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93" r:id="rId2"/>
    <p:sldId id="448" r:id="rId3"/>
    <p:sldId id="355" r:id="rId4"/>
    <p:sldId id="485" r:id="rId5"/>
    <p:sldId id="356" r:id="rId6"/>
    <p:sldId id="494" r:id="rId7"/>
    <p:sldId id="492" r:id="rId8"/>
    <p:sldId id="501" r:id="rId9"/>
    <p:sldId id="502" r:id="rId10"/>
    <p:sldId id="503" r:id="rId11"/>
    <p:sldId id="504" r:id="rId12"/>
    <p:sldId id="505" r:id="rId13"/>
    <p:sldId id="495" r:id="rId14"/>
    <p:sldId id="496" r:id="rId15"/>
    <p:sldId id="498" r:id="rId16"/>
    <p:sldId id="497" r:id="rId17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ūnas Dilba" initials="RD" lastIdx="1" clrIdx="0"/>
  <p:cmAuthor id="1" name="Paulius Baniūnas" initials="PB" lastIdx="4" clrIdx="1"/>
  <p:cmAuthor id="2" name="Rūta Dapkutė" initials="RD" lastIdx="26" clrIdx="2"/>
  <p:cmAuthor id="3" name="Akvilė Liatkovskienė" initials="AL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FF"/>
    <a:srgbClr val="0099FF"/>
    <a:srgbClr val="00CCFF"/>
    <a:srgbClr val="33CC33"/>
    <a:srgbClr val="008000"/>
    <a:srgbClr val="CC6600"/>
    <a:srgbClr val="FF6600"/>
    <a:srgbClr val="CC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Šviesus stilius 1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Tamsus stilius1 – paryškinima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Vidutinis stilius 3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Šviesus stilius 3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Tamsus stilius 2 – paryškinimas 1/paryškinima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70280" autoAdjust="0"/>
  </p:normalViewPr>
  <p:slideViewPr>
    <p:cSldViewPr snapToGrid="0" showGuides="1">
      <p:cViewPr varScale="1">
        <p:scale>
          <a:sx n="87" d="100"/>
          <a:sy n="87" d="100"/>
        </p:scale>
        <p:origin x="-90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-1986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16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12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Lbls>
            <c:dLbl>
              <c:idx val="0"/>
              <c:layout>
                <c:manualLayout>
                  <c:x val="2.0964360587002098E-3"/>
                  <c:y val="9.71638961796441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928721174004195E-3"/>
                  <c:y val="3.856153397491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64360587002098E-3"/>
                  <c:y val="-3.1470545348497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987241178186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928721174004195E-3"/>
                  <c:y val="4.6186934966462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964360587002098E-3"/>
                  <c:y val="2.8726305045202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964360587002098E-3"/>
                  <c:y val="1.0852289297171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3.3745261009040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0964360587002098E-3"/>
                  <c:y val="-8.0519101778944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5675123942840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1.1708953047535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2.4739720034995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1928721174004195E-3"/>
                  <c:y val="-1.2681904345290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0964360587002098E-3"/>
                  <c:y val="6.49934383202099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0964360587002098E-3"/>
                  <c:y val="2.4119641294838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6.2893081761006293E-3"/>
                  <c:y val="6.5742198891805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6.2893081761006293E-3"/>
                  <c:y val="0.125546442111402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4.1928721174004195E-3"/>
                  <c:y val="7.1506270049577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8.3855791610954293E-3"/>
                  <c:y val="0.122078229804607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0964360587002098E-3"/>
                  <c:y val="7.9699620880723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0.15738225430154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8.7553222513852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0.14775554097404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0964360587002098E-3"/>
                  <c:y val="8.91480752405949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2.0964360587002098E-3"/>
                  <c:y val="0.139614319043452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"/>
                  <c:y val="8.49482356372120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4.1928721174004195E-3"/>
                  <c:y val="0.15210885097696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2.0964360587002098E-3"/>
                  <c:y val="8.34313939924176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'Mokėjimų grafikas'!$M$3:$M$30</c:f>
              <c:strCache>
                <c:ptCount val="28"/>
                <c:pt idx="0">
                  <c:v>Graikija</c:v>
                </c:pt>
                <c:pt idx="1">
                  <c:v>Liuksemburgas</c:v>
                </c:pt>
                <c:pt idx="2">
                  <c:v>Suomija</c:v>
                </c:pt>
                <c:pt idx="3">
                  <c:v>Estija</c:v>
                </c:pt>
                <c:pt idx="4">
                  <c:v>Lenkija</c:v>
                </c:pt>
                <c:pt idx="5">
                  <c:v>Lietuva</c:v>
                </c:pt>
                <c:pt idx="6">
                  <c:v>Vengrija</c:v>
                </c:pt>
                <c:pt idx="7">
                  <c:v>Portugalija</c:v>
                </c:pt>
                <c:pt idx="8">
                  <c:v>Slovėnija</c:v>
                </c:pt>
                <c:pt idx="9">
                  <c:v>Kipras</c:v>
                </c:pt>
                <c:pt idx="10">
                  <c:v>Čekija</c:v>
                </c:pt>
                <c:pt idx="11">
                  <c:v>Airija</c:v>
                </c:pt>
                <c:pt idx="12">
                  <c:v>Latvija</c:v>
                </c:pt>
                <c:pt idx="13">
                  <c:v>Austrija</c:v>
                </c:pt>
                <c:pt idx="14">
                  <c:v>Švedija</c:v>
                </c:pt>
                <c:pt idx="15">
                  <c:v>Prancūzija</c:v>
                </c:pt>
                <c:pt idx="16">
                  <c:v>Vokietija</c:v>
                </c:pt>
                <c:pt idx="17">
                  <c:v>Bulgarija</c:v>
                </c:pt>
                <c:pt idx="18">
                  <c:v>Danija</c:v>
                </c:pt>
                <c:pt idx="19">
                  <c:v>Italija</c:v>
                </c:pt>
                <c:pt idx="20">
                  <c:v>Belgija</c:v>
                </c:pt>
                <c:pt idx="21">
                  <c:v>Nyderlandai</c:v>
                </c:pt>
                <c:pt idx="22">
                  <c:v>D. Britanija</c:v>
                </c:pt>
                <c:pt idx="23">
                  <c:v>Ispanija</c:v>
                </c:pt>
                <c:pt idx="24">
                  <c:v>Malta</c:v>
                </c:pt>
                <c:pt idx="25">
                  <c:v>Slovakija</c:v>
                </c:pt>
                <c:pt idx="26">
                  <c:v>Rumunija</c:v>
                </c:pt>
                <c:pt idx="27">
                  <c:v>Kroatija</c:v>
                </c:pt>
              </c:strCache>
            </c:strRef>
          </c:cat>
          <c:val>
            <c:numRef>
              <c:f>'Mokėjimų grafikas'!$N$3:$N$30</c:f>
              <c:numCache>
                <c:formatCode>0%</c:formatCode>
                <c:ptCount val="28"/>
                <c:pt idx="0">
                  <c:v>0.7118737927334009</c:v>
                </c:pt>
                <c:pt idx="1">
                  <c:v>0.66600155425013996</c:v>
                </c:pt>
                <c:pt idx="2">
                  <c:v>0.65372122626799856</c:v>
                </c:pt>
                <c:pt idx="3">
                  <c:v>0.63129334077918964</c:v>
                </c:pt>
                <c:pt idx="4">
                  <c:v>0.62545840330488334</c:v>
                </c:pt>
                <c:pt idx="5">
                  <c:v>0.61580941551143742</c:v>
                </c:pt>
                <c:pt idx="6">
                  <c:v>0.61616837155072746</c:v>
                </c:pt>
                <c:pt idx="7">
                  <c:v>0.61683239230801978</c:v>
                </c:pt>
                <c:pt idx="8">
                  <c:v>0.60431975400441063</c:v>
                </c:pt>
                <c:pt idx="9">
                  <c:v>0.59561951224978293</c:v>
                </c:pt>
                <c:pt idx="10">
                  <c:v>0.5947064113680981</c:v>
                </c:pt>
                <c:pt idx="11">
                  <c:v>0.59316007028880735</c:v>
                </c:pt>
                <c:pt idx="12">
                  <c:v>0.5921495331052028</c:v>
                </c:pt>
                <c:pt idx="13">
                  <c:v>0.56955328849212228</c:v>
                </c:pt>
                <c:pt idx="14">
                  <c:v>0.55502115516699424</c:v>
                </c:pt>
                <c:pt idx="15">
                  <c:v>0.53056610290290518</c:v>
                </c:pt>
                <c:pt idx="16">
                  <c:v>0.51739603671126377</c:v>
                </c:pt>
                <c:pt idx="17">
                  <c:v>0.52137926175384086</c:v>
                </c:pt>
                <c:pt idx="18">
                  <c:v>0.50827886498532149</c:v>
                </c:pt>
                <c:pt idx="19">
                  <c:v>0.50640862201664094</c:v>
                </c:pt>
                <c:pt idx="20">
                  <c:v>0.5037234874435137</c:v>
                </c:pt>
                <c:pt idx="21">
                  <c:v>0.490543489050974</c:v>
                </c:pt>
                <c:pt idx="22">
                  <c:v>0.47841831280355174</c:v>
                </c:pt>
                <c:pt idx="23">
                  <c:v>0.47039639296115232</c:v>
                </c:pt>
                <c:pt idx="24">
                  <c:v>0.45701845630620702</c:v>
                </c:pt>
                <c:pt idx="25">
                  <c:v>0.45935654079217342</c:v>
                </c:pt>
                <c:pt idx="26">
                  <c:v>0.44118370586418165</c:v>
                </c:pt>
                <c:pt idx="27">
                  <c:v>0.41886080762219879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64313216"/>
        <c:axId val="64314752"/>
      </c:barChart>
      <c:lineChart>
        <c:grouping val="standard"/>
        <c:varyColors val="0"/>
        <c:ser>
          <c:idx val="1"/>
          <c:order val="1"/>
          <c:spPr>
            <a:ln w="19050"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none"/>
          </c:marker>
          <c:cat>
            <c:strRef>
              <c:f>'Mokėjimų grafikas'!$M$3:$M$30</c:f>
              <c:strCache>
                <c:ptCount val="28"/>
                <c:pt idx="0">
                  <c:v>Graikija</c:v>
                </c:pt>
                <c:pt idx="1">
                  <c:v>Liuksemburgas</c:v>
                </c:pt>
                <c:pt idx="2">
                  <c:v>Suomija</c:v>
                </c:pt>
                <c:pt idx="3">
                  <c:v>Estija</c:v>
                </c:pt>
                <c:pt idx="4">
                  <c:v>Lenkija</c:v>
                </c:pt>
                <c:pt idx="5">
                  <c:v>Lietuva</c:v>
                </c:pt>
                <c:pt idx="6">
                  <c:v>Vengrija</c:v>
                </c:pt>
                <c:pt idx="7">
                  <c:v>Portugalija</c:v>
                </c:pt>
                <c:pt idx="8">
                  <c:v>Slovėnija</c:v>
                </c:pt>
                <c:pt idx="9">
                  <c:v>Kipras</c:v>
                </c:pt>
                <c:pt idx="10">
                  <c:v>Čekija</c:v>
                </c:pt>
                <c:pt idx="11">
                  <c:v>Airija</c:v>
                </c:pt>
                <c:pt idx="12">
                  <c:v>Latvija</c:v>
                </c:pt>
                <c:pt idx="13">
                  <c:v>Austrija</c:v>
                </c:pt>
                <c:pt idx="14">
                  <c:v>Švedija</c:v>
                </c:pt>
                <c:pt idx="15">
                  <c:v>Prancūzija</c:v>
                </c:pt>
                <c:pt idx="16">
                  <c:v>Vokietija</c:v>
                </c:pt>
                <c:pt idx="17">
                  <c:v>Bulgarija</c:v>
                </c:pt>
                <c:pt idx="18">
                  <c:v>Danija</c:v>
                </c:pt>
                <c:pt idx="19">
                  <c:v>Italija</c:v>
                </c:pt>
                <c:pt idx="20">
                  <c:v>Belgija</c:v>
                </c:pt>
                <c:pt idx="21">
                  <c:v>Nyderlandai</c:v>
                </c:pt>
                <c:pt idx="22">
                  <c:v>D. Britanija</c:v>
                </c:pt>
                <c:pt idx="23">
                  <c:v>Ispanija</c:v>
                </c:pt>
                <c:pt idx="24">
                  <c:v>Malta</c:v>
                </c:pt>
                <c:pt idx="25">
                  <c:v>Slovakija</c:v>
                </c:pt>
                <c:pt idx="26">
                  <c:v>Rumunija</c:v>
                </c:pt>
                <c:pt idx="27">
                  <c:v>Kroatija</c:v>
                </c:pt>
              </c:strCache>
            </c:strRef>
          </c:cat>
          <c:val>
            <c:numRef>
              <c:f>'Mokėjimų grafikas'!$O$3:$O$30</c:f>
              <c:numCache>
                <c:formatCode>0%</c:formatCode>
                <c:ptCount val="28"/>
                <c:pt idx="0">
                  <c:v>0.55635755868875114</c:v>
                </c:pt>
                <c:pt idx="1">
                  <c:v>0.55635755868875114</c:v>
                </c:pt>
                <c:pt idx="2">
                  <c:v>0.55635755868875114</c:v>
                </c:pt>
                <c:pt idx="3">
                  <c:v>0.55635755868875114</c:v>
                </c:pt>
                <c:pt idx="4">
                  <c:v>0.55635755868875114</c:v>
                </c:pt>
                <c:pt idx="5">
                  <c:v>0.55635755868875114</c:v>
                </c:pt>
                <c:pt idx="6">
                  <c:v>0.55635755868875114</c:v>
                </c:pt>
                <c:pt idx="7">
                  <c:v>0.55635755868875114</c:v>
                </c:pt>
                <c:pt idx="8">
                  <c:v>0.55635755868875114</c:v>
                </c:pt>
                <c:pt idx="9">
                  <c:v>0.55635755868875114</c:v>
                </c:pt>
                <c:pt idx="10">
                  <c:v>0.55635755868875114</c:v>
                </c:pt>
                <c:pt idx="11">
                  <c:v>0.55635755868875114</c:v>
                </c:pt>
                <c:pt idx="12">
                  <c:v>0.55635755868875114</c:v>
                </c:pt>
                <c:pt idx="13">
                  <c:v>0.55635755868875114</c:v>
                </c:pt>
                <c:pt idx="14">
                  <c:v>0.55635755868875114</c:v>
                </c:pt>
                <c:pt idx="15">
                  <c:v>0.55635755868875114</c:v>
                </c:pt>
                <c:pt idx="16">
                  <c:v>0.55635755868875114</c:v>
                </c:pt>
                <c:pt idx="17">
                  <c:v>0.55635755868875114</c:v>
                </c:pt>
                <c:pt idx="18">
                  <c:v>0.55635755868875114</c:v>
                </c:pt>
                <c:pt idx="19">
                  <c:v>0.55635755868875114</c:v>
                </c:pt>
                <c:pt idx="20">
                  <c:v>0.55635755868875114</c:v>
                </c:pt>
                <c:pt idx="21">
                  <c:v>0.55635755868875114</c:v>
                </c:pt>
                <c:pt idx="22">
                  <c:v>0.55635755868875114</c:v>
                </c:pt>
                <c:pt idx="23">
                  <c:v>0.55635755868875114</c:v>
                </c:pt>
                <c:pt idx="24">
                  <c:v>0.55635755868875114</c:v>
                </c:pt>
                <c:pt idx="25">
                  <c:v>0.55635755868875114</c:v>
                </c:pt>
                <c:pt idx="26">
                  <c:v>0.55635755868875114</c:v>
                </c:pt>
                <c:pt idx="27">
                  <c:v>0.55635755868875114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13216"/>
        <c:axId val="64314752"/>
      </c:lineChart>
      <c:catAx>
        <c:axId val="6431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64314752"/>
        <c:crosses val="autoZero"/>
        <c:auto val="1"/>
        <c:lblAlgn val="ctr"/>
        <c:lblOffset val="100"/>
        <c:noMultiLvlLbl val="0"/>
      </c:catAx>
      <c:valAx>
        <c:axId val="643147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4313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4389573624443"/>
          <c:y val="3.0131826741996232E-2"/>
          <c:w val="0.62445724880094955"/>
          <c:h val="0.85300790889510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'[2021 m. I ketv. finans duom.xlsx]Bendr grafik'!$B$26</c:f>
              <c:strCache>
                <c:ptCount val="1"/>
                <c:pt idx="0">
                  <c:v>Iki 2021-03-31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/>
                      <a:t> 3 6</a:t>
                    </a:r>
                    <a:r>
                      <a:rPr lang="lt-LT" sz="1050"/>
                      <a:t>9</a:t>
                    </a:r>
                    <a:r>
                      <a:rPr lang="en-US" sz="1050"/>
                      <a:t>5 (55%) 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/>
                      <a:t> 4 348 (65%) 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9573759321648937E-7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 6 761</a:t>
                    </a:r>
                  </a:p>
                  <a:p>
                    <a:r>
                      <a:rPr lang="en-US" sz="1050"/>
                      <a:t>(101%) 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328693425693149E-2"/>
                  <c:y val="-4.430053719920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duom.xlsx]Bendr grafik'!$A$27:$A$30</c:f>
              <c:strCache>
                <c:ptCount val="4"/>
                <c:pt idx="0">
                  <c:v>Deklaruota EK</c:v>
                </c:pt>
                <c:pt idx="1">
                  <c:v>Investuota projektuose</c:v>
                </c:pt>
                <c:pt idx="2">
                  <c:v>Sudaryta sutarčių</c:v>
                </c:pt>
                <c:pt idx="3">
                  <c:v>Numatyta investuoti ES fondų lėšų</c:v>
                </c:pt>
              </c:strCache>
            </c:strRef>
          </c:cat>
          <c:val>
            <c:numRef>
              <c:f>'[2021 m. I ketv. finans duom.xlsx]Bendr grafik'!$B$27:$B$30</c:f>
              <c:numCache>
                <c:formatCode>_-* #\ ##0\ _L_t_-;\-* #\ ##0\ _L_t_-;_-* "-"??\ _L_t_-;_-@_-</c:formatCode>
                <c:ptCount val="4"/>
                <c:pt idx="0">
                  <c:v>3684.8124170000001</c:v>
                </c:pt>
                <c:pt idx="1">
                  <c:v>4347.8999999999996</c:v>
                </c:pt>
                <c:pt idx="2">
                  <c:v>6761</c:v>
                </c:pt>
                <c:pt idx="3" formatCode="#,##0">
                  <c:v>6709.3961300000001</c:v>
                </c:pt>
              </c:numCache>
            </c:numRef>
          </c:val>
        </c:ser>
        <c:ser>
          <c:idx val="1"/>
          <c:order val="1"/>
          <c:tx>
            <c:strRef>
              <c:f>'[2021 m. I ketv. finans duom.xlsx]Bendr grafik'!$C$26</c:f>
              <c:strCache>
                <c:ptCount val="1"/>
                <c:pt idx="0">
                  <c:v>2020-01-01 - 2021-03-31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2225">
              <a:noFill/>
            </a:ln>
          </c:spPr>
          <c:invertIfNegative val="0"/>
          <c:dLbls>
            <c:dLbl>
              <c:idx val="0"/>
              <c:layout>
                <c:manualLayout>
                  <c:x val="-0.1163051479450889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</a:t>
                    </a:r>
                    <a:r>
                      <a:rPr lang="lt-LT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317 (20%)</a:t>
                    </a:r>
                    <a:r>
                      <a:rPr lang="lt-LT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   </a:t>
                    </a:r>
                    <a:endParaRPr lang="lt-L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83112843078999"/>
                  <c:y val="3.7552759586629131E-3"/>
                </c:manualLayout>
              </c:layout>
              <c:tx>
                <c:rich>
                  <a:bodyPr/>
                  <a:lstStyle/>
                  <a:p>
                    <a:r>
                      <a:rPr lang="lt-LT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</a:t>
                    </a:r>
                    <a:r>
                      <a:rPr lang="lt-LT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376 (21%)</a:t>
                    </a:r>
                    <a:r>
                      <a:rPr lang="lt-LT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   </a:t>
                    </a:r>
                    <a:endParaRPr lang="lt-L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8612686706487568E-2"/>
                  <c:y val="3.8800244311691209E-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1</a:t>
                    </a:r>
                    <a:r>
                      <a:rPr lang="en-US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477 (22%)</a:t>
                    </a:r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  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7790855924015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duom.xlsx]Bendr grafik'!$A$27:$A$30</c:f>
              <c:strCache>
                <c:ptCount val="4"/>
                <c:pt idx="0">
                  <c:v>Deklaruota EK</c:v>
                </c:pt>
                <c:pt idx="1">
                  <c:v>Investuota projektuose</c:v>
                </c:pt>
                <c:pt idx="2">
                  <c:v>Sudaryta sutarčių</c:v>
                </c:pt>
                <c:pt idx="3">
                  <c:v>Numatyta investuoti ES fondų lėšų</c:v>
                </c:pt>
              </c:strCache>
            </c:strRef>
          </c:cat>
          <c:val>
            <c:numRef>
              <c:f>'[2021 m. I ketv. finans duom.xlsx]Bendr grafik'!$C$27:$C$30</c:f>
              <c:numCache>
                <c:formatCode>_-* #\ ##0\ _L_t_-;\-* #\ ##0\ _L_t_-;_-* "-"??\ _L_t_-;_-@_-</c:formatCode>
                <c:ptCount val="4"/>
                <c:pt idx="0">
                  <c:v>3684.8124170000001</c:v>
                </c:pt>
                <c:pt idx="1">
                  <c:v>4347.8999999999996</c:v>
                </c:pt>
                <c:pt idx="2">
                  <c:v>6761</c:v>
                </c:pt>
              </c:numCache>
            </c:numRef>
          </c:val>
        </c:ser>
        <c:ser>
          <c:idx val="2"/>
          <c:order val="2"/>
          <c:tx>
            <c:strRef>
              <c:f>'[2021 m. I ketv. finans duom.xlsx]Bendr grafik'!$D$26</c:f>
              <c:strCache>
                <c:ptCount val="1"/>
                <c:pt idx="0">
                  <c:v>Iki 2019-12-31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duom.xlsx]Bendr grafik'!$A$27:$A$30</c:f>
              <c:strCache>
                <c:ptCount val="4"/>
                <c:pt idx="0">
                  <c:v>Deklaruota EK</c:v>
                </c:pt>
                <c:pt idx="1">
                  <c:v>Investuota projektuose</c:v>
                </c:pt>
                <c:pt idx="2">
                  <c:v>Sudaryta sutarčių</c:v>
                </c:pt>
                <c:pt idx="3">
                  <c:v>Numatyta investuoti ES fondų lėšų</c:v>
                </c:pt>
              </c:strCache>
            </c:strRef>
          </c:cat>
          <c:val>
            <c:numRef>
              <c:f>'[2021 m. I ketv. finans duom.xlsx]Bendr grafik'!$D$27:$D$30</c:f>
              <c:numCache>
                <c:formatCode>0</c:formatCode>
                <c:ptCount val="4"/>
                <c:pt idx="0" formatCode="General">
                  <c:v>2378</c:v>
                </c:pt>
                <c:pt idx="1">
                  <c:v>2972.1673123780001</c:v>
                </c:pt>
                <c:pt idx="2">
                  <c:v>5284.2632460000004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796352"/>
        <c:axId val="125797888"/>
      </c:barChart>
      <c:catAx>
        <c:axId val="125796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lt-LT"/>
          </a:p>
        </c:txPr>
        <c:crossAx val="125797888"/>
        <c:crosses val="autoZero"/>
        <c:auto val="1"/>
        <c:lblAlgn val="ctr"/>
        <c:lblOffset val="100"/>
        <c:noMultiLvlLbl val="0"/>
      </c:catAx>
      <c:valAx>
        <c:axId val="125797888"/>
        <c:scaling>
          <c:orientation val="minMax"/>
          <c:max val="7000"/>
          <c:min val="0"/>
        </c:scaling>
        <c:delete val="1"/>
        <c:axPos val="b"/>
        <c:numFmt formatCode="_-* #\ ##0\ _L_t_-;\-* #\ ##0\ _L_t_-;_-* &quot;-&quot;??\ _L_t_-;_-@_-" sourceLinked="1"/>
        <c:majorTickMark val="out"/>
        <c:minorTickMark val="none"/>
        <c:tickLblPos val="nextTo"/>
        <c:crossAx val="12579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77041722078516"/>
          <c:y val="0.89581344388026263"/>
          <c:w val="0.60042972571458875"/>
          <c:h val="7.5110751342998008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'[2021 m. I ketv. finans duom.xlsx]Mokėjimai'!$B$2</c:f>
              <c:strCache>
                <c:ptCount val="1"/>
                <c:pt idx="0">
                  <c:v>Planuota investuoti</c:v>
                </c:pt>
              </c:strCache>
            </c:strRef>
          </c:tx>
          <c:spPr>
            <a:noFill/>
            <a:ln w="28575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</c:spPr>
          <c:invertIfNegative val="0"/>
          <c:dPt>
            <c:idx val="4"/>
            <c:invertIfNegative val="0"/>
            <c:bubble3D val="0"/>
            <c:spPr>
              <a:pattFill prst="wdUpDi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28575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</c:spPr>
          </c:dPt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lt-L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duom.xlsx]Mokėjimai'!$A$3:$A$7</c:f>
              <c:strCache>
                <c:ptCount val="5"/>
                <c:pt idx="0">
                  <c:v>2017 m. </c:v>
                </c:pt>
                <c:pt idx="1">
                  <c:v>2018 m. </c:v>
                </c:pt>
                <c:pt idx="2">
                  <c:v>2019 m.</c:v>
                </c:pt>
                <c:pt idx="3">
                  <c:v>2020 m.</c:v>
                </c:pt>
                <c:pt idx="4">
                  <c:v>2021 m.</c:v>
                </c:pt>
              </c:strCache>
            </c:strRef>
          </c:cat>
          <c:val>
            <c:numRef>
              <c:f>'[2021 m. I ketv. finans duom.xlsx]Mokėjimai'!$B$3:$B$7</c:f>
              <c:numCache>
                <c:formatCode>0</c:formatCode>
                <c:ptCount val="5"/>
                <c:pt idx="0">
                  <c:v>996.6</c:v>
                </c:pt>
                <c:pt idx="1">
                  <c:v>997.2</c:v>
                </c:pt>
                <c:pt idx="2">
                  <c:v>1195.5999999999999</c:v>
                </c:pt>
                <c:pt idx="3">
                  <c:v>1181.2513741499997</c:v>
                </c:pt>
                <c:pt idx="4" formatCode="General">
                  <c:v>1609.76</c:v>
                </c:pt>
              </c:numCache>
            </c:numRef>
          </c:val>
        </c:ser>
        <c:ser>
          <c:idx val="1"/>
          <c:order val="1"/>
          <c:tx>
            <c:strRef>
              <c:f>'[2021 m. I ketv. finans duom.xlsx]Mokėjimai'!$C$2</c:f>
              <c:strCache>
                <c:ptCount val="1"/>
                <c:pt idx="0">
                  <c:v>Investuota</c:v>
                </c:pt>
              </c:strCache>
            </c:strRef>
          </c:tx>
          <c:spPr>
            <a:solidFill>
              <a:srgbClr val="2957A3">
                <a:lumMod val="40000"/>
                <a:lumOff val="60000"/>
              </a:srgbClr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/>
                      <a:t>442 </a:t>
                    </a:r>
                  </a:p>
                  <a:p>
                    <a:r>
                      <a:rPr lang="en-US" sz="1100" b="1"/>
                      <a:t>(44%)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1"/>
                      <a:t>736</a:t>
                    </a:r>
                  </a:p>
                  <a:p>
                    <a:r>
                      <a:rPr lang="en-US" sz="1100" b="1"/>
                      <a:t>(74%)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/>
                      <a:t>950</a:t>
                    </a:r>
                  </a:p>
                  <a:p>
                    <a:r>
                      <a:rPr lang="en-US" sz="1100" b="1"/>
                      <a:t>(79%)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4541666666666667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1181</a:t>
                    </a:r>
                  </a:p>
                  <a:p>
                    <a:r>
                      <a:rPr lang="en-US" sz="1100" b="1"/>
                      <a:t>(100%)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237463738085371E-3"/>
                  <c:y val="8.8227981918926807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lt-LT" sz="1100" b="1">
                        <a:solidFill>
                          <a:schemeClr val="bg1"/>
                        </a:solidFill>
                      </a:rPr>
                      <a:t>195</a:t>
                    </a:r>
                    <a:r>
                      <a:rPr lang="lt-LT" sz="1100" b="1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lt-LT" sz="1100" b="1">
                        <a:solidFill>
                          <a:schemeClr val="bg1"/>
                        </a:solidFill>
                      </a:rPr>
                      <a:t>(12%)</a:t>
                    </a:r>
                    <a:endParaRPr lang="lt-LT" sz="90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duom.xlsx]Mokėjimai'!$A$3:$A$7</c:f>
              <c:strCache>
                <c:ptCount val="5"/>
                <c:pt idx="0">
                  <c:v>2017 m. </c:v>
                </c:pt>
                <c:pt idx="1">
                  <c:v>2018 m. </c:v>
                </c:pt>
                <c:pt idx="2">
                  <c:v>2019 m.</c:v>
                </c:pt>
                <c:pt idx="3">
                  <c:v>2020 m.</c:v>
                </c:pt>
                <c:pt idx="4">
                  <c:v>2021 m.</c:v>
                </c:pt>
              </c:strCache>
            </c:strRef>
          </c:cat>
          <c:val>
            <c:numRef>
              <c:f>'[2021 m. I ketv. finans duom.xlsx]Mokėjimai'!$C$3:$C$7</c:f>
              <c:numCache>
                <c:formatCode>0</c:formatCode>
                <c:ptCount val="5"/>
                <c:pt idx="0">
                  <c:v>441.59630437999999</c:v>
                </c:pt>
                <c:pt idx="1">
                  <c:v>735.8472840280001</c:v>
                </c:pt>
                <c:pt idx="2">
                  <c:v>950.47541861000013</c:v>
                </c:pt>
                <c:pt idx="3">
                  <c:v>1181.2513741499997</c:v>
                </c:pt>
                <c:pt idx="4">
                  <c:v>194.5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25885440"/>
        <c:axId val="125502208"/>
      </c:barChart>
      <c:catAx>
        <c:axId val="12588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lt-LT"/>
          </a:p>
        </c:txPr>
        <c:crossAx val="125502208"/>
        <c:crosses val="autoZero"/>
        <c:auto val="1"/>
        <c:lblAlgn val="ctr"/>
        <c:lblOffset val="100"/>
        <c:noMultiLvlLbl val="0"/>
      </c:catAx>
      <c:valAx>
        <c:axId val="125502208"/>
        <c:scaling>
          <c:orientation val="minMax"/>
          <c:max val="162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lt-LT"/>
          </a:p>
        </c:txPr>
        <c:crossAx val="125885440"/>
        <c:crosses val="autoZero"/>
        <c:crossBetween val="between"/>
        <c:majorUnit val="200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631267140727584E-2"/>
          <c:y val="2.8223571483868271E-2"/>
          <c:w val="0.86434404656069741"/>
          <c:h val="0.775969026703665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'[2021 m. I ketv. finans duom.xlsx]Pagal minist '!$C$47</c:f>
              <c:strCache>
                <c:ptCount val="1"/>
                <c:pt idx="0">
                  <c:v> Projektams nepaskirstyta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9850">
              <a:noFill/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773449977807814E-3"/>
                  <c:y val="7.9999748031344894E-2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10% (127)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6112228049892692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2% (19)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duom.xlsx]Pagal minist '!$B$48:$B$56</c:f>
              <c:strCache>
                <c:ptCount val="9"/>
                <c:pt idx="0">
                  <c:v>EM</c:v>
                </c:pt>
                <c:pt idx="1">
                  <c:v>EIM</c:v>
                </c:pt>
                <c:pt idx="2">
                  <c:v>KM</c:v>
                </c:pt>
                <c:pt idx="3">
                  <c:v>VRM</c:v>
                </c:pt>
                <c:pt idx="4">
                  <c:v>SAM</c:v>
                </c:pt>
                <c:pt idx="5">
                  <c:v>SM</c:v>
                </c:pt>
                <c:pt idx="6">
                  <c:v>ŠMSM</c:v>
                </c:pt>
                <c:pt idx="7">
                  <c:v>AM</c:v>
                </c:pt>
                <c:pt idx="8">
                  <c:v>SADM</c:v>
                </c:pt>
              </c:strCache>
            </c:strRef>
          </c:cat>
          <c:val>
            <c:numRef>
              <c:f>'[2021 m. I ketv. finans duom.xlsx]Pagal minist '!$C$48:$C$56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'[2021 m. I ketv. finans duom.xlsx]Pagal minist '!$D$47</c:f>
              <c:strCache>
                <c:ptCount val="1"/>
                <c:pt idx="0">
                  <c:v>Sudaryta projektų sutarčių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6.51391916678250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121% (580)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5141525127289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112% (1219)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2099419229504362E-2"/>
                  <c:y val="-7.6190521899075058E-3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99% (191)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64036878978065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102% (500)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4719919341342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107% (276)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25111001472747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90% (1132)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0731887518725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104% (889)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147935286373554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98% (1149)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118450098282226"/>
                  <c:y val="-6.6517556477078821E-7"/>
                </c:manualLayout>
              </c:layout>
              <c:tx>
                <c:rich>
                  <a:bodyPr/>
                  <a:lstStyle/>
                  <a:p>
                    <a:r>
                      <a:rPr lang="en-US" sz="1050"/>
                      <a:t>101% (718)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3868163815045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duom.xlsx]Pagal minist '!$B$48:$B$56</c:f>
              <c:strCache>
                <c:ptCount val="9"/>
                <c:pt idx="0">
                  <c:v>EM</c:v>
                </c:pt>
                <c:pt idx="1">
                  <c:v>EIM</c:v>
                </c:pt>
                <c:pt idx="2">
                  <c:v>KM</c:v>
                </c:pt>
                <c:pt idx="3">
                  <c:v>VRM</c:v>
                </c:pt>
                <c:pt idx="4">
                  <c:v>SAM</c:v>
                </c:pt>
                <c:pt idx="5">
                  <c:v>SM</c:v>
                </c:pt>
                <c:pt idx="6">
                  <c:v>ŠMSM</c:v>
                </c:pt>
                <c:pt idx="7">
                  <c:v>AM</c:v>
                </c:pt>
                <c:pt idx="8">
                  <c:v>SADM</c:v>
                </c:pt>
              </c:strCache>
            </c:strRef>
          </c:cat>
          <c:val>
            <c:numRef>
              <c:f>'[2021 m. I ketv. finans duom.xlsx]Pagal minist '!$D$48:$D$56</c:f>
              <c:numCache>
                <c:formatCode>0%</c:formatCode>
                <c:ptCount val="9"/>
                <c:pt idx="0">
                  <c:v>1.2064456869619826</c:v>
                </c:pt>
                <c:pt idx="1">
                  <c:v>1.1243693219928317</c:v>
                </c:pt>
                <c:pt idx="2">
                  <c:v>0.99255099000720359</c:v>
                </c:pt>
                <c:pt idx="3">
                  <c:v>1.0223404498068058</c:v>
                </c:pt>
                <c:pt idx="4">
                  <c:v>1.0696627629162667</c:v>
                </c:pt>
                <c:pt idx="5">
                  <c:v>0.8994068272713156</c:v>
                </c:pt>
                <c:pt idx="6">
                  <c:v>1.0443256776403329</c:v>
                </c:pt>
                <c:pt idx="7">
                  <c:v>0.98357108609019428</c:v>
                </c:pt>
                <c:pt idx="8">
                  <c:v>1.0065089340415077</c:v>
                </c:pt>
              </c:numCache>
            </c:numRef>
          </c:val>
        </c:ser>
        <c:ser>
          <c:idx val="2"/>
          <c:order val="2"/>
          <c:tx>
            <c:strRef>
              <c:f>'[2021 m. I ketv. finans duom.xlsx]Pagal minist '!$E$47</c:f>
              <c:strCache>
                <c:ptCount val="1"/>
                <c:pt idx="0">
                  <c:v>Investuota projektuose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/>
                      <a:t>57% (273)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/>
                      <a:t>57% (616)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/>
                      <a:t>59% (113)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/>
                      <a:t>59% (290)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/>
                      <a:t>62% (159)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/>
                      <a:t>61% (772)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/>
                      <a:t>64% (543)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050"/>
                      <a:t>71% (834)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050"/>
                      <a:t>83% (593)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1"/>
                    </a:solidFill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'[2021 m. I ketv. finans duom.xlsx]Pagal minist '!$B$48:$B$56</c:f>
              <c:strCache>
                <c:ptCount val="9"/>
                <c:pt idx="0">
                  <c:v>EM</c:v>
                </c:pt>
                <c:pt idx="1">
                  <c:v>EIM</c:v>
                </c:pt>
                <c:pt idx="2">
                  <c:v>KM</c:v>
                </c:pt>
                <c:pt idx="3">
                  <c:v>VRM</c:v>
                </c:pt>
                <c:pt idx="4">
                  <c:v>SAM</c:v>
                </c:pt>
                <c:pt idx="5">
                  <c:v>SM</c:v>
                </c:pt>
                <c:pt idx="6">
                  <c:v>ŠMSM</c:v>
                </c:pt>
                <c:pt idx="7">
                  <c:v>AM</c:v>
                </c:pt>
                <c:pt idx="8">
                  <c:v>SADM</c:v>
                </c:pt>
              </c:strCache>
            </c:strRef>
          </c:cat>
          <c:val>
            <c:numRef>
              <c:f>'[2021 m. I ketv. finans duom.xlsx]Pagal minist '!$E$48:$E$56</c:f>
              <c:numCache>
                <c:formatCode>0%</c:formatCode>
                <c:ptCount val="9"/>
                <c:pt idx="0">
                  <c:v>0.56753926960539236</c:v>
                </c:pt>
                <c:pt idx="1">
                  <c:v>0.5683142610556684</c:v>
                </c:pt>
                <c:pt idx="2">
                  <c:v>0.58522620645742962</c:v>
                </c:pt>
                <c:pt idx="3">
                  <c:v>0.59336010690908558</c:v>
                </c:pt>
                <c:pt idx="4">
                  <c:v>0.61602605198249782</c:v>
                </c:pt>
                <c:pt idx="5">
                  <c:v>0.61309296066187535</c:v>
                </c:pt>
                <c:pt idx="6">
                  <c:v>0.63784734852599012</c:v>
                </c:pt>
                <c:pt idx="7">
                  <c:v>0.71384160446231459</c:v>
                </c:pt>
                <c:pt idx="8">
                  <c:v>0.83058271930172722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125933440"/>
        <c:axId val="125934976"/>
      </c:barChart>
      <c:catAx>
        <c:axId val="125933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lt-LT"/>
          </a:p>
        </c:txPr>
        <c:crossAx val="125934976"/>
        <c:crosses val="autoZero"/>
        <c:auto val="1"/>
        <c:lblAlgn val="ctr"/>
        <c:lblOffset val="100"/>
        <c:noMultiLvlLbl val="0"/>
      </c:catAx>
      <c:valAx>
        <c:axId val="125934976"/>
        <c:scaling>
          <c:orientation val="minMax"/>
          <c:max val="1.100000000000000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lt-LT"/>
          </a:p>
        </c:txPr>
        <c:crossAx val="1259334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9.7402602382789777E-2"/>
          <c:y val="0.91914713601976228"/>
          <c:w val="0.8448836713817196"/>
          <c:h val="5.952288413084744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0.83532</cdr:x>
      <cdr:y>0.21176</cdr:y>
    </cdr:from>
    <cdr:to>
      <cdr:x>0.97172</cdr:x>
      <cdr:y>0.28591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207880" y="791043"/>
          <a:ext cx="11769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6">
                  <a:lumMod val="75000"/>
                </a:schemeClr>
              </a:solidFill>
            </a:rPr>
            <a:t>ES </a:t>
          </a:r>
          <a:r>
            <a:rPr lang="en-US" sz="1200" b="1" dirty="0" err="1">
              <a:solidFill>
                <a:schemeClr val="accent6">
                  <a:lumMod val="75000"/>
                </a:schemeClr>
              </a:solidFill>
            </a:rPr>
            <a:t>vidurkis</a:t>
          </a:r>
          <a:r>
            <a:rPr lang="en-US" sz="1200" b="1" dirty="0">
              <a:solidFill>
                <a:schemeClr val="accent6">
                  <a:lumMod val="75000"/>
                </a:schemeClr>
              </a:solidFill>
            </a:rPr>
            <a:t> 56%</a:t>
          </a:r>
          <a:endParaRPr lang="lt-LT" sz="12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8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3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4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0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0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6623522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lt-LT" dirty="0">
                <a:latin typeface="+mj-lt"/>
              </a:rPr>
              <a:t>Prezentacijos </a:t>
            </a:r>
            <a:r>
              <a:rPr lang="lt-LT" dirty="0">
                <a:solidFill>
                  <a:schemeClr val="accent2"/>
                </a:solidFill>
                <a:latin typeface="+mj-lt"/>
              </a:rPr>
              <a:t>Skaidrė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88918"/>
            <a:ext cx="6613999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Skaidr</a:t>
            </a:r>
            <a:r>
              <a:rPr lang="lt-LT" dirty="0"/>
              <a:t>ės aprašymas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700" b="0" spc="30" baseline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EEC3B046-BE25-4AC3-B749-B7EE52737D3E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1DF7A5CF-1445-4D4C-B9E0-B7FC559FA3EB}"/>
              </a:ext>
            </a:extLst>
          </p:cNvPr>
          <p:cNvSpPr/>
          <p:nvPr userDrawn="1"/>
        </p:nvSpPr>
        <p:spPr>
          <a:xfrm rot="5400000" flipV="1">
            <a:off x="881702" y="39982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DD2DB228-0A4E-4000-8080-47B1E0DD88C0}"/>
              </a:ext>
            </a:extLst>
          </p:cNvPr>
          <p:cNvSpPr/>
          <p:nvPr userDrawn="1"/>
        </p:nvSpPr>
        <p:spPr>
          <a:xfrm rot="5400000" flipV="1">
            <a:off x="881702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4675D565-0FC1-410B-9F8B-FF41521FD538}"/>
              </a:ext>
            </a:extLst>
          </p:cNvPr>
          <p:cNvSpPr/>
          <p:nvPr userDrawn="1"/>
        </p:nvSpPr>
        <p:spPr>
          <a:xfrm rot="5400000" flipV="1">
            <a:off x="2905236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FFA05C18-B7C6-4E49-8704-EF4F217C20A7}"/>
              </a:ext>
            </a:extLst>
          </p:cNvPr>
          <p:cNvSpPr/>
          <p:nvPr userDrawn="1"/>
        </p:nvSpPr>
        <p:spPr>
          <a:xfrm rot="5400000" flipV="1">
            <a:off x="4928769" y="399702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="" xmlns:a16="http://schemas.microsoft.com/office/drawing/2014/main" id="{AA69AC92-400D-4489-9FEC-5DF1DD159270}"/>
              </a:ext>
            </a:extLst>
          </p:cNvPr>
          <p:cNvSpPr/>
          <p:nvPr userDrawn="1"/>
        </p:nvSpPr>
        <p:spPr>
          <a:xfrm rot="5400000" flipV="1">
            <a:off x="6952302" y="399702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9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2A40125D-F800-4E64-A6F6-892198D2336A}"/>
              </a:ext>
            </a:extLst>
          </p:cNvPr>
          <p:cNvSpPr/>
          <p:nvPr userDrawn="1"/>
        </p:nvSpPr>
        <p:spPr>
          <a:xfrm>
            <a:off x="4572002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2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2745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5D725C3B-BB18-4065-AD8C-368007C45672}"/>
              </a:ext>
            </a:extLst>
          </p:cNvPr>
          <p:cNvSpPr/>
          <p:nvPr userDrawn="1"/>
        </p:nvSpPr>
        <p:spPr>
          <a:xfrm rot="10800000" flipV="1">
            <a:off x="4315849" y="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60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76A171F7-E4EC-44CD-83AD-B1EE6B8F79A6}"/>
              </a:ext>
            </a:extLst>
          </p:cNvPr>
          <p:cNvSpPr/>
          <p:nvPr userDrawn="1"/>
        </p:nvSpPr>
        <p:spPr>
          <a:xfrm rot="5400000" flipV="1">
            <a:off x="881702" y="4011358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02597A62-61BB-405E-B270-2D78F7A4F9B8}"/>
              </a:ext>
            </a:extLst>
          </p:cNvPr>
          <p:cNvSpPr/>
          <p:nvPr userDrawn="1"/>
        </p:nvSpPr>
        <p:spPr>
          <a:xfrm rot="5400000" flipV="1">
            <a:off x="4210848" y="4069712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0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ED170797-B56D-4C87-9014-41AE71C35D9A}"/>
              </a:ext>
            </a:extLst>
          </p:cNvPr>
          <p:cNvSpPr/>
          <p:nvPr userDrawn="1"/>
        </p:nvSpPr>
        <p:spPr>
          <a:xfrm rot="5400000" flipV="1">
            <a:off x="4955226" y="359839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1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CFE1A2AC-5135-468B-9FF6-B44CA6DD4D66}"/>
              </a:ext>
            </a:extLst>
          </p:cNvPr>
          <p:cNvSpPr/>
          <p:nvPr userDrawn="1"/>
        </p:nvSpPr>
        <p:spPr>
          <a:xfrm rot="5400000" flipV="1">
            <a:off x="1267223" y="32529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A557A0F5-A671-4F6E-A3A3-3FCD62219E83}"/>
              </a:ext>
            </a:extLst>
          </p:cNvPr>
          <p:cNvSpPr/>
          <p:nvPr userDrawn="1"/>
        </p:nvSpPr>
        <p:spPr>
          <a:xfrm rot="16200000">
            <a:off x="287976" y="4469046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4195D08-75D6-4D9D-953A-66B4CAEFF515}"/>
              </a:ext>
            </a:extLst>
          </p:cNvPr>
          <p:cNvSpPr/>
          <p:nvPr userDrawn="1"/>
        </p:nvSpPr>
        <p:spPr>
          <a:xfrm>
            <a:off x="0" y="5013174"/>
            <a:ext cx="9144000" cy="141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5028300"/>
            <a:ext cx="111731" cy="111731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74577" y="5029252"/>
            <a:ext cx="109728" cy="109728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39422" y="5021893"/>
            <a:ext cx="2069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700" b="0" spc="30" baseline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700" b="0" spc="3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60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38CEA4F1-E0B3-41AC-9FFF-D42749C82EFA}"/>
              </a:ext>
            </a:extLst>
          </p:cNvPr>
          <p:cNvSpPr/>
          <p:nvPr userDrawn="1"/>
        </p:nvSpPr>
        <p:spPr>
          <a:xfrm rot="5400000" flipV="1">
            <a:off x="4274190" y="390064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1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 userDrawn="1"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EE36CCA3-557B-4E79-BB38-85B25F0337D1}"/>
              </a:ext>
            </a:extLst>
          </p:cNvPr>
          <p:cNvSpPr/>
          <p:nvPr userDrawn="1"/>
        </p:nvSpPr>
        <p:spPr>
          <a:xfrm rot="10800000" flipV="1">
            <a:off x="801124" y="1771649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5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8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9"/>
          <p:cNvSpPr>
            <a:spLocks noGrp="1"/>
          </p:cNvSpPr>
          <p:nvPr userDrawn="1">
            <p:ph type="body" sz="quarter" idx="18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3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66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53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FFDE9971-10A8-4074-B02E-1D52CD8D6862}"/>
              </a:ext>
            </a:extLst>
          </p:cNvPr>
          <p:cNvSpPr/>
          <p:nvPr userDrawn="1"/>
        </p:nvSpPr>
        <p:spPr>
          <a:xfrm rot="5400000" flipV="1">
            <a:off x="1178036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C0F81D1B-C245-4739-8B80-706EB2960960}"/>
              </a:ext>
            </a:extLst>
          </p:cNvPr>
          <p:cNvSpPr/>
          <p:nvPr userDrawn="1"/>
        </p:nvSpPr>
        <p:spPr>
          <a:xfrm rot="5400000" flipV="1">
            <a:off x="3141949" y="291157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6C19A532-827B-4975-86B2-AA924D5BA890}"/>
              </a:ext>
            </a:extLst>
          </p:cNvPr>
          <p:cNvSpPr/>
          <p:nvPr userDrawn="1"/>
        </p:nvSpPr>
        <p:spPr>
          <a:xfrm rot="5400000" flipV="1">
            <a:off x="5105862" y="291157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="" xmlns:a16="http://schemas.microsoft.com/office/drawing/2014/main" id="{22CA6CBD-05FB-4C0D-B20D-5CC643109CE1}"/>
              </a:ext>
            </a:extLst>
          </p:cNvPr>
          <p:cNvSpPr/>
          <p:nvPr userDrawn="1"/>
        </p:nvSpPr>
        <p:spPr>
          <a:xfrm rot="5400000" flipV="1">
            <a:off x="7080041" y="2911573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0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98857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accent4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97AA7B48-EFF6-4051-939F-0C729EEB04B3}"/>
              </a:ext>
            </a:extLst>
          </p:cNvPr>
          <p:cNvSpPr/>
          <p:nvPr userDrawn="1"/>
        </p:nvSpPr>
        <p:spPr>
          <a:xfrm rot="5400000" flipV="1">
            <a:off x="881702" y="3247704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112DB169-FC2F-4CFE-BD9E-EFC2D37A2223}"/>
              </a:ext>
            </a:extLst>
          </p:cNvPr>
          <p:cNvSpPr/>
          <p:nvPr userDrawn="1"/>
        </p:nvSpPr>
        <p:spPr>
          <a:xfrm rot="5400000" flipV="1">
            <a:off x="3616821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27C862D8-0F0F-4DFF-BF73-75D9A5DB5365}"/>
              </a:ext>
            </a:extLst>
          </p:cNvPr>
          <p:cNvSpPr/>
          <p:nvPr userDrawn="1"/>
        </p:nvSpPr>
        <p:spPr>
          <a:xfrm rot="5400000" flipV="1">
            <a:off x="6351940" y="3247705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9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4" r:id="rId2"/>
    <p:sldLayoutId id="2147483673" r:id="rId3"/>
    <p:sldLayoutId id="2147483674" r:id="rId4"/>
    <p:sldLayoutId id="2147483690" r:id="rId5"/>
    <p:sldLayoutId id="2147483691" r:id="rId6"/>
    <p:sldLayoutId id="2147483672" r:id="rId7"/>
    <p:sldLayoutId id="2147483693" r:id="rId8"/>
    <p:sldLayoutId id="2147483671" r:id="rId9"/>
    <p:sldLayoutId id="2147483675" r:id="rId10"/>
    <p:sldLayoutId id="2147483682" r:id="rId11"/>
    <p:sldLayoutId id="2147483687" r:id="rId12"/>
    <p:sldLayoutId id="2147483680" r:id="rId13"/>
    <p:sldLayoutId id="2147483676" r:id="rId14"/>
    <p:sldLayoutId id="2147483692" r:id="rId15"/>
    <p:sldLayoutId id="2147483679" r:id="rId16"/>
    <p:sldLayoutId id="2147483677" r:id="rId17"/>
    <p:sldLayoutId id="2147483683" r:id="rId18"/>
    <p:sldLayoutId id="2147483684" r:id="rId19"/>
    <p:sldLayoutId id="2147483685" r:id="rId20"/>
    <p:sldLayoutId id="2147483689" r:id="rId21"/>
    <p:sldLayoutId id="2147483686" r:id="rId22"/>
    <p:sldLayoutId id="2147483681" r:id="rId23"/>
    <p:sldLayoutId id="2147483678" r:id="rId24"/>
    <p:sldLayoutId id="2147483688" r:id="rId25"/>
    <p:sldLayoutId id="2147483669" r:id="rId26"/>
    <p:sldLayoutId id="2147483668" r:id="rId27"/>
    <p:sldLayoutId id="2147483670" r:id="rId28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1114" y="2626232"/>
            <a:ext cx="791391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2800" spc="50" dirty="0">
                <a:solidFill>
                  <a:schemeClr val="accent1"/>
                </a:solidFill>
                <a:latin typeface="+mj-lt"/>
              </a:rPr>
              <a:t>2014–2020 </a:t>
            </a:r>
            <a:r>
              <a:rPr lang="lt-LT" sz="2800" spc="50" dirty="0" smtClean="0">
                <a:solidFill>
                  <a:schemeClr val="accent1"/>
                </a:solidFill>
                <a:latin typeface="+mj-lt"/>
              </a:rPr>
              <a:t>M. </a:t>
            </a:r>
            <a:r>
              <a:rPr lang="lt-LT" sz="2800" spc="50" dirty="0">
                <a:solidFill>
                  <a:schemeClr val="accent1"/>
                </a:solidFill>
                <a:latin typeface="+mj-lt"/>
              </a:rPr>
              <a:t>ES FONDŲ INVESTICIJŲ </a:t>
            </a:r>
          </a:p>
          <a:p>
            <a:pPr algn="ctr"/>
            <a:r>
              <a:rPr lang="lt-LT" sz="2800" spc="50" dirty="0">
                <a:solidFill>
                  <a:schemeClr val="accent1"/>
                </a:solidFill>
                <a:latin typeface="+mj-lt"/>
              </a:rPr>
              <a:t>VEIKSMŲ PROGRAMOS ĮGYVENDINIMO ATASKAITA</a:t>
            </a:r>
          </a:p>
          <a:p>
            <a:pPr algn="ctr"/>
            <a:r>
              <a:rPr lang="lt-LT" sz="2800" spc="50" dirty="0">
                <a:solidFill>
                  <a:schemeClr val="accent1"/>
                </a:solidFill>
                <a:latin typeface="+mj-lt"/>
              </a:rPr>
              <a:t>2020 </a:t>
            </a:r>
            <a:r>
              <a:rPr lang="lt-LT" sz="2800" spc="50" dirty="0" smtClean="0">
                <a:solidFill>
                  <a:schemeClr val="accent1"/>
                </a:solidFill>
                <a:latin typeface="+mj-lt"/>
              </a:rPr>
              <a:t>M. </a:t>
            </a:r>
            <a:r>
              <a:rPr lang="lt-LT" sz="2800" spc="50" dirty="0">
                <a:solidFill>
                  <a:schemeClr val="accent1"/>
                </a:solidFill>
                <a:latin typeface="+mj-lt"/>
              </a:rPr>
              <a:t>IV </a:t>
            </a:r>
            <a:r>
              <a:rPr lang="lt-LT" sz="2800" spc="50" dirty="0" smtClean="0">
                <a:solidFill>
                  <a:schemeClr val="accent1"/>
                </a:solidFill>
                <a:latin typeface="+mj-lt"/>
              </a:rPr>
              <a:t>KETV. (METINĖ), 2021 M. I KETV.</a:t>
            </a:r>
            <a:endParaRPr lang="lt-LT" sz="2800" spc="5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2541786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3369562" y="831316"/>
            <a:ext cx="2404876" cy="15744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9839C06-16AA-4264-9D9B-3445424424F5}"/>
              </a:ext>
            </a:extLst>
          </p:cNvPr>
          <p:cNvSpPr/>
          <p:nvPr/>
        </p:nvSpPr>
        <p:spPr>
          <a:xfrm rot="16200000">
            <a:off x="287977" y="3778490"/>
            <a:ext cx="256151" cy="832104"/>
          </a:xfrm>
          <a:custGeom>
            <a:avLst/>
            <a:gdLst>
              <a:gd name="connsiteX0" fmla="*/ 0 w 256151"/>
              <a:gd name="connsiteY0" fmla="*/ 0 h 827863"/>
              <a:gd name="connsiteX1" fmla="*/ 256151 w 256151"/>
              <a:gd name="connsiteY1" fmla="*/ 0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  <a:gd name="connsiteX0" fmla="*/ 0 w 256151"/>
              <a:gd name="connsiteY0" fmla="*/ 0 h 827863"/>
              <a:gd name="connsiteX1" fmla="*/ 2979 w 256151"/>
              <a:gd name="connsiteY1" fmla="*/ 5957 h 827863"/>
              <a:gd name="connsiteX2" fmla="*/ 256151 w 256151"/>
              <a:gd name="connsiteY2" fmla="*/ 827863 h 827863"/>
              <a:gd name="connsiteX3" fmla="*/ 0 w 256151"/>
              <a:gd name="connsiteY3" fmla="*/ 827863 h 827863"/>
              <a:gd name="connsiteX4" fmla="*/ 0 w 256151"/>
              <a:gd name="connsiteY4" fmla="*/ 0 h 8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51" h="827863">
                <a:moveTo>
                  <a:pt x="0" y="0"/>
                </a:moveTo>
                <a:lnTo>
                  <a:pt x="2979" y="5957"/>
                </a:lnTo>
                <a:lnTo>
                  <a:pt x="256151" y="827863"/>
                </a:lnTo>
                <a:lnTo>
                  <a:pt x="0" y="8278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82775" y="4594560"/>
            <a:ext cx="5378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400" spc="70" dirty="0" smtClean="0">
                <a:solidFill>
                  <a:schemeClr val="bg1"/>
                </a:solidFill>
                <a:latin typeface="+mj-lt"/>
              </a:rPr>
              <a:t>FINANSŲ MINISTERIJA</a:t>
            </a:r>
            <a:endParaRPr lang="en-US" sz="1400" spc="7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03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Sektorių apžvalga (5, 6 prioritetai)</a:t>
            </a:r>
          </a:p>
        </p:txBody>
      </p:sp>
      <p:pic>
        <p:nvPicPr>
          <p:cNvPr id="33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22913" y="967311"/>
            <a:ext cx="35384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APLINKOSAUGA, KLIMATO KAITA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2913" y="1247466"/>
            <a:ext cx="514894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dirty="0" smtClean="0">
                <a:solidFill>
                  <a:srgbClr val="7030A0"/>
                </a:solidFill>
                <a:latin typeface="+mj-lt"/>
              </a:rPr>
              <a:t>255</a:t>
            </a:r>
            <a:r>
              <a:rPr lang="lt-LT" sz="1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lt-LT" sz="1200" dirty="0" smtClean="0">
                <a:solidFill>
                  <a:srgbClr val="7030A0"/>
                </a:solidFill>
                <a:latin typeface="+mj-lt"/>
              </a:rPr>
              <a:t>tūkst</a:t>
            </a:r>
            <a:r>
              <a:rPr lang="lt-LT" sz="105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gyventojų teikiamos pagerintos vandens tiekimo paslaugos</a:t>
            </a:r>
          </a:p>
          <a:p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 (290 tūkst. planuojama).</a:t>
            </a:r>
          </a:p>
          <a:p>
            <a:r>
              <a:rPr lang="lt-LT" sz="1600" b="1" dirty="0" smtClean="0">
                <a:solidFill>
                  <a:srgbClr val="7030A0"/>
                </a:solidFill>
                <a:latin typeface="+mj-lt"/>
              </a:rPr>
              <a:t>83</a:t>
            </a:r>
            <a:r>
              <a:rPr lang="lt-LT" sz="1600" b="1" dirty="0">
                <a:solidFill>
                  <a:srgbClr val="7030A0"/>
                </a:solidFill>
                <a:latin typeface="+mj-lt"/>
              </a:rPr>
              <a:t>%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asmenų turi galimybę naudotis  nepertraukiamu geriamojo vandens tiekimu, </a:t>
            </a:r>
            <a:r>
              <a:rPr lang="lt-LT" sz="1600" b="1" dirty="0">
                <a:solidFill>
                  <a:srgbClr val="7030A0"/>
                </a:solidFill>
                <a:latin typeface="+mj-lt"/>
              </a:rPr>
              <a:t>79%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asmenų nepertraukiamu nuotekų tvarkymu  (90%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planuojama)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2912" y="2236309"/>
            <a:ext cx="52578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geriamojo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vandens tiekimo ir nuotekų tvarkymo paslaugų teikėjų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finansinis gyvybingumas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intervencijų darnos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pramonės transformacijos ir antrinių žaliavų srityse užtikrinimas</a:t>
            </a:r>
          </a:p>
        </p:txBody>
      </p:sp>
      <p:sp>
        <p:nvSpPr>
          <p:cNvPr id="41" name="Freeform 53"/>
          <p:cNvSpPr>
            <a:spLocks/>
          </p:cNvSpPr>
          <p:nvPr/>
        </p:nvSpPr>
        <p:spPr bwMode="auto">
          <a:xfrm>
            <a:off x="3198477" y="1462625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9031" y="3159227"/>
            <a:ext cx="29647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TRANSPORTAS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9744" y="3470141"/>
            <a:ext cx="49040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dirty="0" smtClean="0">
                <a:solidFill>
                  <a:srgbClr val="7030A0"/>
                </a:solidFill>
                <a:latin typeface="+mj-lt"/>
              </a:rPr>
              <a:t>153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  įdiegtos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saugų eismą gerinančios ir aplinkosaugos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priemonės</a:t>
            </a:r>
          </a:p>
          <a:p>
            <a:pPr algn="r"/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(173 planuojama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)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  <a:p>
            <a:pPr algn="r"/>
            <a:r>
              <a:rPr lang="lt-LT" sz="1600" b="1" dirty="0">
                <a:solidFill>
                  <a:srgbClr val="7030A0"/>
                </a:solidFill>
                <a:latin typeface="+mj-lt"/>
              </a:rPr>
              <a:t>95,6 </a:t>
            </a:r>
            <a:r>
              <a:rPr lang="lt-LT" sz="1200" dirty="0" smtClean="0">
                <a:solidFill>
                  <a:srgbClr val="7030A0"/>
                </a:solidFill>
                <a:latin typeface="+mj-lt"/>
              </a:rPr>
              <a:t>km/</a:t>
            </a:r>
            <a:r>
              <a:rPr lang="lt-LT" sz="1200" dirty="0" err="1" smtClean="0">
                <a:solidFill>
                  <a:srgbClr val="7030A0"/>
                </a:solidFill>
                <a:latin typeface="+mj-lt"/>
              </a:rPr>
              <a:t>val</a:t>
            </a:r>
            <a:r>
              <a:rPr lang="lt-LT" sz="1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-  pasiektas vidutinis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keleivinių traukinių greitis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rekonstruotuose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ir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atnaujintuose 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TEN-T tinklo geležinkelių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ruožuose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552" y="4531224"/>
            <a:ext cx="44332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transporto sektoriaus ŠESD išmetimų ir taršos mažinimas</a:t>
            </a:r>
          </a:p>
          <a:p>
            <a:pPr algn="r"/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žuvusiųjų keliuose mažinimas</a:t>
            </a:r>
          </a:p>
        </p:txBody>
      </p:sp>
      <p:sp>
        <p:nvSpPr>
          <p:cNvPr id="45" name="Freeform 53"/>
          <p:cNvSpPr>
            <a:spLocks/>
          </p:cNvSpPr>
          <p:nvPr/>
        </p:nvSpPr>
        <p:spPr bwMode="auto">
          <a:xfrm>
            <a:off x="5204059" y="3652933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52" name="Tiesioji jungtis 51"/>
          <p:cNvCxnSpPr/>
          <p:nvPr/>
        </p:nvCxnSpPr>
        <p:spPr>
          <a:xfrm>
            <a:off x="576943" y="2931396"/>
            <a:ext cx="8131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71"/>
          <p:cNvSpPr>
            <a:spLocks noEditPoints="1"/>
          </p:cNvSpPr>
          <p:nvPr/>
        </p:nvSpPr>
        <p:spPr bwMode="auto">
          <a:xfrm>
            <a:off x="3331804" y="2272605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Freeform 271"/>
          <p:cNvSpPr>
            <a:spLocks noEditPoints="1"/>
          </p:cNvSpPr>
          <p:nvPr/>
        </p:nvSpPr>
        <p:spPr bwMode="auto">
          <a:xfrm>
            <a:off x="5337385" y="4475187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3" y="945780"/>
            <a:ext cx="1985616" cy="198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32" y="3028735"/>
            <a:ext cx="1931388" cy="192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3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Sektorių apžvalga (7, 8 prioritetai)</a:t>
            </a:r>
          </a:p>
        </p:txBody>
      </p:sp>
      <p:pic>
        <p:nvPicPr>
          <p:cNvPr id="33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54829" y="1001245"/>
            <a:ext cx="42018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UŽIMTUMAS, </a:t>
            </a:r>
            <a:r>
              <a:rPr lang="lt-LT" sz="1600" b="1" cap="all" spc="20" dirty="0" smtClean="0">
                <a:solidFill>
                  <a:schemeClr val="accent2"/>
                </a:solidFill>
                <a:latin typeface="+mj-lt"/>
              </a:rPr>
              <a:t>DALYVAVIMAS </a:t>
            </a:r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DARBO RINKOJE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54829" y="1247466"/>
            <a:ext cx="54537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dirty="0">
                <a:solidFill>
                  <a:srgbClr val="7030A0"/>
                </a:solidFill>
                <a:latin typeface="+mj-lt"/>
              </a:rPr>
              <a:t>59 </a:t>
            </a:r>
            <a:r>
              <a:rPr lang="lt-LT" sz="1200" b="1" dirty="0">
                <a:solidFill>
                  <a:srgbClr val="7030A0"/>
                </a:solidFill>
                <a:latin typeface="+mj-lt"/>
              </a:rPr>
              <a:t>tūkst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. bedarbių, dalyvavo ESF veiklose (57,9 tūkst. planuota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), iš jų:</a:t>
            </a:r>
          </a:p>
          <a:p>
            <a:r>
              <a:rPr lang="lt-LT" sz="1600" b="1" dirty="0" smtClean="0">
                <a:solidFill>
                  <a:srgbClr val="7030A0"/>
                </a:solidFill>
                <a:latin typeface="+mj-lt"/>
              </a:rPr>
              <a:t>56 %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įgijo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kvalifikaciją (42 proc.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planuota)</a:t>
            </a:r>
          </a:p>
          <a:p>
            <a:r>
              <a:rPr lang="lt-LT" sz="1600" b="1" dirty="0">
                <a:solidFill>
                  <a:srgbClr val="7030A0"/>
                </a:solidFill>
                <a:latin typeface="+mj-lt"/>
              </a:rPr>
              <a:t>57 %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pradėjo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dirbti  (35 proc. planuota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)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4829" y="2272604"/>
            <a:ext cx="54537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vieningos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perkvalifikavimo ir kvalifikacijos sistemos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veikimas vieno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langelio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principu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tvarus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aktyvios darbo rinkos politikos priemonių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finansavimas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Freeform 53"/>
          <p:cNvSpPr>
            <a:spLocks/>
          </p:cNvSpPr>
          <p:nvPr/>
        </p:nvSpPr>
        <p:spPr bwMode="auto">
          <a:xfrm>
            <a:off x="2745922" y="1462625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3099" y="3071143"/>
            <a:ext cx="34779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SOCIALINĖ </a:t>
            </a:r>
            <a:r>
              <a:rPr lang="lt-LT" sz="1600" b="1" cap="all" spc="20" dirty="0" smtClean="0">
                <a:solidFill>
                  <a:schemeClr val="accent2"/>
                </a:solidFill>
                <a:latin typeface="+mj-lt"/>
              </a:rPr>
              <a:t>ĮTRAUKTIS, KOVA </a:t>
            </a:r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SU SKURDU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086" y="3416583"/>
            <a:ext cx="4953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dirty="0">
                <a:solidFill>
                  <a:srgbClr val="7030A0"/>
                </a:solidFill>
                <a:latin typeface="+mj-lt"/>
              </a:rPr>
              <a:t>612</a:t>
            </a:r>
            <a:r>
              <a:rPr lang="lt-LT" sz="1200" b="1" dirty="0">
                <a:solidFill>
                  <a:srgbClr val="7030A0"/>
                </a:solidFill>
                <a:latin typeface="+mj-lt"/>
              </a:rPr>
              <a:t> tūkst.</a:t>
            </a:r>
            <a:r>
              <a:rPr lang="lt-LT" sz="1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g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yventojų naudojasi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pagerintomis sveikatos priežiūros paslaugomis  (1 mln. planuojama)</a:t>
            </a:r>
          </a:p>
          <a:p>
            <a:pPr algn="r"/>
            <a:r>
              <a:rPr lang="lt-LT" sz="1600" b="1" dirty="0">
                <a:solidFill>
                  <a:srgbClr val="7030A0"/>
                </a:solidFill>
                <a:latin typeface="+mj-lt"/>
              </a:rPr>
              <a:t>1,5</a:t>
            </a:r>
            <a:r>
              <a:rPr lang="lt-LT" sz="1200" b="1" dirty="0">
                <a:solidFill>
                  <a:srgbClr val="7030A0"/>
                </a:solidFill>
                <a:latin typeface="+mj-lt"/>
              </a:rPr>
              <a:t> tūkst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. įrengta naujų ar įsigyta socialinių būstų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(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1,8 tūkst. planuojama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)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" y="4161891"/>
            <a:ext cx="542108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integruotų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(slaugos ir globos) ilgalaikės priežiūros paslaugų teikimo sistemos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sukūrimas - sveikatos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sistemos pertvarka ir </a:t>
            </a:r>
            <a:r>
              <a:rPr lang="lt-LT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skaitmenizavimas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vaikų netekusių tėvų globos ir  neįgaliųjų turinčių proto ir (ar) psichikos negalią institucinės globos pertvarkos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plėtra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kompleksiško požiūrio taikymas teikiant socialinį būstą</a:t>
            </a:r>
          </a:p>
        </p:txBody>
      </p:sp>
      <p:sp>
        <p:nvSpPr>
          <p:cNvPr id="45" name="Freeform 53"/>
          <p:cNvSpPr>
            <a:spLocks/>
          </p:cNvSpPr>
          <p:nvPr/>
        </p:nvSpPr>
        <p:spPr bwMode="auto">
          <a:xfrm>
            <a:off x="5553141" y="3539409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52" name="Tiesioji jungtis 51"/>
          <p:cNvCxnSpPr/>
          <p:nvPr/>
        </p:nvCxnSpPr>
        <p:spPr>
          <a:xfrm>
            <a:off x="576943" y="2931396"/>
            <a:ext cx="8131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71"/>
          <p:cNvSpPr>
            <a:spLocks noEditPoints="1"/>
          </p:cNvSpPr>
          <p:nvPr/>
        </p:nvSpPr>
        <p:spPr bwMode="auto">
          <a:xfrm>
            <a:off x="2879248" y="2216567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Freeform 271"/>
          <p:cNvSpPr>
            <a:spLocks noEditPoints="1"/>
          </p:cNvSpPr>
          <p:nvPr/>
        </p:nvSpPr>
        <p:spPr bwMode="auto">
          <a:xfrm>
            <a:off x="5625280" y="4355444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1" y="914450"/>
            <a:ext cx="1939018" cy="193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45" y="3057521"/>
            <a:ext cx="1967484" cy="19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8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Sektorių apžvalga (9, 10 prioritetai)</a:t>
            </a:r>
          </a:p>
        </p:txBody>
      </p:sp>
      <p:pic>
        <p:nvPicPr>
          <p:cNvPr id="33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85456" y="1001246"/>
            <a:ext cx="42018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ŠVIETIMAS, ŽMOGIŠKIEJI IŠTEKLIAI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85457" y="1385580"/>
            <a:ext cx="52835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dirty="0" smtClean="0">
                <a:solidFill>
                  <a:srgbClr val="7030A0"/>
                </a:solidFill>
                <a:latin typeface="+mj-lt"/>
              </a:rPr>
              <a:t>22</a:t>
            </a:r>
            <a:r>
              <a:rPr lang="lt-LT" sz="1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lt-LT" sz="1200" b="1" dirty="0">
                <a:solidFill>
                  <a:srgbClr val="7030A0"/>
                </a:solidFill>
                <a:latin typeface="+mj-lt"/>
              </a:rPr>
              <a:t>tūkst.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apmokyta  investicijas gavusių MVĮ darbuotojų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(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planuota 19,5 tūkst.)</a:t>
            </a:r>
          </a:p>
          <a:p>
            <a:r>
              <a:rPr lang="lt-LT" sz="1600" b="1" dirty="0" smtClean="0">
                <a:solidFill>
                  <a:srgbClr val="7030A0"/>
                </a:solidFill>
                <a:latin typeface="+mj-lt"/>
              </a:rPr>
              <a:t>5,5</a:t>
            </a:r>
            <a:r>
              <a:rPr lang="lt-LT" sz="1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lt-LT" sz="1200" b="1" dirty="0">
                <a:solidFill>
                  <a:srgbClr val="7030A0"/>
                </a:solidFill>
                <a:latin typeface="+mj-lt"/>
              </a:rPr>
              <a:t>tūkst.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mokinių  buvo suteikta švietimo pagalba 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(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planuota 4 tūkst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.)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5457" y="2087937"/>
            <a:ext cx="52835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aukštojo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mokslo ir bendrojo ugdymo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reformos, pedagogų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rengimo ir jų kvalifikacijos tobulinimo sistemos </a:t>
            </a:r>
            <a:r>
              <a:rPr lang="lt-LT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įveiklinimas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siekiant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švietimo kokybės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augimo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vieningos ir stabiliai veikiančios mokymosi visą gyvenimą sistemos sukūrimas</a:t>
            </a:r>
          </a:p>
        </p:txBody>
      </p:sp>
      <p:sp>
        <p:nvSpPr>
          <p:cNvPr id="41" name="Freeform 53"/>
          <p:cNvSpPr>
            <a:spLocks/>
          </p:cNvSpPr>
          <p:nvPr/>
        </p:nvSpPr>
        <p:spPr bwMode="auto">
          <a:xfrm>
            <a:off x="2877978" y="1462625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45771" y="3071143"/>
            <a:ext cx="34779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VIEŠASIS VALDYMAS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5686" y="3416583"/>
            <a:ext cx="47080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200" b="1" dirty="0">
                <a:solidFill>
                  <a:srgbClr val="7030A0"/>
                </a:solidFill>
                <a:latin typeface="+mj-lt"/>
              </a:rPr>
              <a:t>P</a:t>
            </a:r>
            <a:r>
              <a:rPr lang="lt-LT" sz="1200" b="1" dirty="0" smtClean="0">
                <a:solidFill>
                  <a:srgbClr val="7030A0"/>
                </a:solidFill>
                <a:latin typeface="+mj-lt"/>
              </a:rPr>
              <a:t>radėtos </a:t>
            </a:r>
            <a:r>
              <a:rPr lang="lt-LT" sz="1200" b="1" dirty="0">
                <a:solidFill>
                  <a:srgbClr val="7030A0"/>
                </a:solidFill>
                <a:latin typeface="+mj-lt"/>
              </a:rPr>
              <a:t>ir tęsiamos </a:t>
            </a:r>
            <a:r>
              <a:rPr lang="lt-LT" sz="1200" b="1" dirty="0" smtClean="0">
                <a:solidFill>
                  <a:srgbClr val="7030A0"/>
                </a:solidFill>
                <a:latin typeface="+mj-lt"/>
              </a:rPr>
              <a:t>pertvarkos: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strateginio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planavimo ir biudžeto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formavimo,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viešojo valdymo institucijų bendrųjų funkcijų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konsolidavimo,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viešojo valdymo institucijų teikiamų paslaugų ir asmenų aptarnavimo kokybės gerinimo 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ir kt.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8085" y="4296111"/>
            <a:ext cx="45556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r">
              <a:buFontTx/>
              <a:buChar char="-"/>
            </a:pP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viešojo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valdymo veiksmingumo didinimas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171450" indent="-171450" algn="r">
              <a:buFontTx/>
              <a:buChar char="-"/>
            </a:pP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iešojo sektoriaus </a:t>
            </a:r>
            <a:r>
              <a:rPr lang="lt-LT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skaitmeninimas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5" name="Freeform 53"/>
          <p:cNvSpPr>
            <a:spLocks/>
          </p:cNvSpPr>
          <p:nvPr/>
        </p:nvSpPr>
        <p:spPr bwMode="auto">
          <a:xfrm>
            <a:off x="5236249" y="3631742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52" name="Tiesioji jungtis 51"/>
          <p:cNvCxnSpPr/>
          <p:nvPr/>
        </p:nvCxnSpPr>
        <p:spPr>
          <a:xfrm>
            <a:off x="576943" y="2931396"/>
            <a:ext cx="8131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71"/>
          <p:cNvSpPr>
            <a:spLocks noEditPoints="1"/>
          </p:cNvSpPr>
          <p:nvPr/>
        </p:nvSpPr>
        <p:spPr bwMode="auto">
          <a:xfrm>
            <a:off x="3011304" y="2087937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Freeform 271"/>
          <p:cNvSpPr>
            <a:spLocks noEditPoints="1"/>
          </p:cNvSpPr>
          <p:nvPr/>
        </p:nvSpPr>
        <p:spPr bwMode="auto">
          <a:xfrm>
            <a:off x="5338409" y="4296111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2" y="977534"/>
            <a:ext cx="1953862" cy="195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71" y="3049251"/>
            <a:ext cx="1953862" cy="195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1529"/>
          <p:cNvSpPr>
            <a:spLocks/>
          </p:cNvSpPr>
          <p:nvPr/>
        </p:nvSpPr>
        <p:spPr bwMode="auto">
          <a:xfrm rot="1599998">
            <a:off x="865686" y="2536178"/>
            <a:ext cx="473109" cy="1144389"/>
          </a:xfrm>
          <a:custGeom>
            <a:avLst/>
            <a:gdLst>
              <a:gd name="T0" fmla="*/ 62 w 398"/>
              <a:gd name="T1" fmla="*/ 0 h 963"/>
              <a:gd name="T2" fmla="*/ 275 w 398"/>
              <a:gd name="T3" fmla="*/ 460 h 963"/>
              <a:gd name="T4" fmla="*/ 398 w 398"/>
              <a:gd name="T5" fmla="*/ 952 h 963"/>
              <a:gd name="T6" fmla="*/ 327 w 398"/>
              <a:gd name="T7" fmla="*/ 963 h 963"/>
              <a:gd name="T8" fmla="*/ 207 w 398"/>
              <a:gd name="T9" fmla="*/ 484 h 963"/>
              <a:gd name="T10" fmla="*/ 0 w 398"/>
              <a:gd name="T11" fmla="*/ 36 h 963"/>
              <a:gd name="T12" fmla="*/ 62 w 398"/>
              <a:gd name="T13" fmla="*/ 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8" h="963">
                <a:moveTo>
                  <a:pt x="62" y="0"/>
                </a:moveTo>
                <a:cubicBezTo>
                  <a:pt x="147" y="147"/>
                  <a:pt x="219" y="301"/>
                  <a:pt x="275" y="460"/>
                </a:cubicBezTo>
                <a:cubicBezTo>
                  <a:pt x="331" y="620"/>
                  <a:pt x="372" y="785"/>
                  <a:pt x="398" y="952"/>
                </a:cubicBezTo>
                <a:cubicBezTo>
                  <a:pt x="327" y="963"/>
                  <a:pt x="327" y="963"/>
                  <a:pt x="327" y="963"/>
                </a:cubicBezTo>
                <a:cubicBezTo>
                  <a:pt x="302" y="799"/>
                  <a:pt x="262" y="639"/>
                  <a:pt x="207" y="484"/>
                </a:cubicBezTo>
                <a:cubicBezTo>
                  <a:pt x="152" y="329"/>
                  <a:pt x="83" y="179"/>
                  <a:pt x="0" y="36"/>
                </a:cubicBezTo>
                <a:lnTo>
                  <a:pt x="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5518692" y="575839"/>
            <a:ext cx="2194628" cy="68145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200" b="1" cap="all" spc="50" dirty="0">
                <a:solidFill>
                  <a:schemeClr val="accent1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SIŪLYMAI</a:t>
            </a:r>
            <a:r>
              <a:rPr lang="en-US" sz="2200" b="1" cap="all" spc="50" dirty="0">
                <a:solidFill>
                  <a:schemeClr val="accent1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lt-LT" sz="2200" b="1" cap="all" spc="50" dirty="0">
                <a:solidFill>
                  <a:schemeClr val="accent1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MINISTERIJOMS</a:t>
            </a:r>
            <a:endParaRPr lang="en-US" sz="2200" b="1" cap="all" spc="50" dirty="0">
              <a:solidFill>
                <a:schemeClr val="accent1"/>
              </a:solidFill>
              <a:latin typeface="Arial Narrow" panose="020B060602020203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5" name="Freeform 49"/>
          <p:cNvSpPr>
            <a:spLocks noEditPoints="1"/>
          </p:cNvSpPr>
          <p:nvPr/>
        </p:nvSpPr>
        <p:spPr bwMode="auto">
          <a:xfrm>
            <a:off x="784225" y="807851"/>
            <a:ext cx="185922" cy="157714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97"/>
          <p:cNvSpPr>
            <a:spLocks noEditPoints="1"/>
          </p:cNvSpPr>
          <p:nvPr/>
        </p:nvSpPr>
        <p:spPr bwMode="auto">
          <a:xfrm>
            <a:off x="1238934" y="3056250"/>
            <a:ext cx="171818" cy="171818"/>
          </a:xfrm>
          <a:custGeom>
            <a:avLst/>
            <a:gdLst>
              <a:gd name="T0" fmla="*/ 245 w 245"/>
              <a:gd name="T1" fmla="*/ 122 h 245"/>
              <a:gd name="T2" fmla="*/ 123 w 245"/>
              <a:gd name="T3" fmla="*/ 245 h 245"/>
              <a:gd name="T4" fmla="*/ 0 w 245"/>
              <a:gd name="T5" fmla="*/ 122 h 245"/>
              <a:gd name="T6" fmla="*/ 123 w 245"/>
              <a:gd name="T7" fmla="*/ 0 h 245"/>
              <a:gd name="T8" fmla="*/ 245 w 245"/>
              <a:gd name="T9" fmla="*/ 122 h 245"/>
              <a:gd name="T10" fmla="*/ 218 w 245"/>
              <a:gd name="T11" fmla="*/ 122 h 245"/>
              <a:gd name="T12" fmla="*/ 123 w 245"/>
              <a:gd name="T13" fmla="*/ 27 h 245"/>
              <a:gd name="T14" fmla="*/ 27 w 245"/>
              <a:gd name="T15" fmla="*/ 122 h 245"/>
              <a:gd name="T16" fmla="*/ 123 w 245"/>
              <a:gd name="T17" fmla="*/ 218 h 245"/>
              <a:gd name="T18" fmla="*/ 218 w 245"/>
              <a:gd name="T19" fmla="*/ 122 h 245"/>
              <a:gd name="T20" fmla="*/ 132 w 245"/>
              <a:gd name="T21" fmla="*/ 119 h 245"/>
              <a:gd name="T22" fmla="*/ 171 w 245"/>
              <a:gd name="T23" fmla="*/ 159 h 245"/>
              <a:gd name="T24" fmla="*/ 158 w 245"/>
              <a:gd name="T25" fmla="*/ 171 h 245"/>
              <a:gd name="T26" fmla="*/ 113 w 245"/>
              <a:gd name="T27" fmla="*/ 126 h 245"/>
              <a:gd name="T28" fmla="*/ 113 w 245"/>
              <a:gd name="T29" fmla="*/ 53 h 245"/>
              <a:gd name="T30" fmla="*/ 132 w 245"/>
              <a:gd name="T31" fmla="*/ 53 h 245"/>
              <a:gd name="T32" fmla="*/ 132 w 245"/>
              <a:gd name="T33" fmla="*/ 11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5" h="245">
                <a:moveTo>
                  <a:pt x="245" y="122"/>
                </a:moveTo>
                <a:cubicBezTo>
                  <a:pt x="245" y="190"/>
                  <a:pt x="190" y="245"/>
                  <a:pt x="123" y="245"/>
                </a:cubicBezTo>
                <a:cubicBezTo>
                  <a:pt x="55" y="245"/>
                  <a:pt x="0" y="190"/>
                  <a:pt x="0" y="122"/>
                </a:cubicBezTo>
                <a:cubicBezTo>
                  <a:pt x="0" y="55"/>
                  <a:pt x="55" y="0"/>
                  <a:pt x="123" y="0"/>
                </a:cubicBezTo>
                <a:cubicBezTo>
                  <a:pt x="190" y="0"/>
                  <a:pt x="245" y="55"/>
                  <a:pt x="245" y="122"/>
                </a:cubicBezTo>
                <a:close/>
                <a:moveTo>
                  <a:pt x="218" y="122"/>
                </a:moveTo>
                <a:cubicBezTo>
                  <a:pt x="218" y="70"/>
                  <a:pt x="175" y="27"/>
                  <a:pt x="123" y="27"/>
                </a:cubicBezTo>
                <a:cubicBezTo>
                  <a:pt x="69" y="27"/>
                  <a:pt x="27" y="70"/>
                  <a:pt x="27" y="122"/>
                </a:cubicBezTo>
                <a:cubicBezTo>
                  <a:pt x="27" y="175"/>
                  <a:pt x="69" y="218"/>
                  <a:pt x="123" y="218"/>
                </a:cubicBezTo>
                <a:cubicBezTo>
                  <a:pt x="175" y="218"/>
                  <a:pt x="218" y="175"/>
                  <a:pt x="218" y="122"/>
                </a:cubicBezTo>
                <a:close/>
                <a:moveTo>
                  <a:pt x="132" y="119"/>
                </a:moveTo>
                <a:cubicBezTo>
                  <a:pt x="171" y="159"/>
                  <a:pt x="171" y="159"/>
                  <a:pt x="171" y="159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13" y="126"/>
                  <a:pt x="113" y="126"/>
                  <a:pt x="113" y="126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32" y="53"/>
                  <a:pt x="132" y="53"/>
                  <a:pt x="132" y="53"/>
                </a:cubicBezTo>
                <a:lnTo>
                  <a:pt x="13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347023" y="417350"/>
            <a:ext cx="3800011" cy="881641"/>
            <a:chOff x="5663461" y="1624316"/>
            <a:chExt cx="2937663" cy="600129"/>
          </a:xfrm>
        </p:grpSpPr>
        <p:sp>
          <p:nvSpPr>
            <p:cNvPr id="60" name="TextBox 59"/>
            <p:cNvSpPr txBox="1"/>
            <p:nvPr/>
          </p:nvSpPr>
          <p:spPr>
            <a:xfrm>
              <a:off x="5695950" y="1997484"/>
              <a:ext cx="2905174" cy="2269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pvz</a:t>
              </a:r>
              <a:r>
                <a:rPr lang="lt-LT" sz="12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., </a:t>
              </a: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vieningos perkvalifikavimo ir kvalifikacijos kėlimo sistemos vieno langelio principu kūrimas.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63461" y="1624316"/>
              <a:ext cx="2847742" cy="2967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chemeClr val="accent2"/>
                  </a:solidFill>
                  <a:latin typeface="+mj-lt"/>
                </a:rPr>
                <a:t>Stiprinti bendradarbiavimą tarp ministerijų sprendžiant </a:t>
              </a:r>
              <a:r>
                <a:rPr lang="lt-LT" sz="1400" b="1" cap="all" spc="20" dirty="0" err="1">
                  <a:solidFill>
                    <a:schemeClr val="accent2"/>
                  </a:solidFill>
                  <a:latin typeface="+mj-lt"/>
                </a:rPr>
                <a:t>tarpsektorines</a:t>
              </a:r>
              <a:r>
                <a:rPr lang="lt-LT" sz="1400" b="1" cap="all" spc="20" dirty="0">
                  <a:solidFill>
                    <a:schemeClr val="accent2"/>
                  </a:solidFill>
                  <a:latin typeface="+mj-lt"/>
                </a:rPr>
                <a:t> problemas</a:t>
              </a:r>
              <a:endParaRPr lang="en-US" sz="1400" b="1" cap="all" spc="2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52524" y="3225184"/>
            <a:ext cx="7063165" cy="1486727"/>
            <a:chOff x="5695950" y="1467761"/>
            <a:chExt cx="2878465" cy="1486727"/>
          </a:xfrm>
        </p:grpSpPr>
        <p:sp>
          <p:nvSpPr>
            <p:cNvPr id="63" name="TextBox 62"/>
            <p:cNvSpPr txBox="1"/>
            <p:nvPr/>
          </p:nvSpPr>
          <p:spPr>
            <a:xfrm>
              <a:off x="5703811" y="1890094"/>
              <a:ext cx="2841626" cy="10643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ŠMSM</a:t>
              </a: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– MTEPI infrastruktūros projektai; LMTA studijų miestelio sukūrimas;</a:t>
              </a:r>
            </a:p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AM</a:t>
              </a: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– Maišiagalos radioaktyviųjų atliekų saugyklos eksploatavimo nutraukimas; Taršos incidentų Baltijos jūroje likvidavimo laivo įsigijimas; Lietuvos zoologijos sodo rekonstrukcija;</a:t>
              </a:r>
            </a:p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SM</a:t>
              </a: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– Geležinkelio ruožo nuo Kaišiadorių iki Klaipėdos elektrifikavimas;</a:t>
              </a:r>
            </a:p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VRM</a:t>
              </a: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– priemonės „Didžiųjų miestų kompleksinė plėtra“ projektai.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5950" y="1467761"/>
              <a:ext cx="2878465" cy="2180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 smtClean="0">
                  <a:solidFill>
                    <a:schemeClr val="accent2"/>
                  </a:solidFill>
                  <a:latin typeface="+mj-lt"/>
                </a:rPr>
                <a:t>VERTINTI </a:t>
              </a:r>
              <a:r>
                <a:rPr lang="lt-LT" sz="1400" b="1" cap="all" spc="20" dirty="0">
                  <a:solidFill>
                    <a:schemeClr val="accent2"/>
                  </a:solidFill>
                  <a:latin typeface="+mj-lt"/>
                </a:rPr>
                <a:t>probleminių projektų </a:t>
              </a:r>
              <a:r>
                <a:rPr lang="lt-LT" sz="1400" b="1" cap="all" spc="20" dirty="0" err="1" smtClean="0">
                  <a:solidFill>
                    <a:schemeClr val="accent2"/>
                  </a:solidFill>
                  <a:latin typeface="+mj-lt"/>
                </a:rPr>
                <a:t>rizikas</a:t>
              </a:r>
              <a:r>
                <a:rPr lang="lt-LT" sz="1400" b="1" cap="all" spc="20" dirty="0" smtClean="0">
                  <a:solidFill>
                    <a:schemeClr val="accent2"/>
                  </a:solidFill>
                  <a:latin typeface="+mj-lt"/>
                </a:rPr>
                <a:t> IR PRIIMTI SPRENDIMUS</a:t>
              </a:r>
              <a:endParaRPr lang="lt-LT" sz="1400" b="1" cap="all" spc="2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88343" y="1770143"/>
            <a:ext cx="6827346" cy="1101675"/>
            <a:chOff x="5683325" y="1485443"/>
            <a:chExt cx="2856917" cy="828634"/>
          </a:xfrm>
        </p:grpSpPr>
        <p:sp>
          <p:nvSpPr>
            <p:cNvPr id="69" name="TextBox 68"/>
            <p:cNvSpPr txBox="1"/>
            <p:nvPr/>
          </p:nvSpPr>
          <p:spPr>
            <a:xfrm>
              <a:off x="5683325" y="1903708"/>
              <a:ext cx="2841626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lt-LT" sz="1400" dirty="0" smtClean="0">
                  <a:solidFill>
                    <a:schemeClr val="accent3"/>
                  </a:solidFill>
                  <a:latin typeface="+mj-lt"/>
                </a:rPr>
                <a:t>- </a:t>
              </a: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įvertinti ataskaitoje pateikiamus strateginius iššūkius ir numatyti jų sprendimo galimybes;</a:t>
              </a:r>
            </a:p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- siekti, kad numatomi rodikliai kuo geriau atspindėtų kokybinius pokyčius ir investicijų poveikį sektoriuose.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92500" y="1485443"/>
              <a:ext cx="2847742" cy="7238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lt-LT" sz="1400" b="1" cap="all" spc="20" dirty="0">
                  <a:solidFill>
                    <a:schemeClr val="accent2"/>
                  </a:solidFill>
                  <a:latin typeface="+mj-lt"/>
                </a:rPr>
                <a:t>Planuojant 2021-2027 m. Investicijų programos ir kitų finansavimo šaltinių </a:t>
              </a:r>
              <a:r>
                <a:rPr lang="lt-LT" sz="1400" b="1" cap="all" spc="20" dirty="0" smtClean="0">
                  <a:solidFill>
                    <a:schemeClr val="accent2"/>
                  </a:solidFill>
                  <a:latin typeface="+mj-lt"/>
                </a:rPr>
                <a:t>investicijas</a:t>
              </a:r>
            </a:p>
            <a:p>
              <a:pPr>
                <a:lnSpc>
                  <a:spcPts val="1700"/>
                </a:lnSpc>
                <a:spcAft>
                  <a:spcPts val="600"/>
                </a:spcAft>
              </a:pPr>
              <a:endParaRPr lang="lt-LT" sz="1400" b="1" cap="all" spc="2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5387247" y="336768"/>
            <a:ext cx="0" cy="1299773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40" name="Freeform 97"/>
          <p:cNvSpPr>
            <a:spLocks noEditPoints="1"/>
          </p:cNvSpPr>
          <p:nvPr/>
        </p:nvSpPr>
        <p:spPr bwMode="auto">
          <a:xfrm>
            <a:off x="1238934" y="1913958"/>
            <a:ext cx="171818" cy="171818"/>
          </a:xfrm>
          <a:custGeom>
            <a:avLst/>
            <a:gdLst>
              <a:gd name="T0" fmla="*/ 245 w 245"/>
              <a:gd name="T1" fmla="*/ 122 h 245"/>
              <a:gd name="T2" fmla="*/ 123 w 245"/>
              <a:gd name="T3" fmla="*/ 245 h 245"/>
              <a:gd name="T4" fmla="*/ 0 w 245"/>
              <a:gd name="T5" fmla="*/ 122 h 245"/>
              <a:gd name="T6" fmla="*/ 123 w 245"/>
              <a:gd name="T7" fmla="*/ 0 h 245"/>
              <a:gd name="T8" fmla="*/ 245 w 245"/>
              <a:gd name="T9" fmla="*/ 122 h 245"/>
              <a:gd name="T10" fmla="*/ 218 w 245"/>
              <a:gd name="T11" fmla="*/ 122 h 245"/>
              <a:gd name="T12" fmla="*/ 123 w 245"/>
              <a:gd name="T13" fmla="*/ 27 h 245"/>
              <a:gd name="T14" fmla="*/ 27 w 245"/>
              <a:gd name="T15" fmla="*/ 122 h 245"/>
              <a:gd name="T16" fmla="*/ 123 w 245"/>
              <a:gd name="T17" fmla="*/ 218 h 245"/>
              <a:gd name="T18" fmla="*/ 218 w 245"/>
              <a:gd name="T19" fmla="*/ 122 h 245"/>
              <a:gd name="T20" fmla="*/ 132 w 245"/>
              <a:gd name="T21" fmla="*/ 119 h 245"/>
              <a:gd name="T22" fmla="*/ 171 w 245"/>
              <a:gd name="T23" fmla="*/ 159 h 245"/>
              <a:gd name="T24" fmla="*/ 158 w 245"/>
              <a:gd name="T25" fmla="*/ 171 h 245"/>
              <a:gd name="T26" fmla="*/ 113 w 245"/>
              <a:gd name="T27" fmla="*/ 126 h 245"/>
              <a:gd name="T28" fmla="*/ 113 w 245"/>
              <a:gd name="T29" fmla="*/ 53 h 245"/>
              <a:gd name="T30" fmla="*/ 132 w 245"/>
              <a:gd name="T31" fmla="*/ 53 h 245"/>
              <a:gd name="T32" fmla="*/ 132 w 245"/>
              <a:gd name="T33" fmla="*/ 11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5" h="245">
                <a:moveTo>
                  <a:pt x="245" y="122"/>
                </a:moveTo>
                <a:cubicBezTo>
                  <a:pt x="245" y="190"/>
                  <a:pt x="190" y="245"/>
                  <a:pt x="123" y="245"/>
                </a:cubicBezTo>
                <a:cubicBezTo>
                  <a:pt x="55" y="245"/>
                  <a:pt x="0" y="190"/>
                  <a:pt x="0" y="122"/>
                </a:cubicBezTo>
                <a:cubicBezTo>
                  <a:pt x="0" y="55"/>
                  <a:pt x="55" y="0"/>
                  <a:pt x="123" y="0"/>
                </a:cubicBezTo>
                <a:cubicBezTo>
                  <a:pt x="190" y="0"/>
                  <a:pt x="245" y="55"/>
                  <a:pt x="245" y="122"/>
                </a:cubicBezTo>
                <a:close/>
                <a:moveTo>
                  <a:pt x="218" y="122"/>
                </a:moveTo>
                <a:cubicBezTo>
                  <a:pt x="218" y="70"/>
                  <a:pt x="175" y="27"/>
                  <a:pt x="123" y="27"/>
                </a:cubicBezTo>
                <a:cubicBezTo>
                  <a:pt x="69" y="27"/>
                  <a:pt x="27" y="70"/>
                  <a:pt x="27" y="122"/>
                </a:cubicBezTo>
                <a:cubicBezTo>
                  <a:pt x="27" y="175"/>
                  <a:pt x="69" y="218"/>
                  <a:pt x="123" y="218"/>
                </a:cubicBezTo>
                <a:cubicBezTo>
                  <a:pt x="175" y="218"/>
                  <a:pt x="218" y="175"/>
                  <a:pt x="218" y="122"/>
                </a:cubicBezTo>
                <a:close/>
                <a:moveTo>
                  <a:pt x="132" y="119"/>
                </a:moveTo>
                <a:cubicBezTo>
                  <a:pt x="171" y="159"/>
                  <a:pt x="171" y="159"/>
                  <a:pt x="171" y="159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13" y="126"/>
                  <a:pt x="113" y="126"/>
                  <a:pt x="113" y="126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32" y="53"/>
                  <a:pt x="132" y="53"/>
                  <a:pt x="132" y="53"/>
                </a:cubicBezTo>
                <a:lnTo>
                  <a:pt x="13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1"/>
          <p:cNvGrpSpPr/>
          <p:nvPr/>
        </p:nvGrpSpPr>
        <p:grpSpPr>
          <a:xfrm>
            <a:off x="-37263" y="-15623"/>
            <a:ext cx="1526195" cy="5143500"/>
            <a:chOff x="-1587" y="6350"/>
            <a:chExt cx="4071268" cy="13720763"/>
          </a:xfrm>
        </p:grpSpPr>
        <p:sp>
          <p:nvSpPr>
            <p:cNvPr id="36" name="Freeform 1527"/>
            <p:cNvSpPr>
              <a:spLocks/>
            </p:cNvSpPr>
            <p:nvPr/>
          </p:nvSpPr>
          <p:spPr bwMode="auto">
            <a:xfrm>
              <a:off x="17462" y="10634495"/>
              <a:ext cx="2568908" cy="3092618"/>
            </a:xfrm>
            <a:custGeom>
              <a:avLst/>
              <a:gdLst>
                <a:gd name="T0" fmla="*/ 121 w 746"/>
                <a:gd name="T1" fmla="*/ 715 h 715"/>
                <a:gd name="T2" fmla="*/ 0 w 746"/>
                <a:gd name="T3" fmla="*/ 715 h 715"/>
                <a:gd name="T4" fmla="*/ 349 w 746"/>
                <a:gd name="T5" fmla="*/ 418 h 715"/>
                <a:gd name="T6" fmla="*/ 686 w 746"/>
                <a:gd name="T7" fmla="*/ 0 h 715"/>
                <a:gd name="T8" fmla="*/ 746 w 746"/>
                <a:gd name="T9" fmla="*/ 39 h 715"/>
                <a:gd name="T10" fmla="*/ 401 w 746"/>
                <a:gd name="T11" fmla="*/ 468 h 715"/>
                <a:gd name="T12" fmla="*/ 121 w 746"/>
                <a:gd name="T13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715">
                  <a:moveTo>
                    <a:pt x="121" y="715"/>
                  </a:moveTo>
                  <a:cubicBezTo>
                    <a:pt x="0" y="715"/>
                    <a:pt x="0" y="715"/>
                    <a:pt x="0" y="715"/>
                  </a:cubicBezTo>
                  <a:cubicBezTo>
                    <a:pt x="125" y="626"/>
                    <a:pt x="242" y="526"/>
                    <a:pt x="349" y="418"/>
                  </a:cubicBezTo>
                  <a:cubicBezTo>
                    <a:pt x="475" y="290"/>
                    <a:pt x="588" y="150"/>
                    <a:pt x="686" y="0"/>
                  </a:cubicBezTo>
                  <a:cubicBezTo>
                    <a:pt x="746" y="39"/>
                    <a:pt x="746" y="39"/>
                    <a:pt x="746" y="39"/>
                  </a:cubicBezTo>
                  <a:cubicBezTo>
                    <a:pt x="645" y="194"/>
                    <a:pt x="530" y="338"/>
                    <a:pt x="401" y="468"/>
                  </a:cubicBezTo>
                  <a:cubicBezTo>
                    <a:pt x="313" y="556"/>
                    <a:pt x="220" y="639"/>
                    <a:pt x="121" y="71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28"/>
            <p:cNvSpPr>
              <a:spLocks/>
            </p:cNvSpPr>
            <p:nvPr/>
          </p:nvSpPr>
          <p:spPr bwMode="auto">
            <a:xfrm>
              <a:off x="-1587" y="6350"/>
              <a:ext cx="2254250" cy="2101850"/>
            </a:xfrm>
            <a:custGeom>
              <a:avLst/>
              <a:gdLst>
                <a:gd name="T0" fmla="*/ 0 w 711"/>
                <a:gd name="T1" fmla="*/ 0 h 663"/>
                <a:gd name="T2" fmla="*/ 121 w 711"/>
                <a:gd name="T3" fmla="*/ 0 h 663"/>
                <a:gd name="T4" fmla="*/ 382 w 711"/>
                <a:gd name="T5" fmla="*/ 228 h 663"/>
                <a:gd name="T6" fmla="*/ 711 w 711"/>
                <a:gd name="T7" fmla="*/ 623 h 663"/>
                <a:gd name="T8" fmla="*/ 652 w 711"/>
                <a:gd name="T9" fmla="*/ 663 h 663"/>
                <a:gd name="T10" fmla="*/ 332 w 711"/>
                <a:gd name="T11" fmla="*/ 279 h 663"/>
                <a:gd name="T12" fmla="*/ 0 w 711"/>
                <a:gd name="T1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663">
                  <a:moveTo>
                    <a:pt x="0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213" y="71"/>
                    <a:pt x="300" y="147"/>
                    <a:pt x="382" y="228"/>
                  </a:cubicBezTo>
                  <a:cubicBezTo>
                    <a:pt x="504" y="349"/>
                    <a:pt x="614" y="481"/>
                    <a:pt x="711" y="623"/>
                  </a:cubicBezTo>
                  <a:cubicBezTo>
                    <a:pt x="652" y="663"/>
                    <a:pt x="652" y="663"/>
                    <a:pt x="652" y="663"/>
                  </a:cubicBezTo>
                  <a:cubicBezTo>
                    <a:pt x="557" y="525"/>
                    <a:pt x="450" y="397"/>
                    <a:pt x="332" y="279"/>
                  </a:cubicBezTo>
                  <a:cubicBezTo>
                    <a:pt x="229" y="177"/>
                    <a:pt x="118" y="8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29"/>
            <p:cNvSpPr>
              <a:spLocks/>
            </p:cNvSpPr>
            <p:nvPr/>
          </p:nvSpPr>
          <p:spPr bwMode="auto">
            <a:xfrm rot="373055">
              <a:off x="2232472" y="2523336"/>
              <a:ext cx="1262063" cy="3052764"/>
            </a:xfrm>
            <a:custGeom>
              <a:avLst/>
              <a:gdLst>
                <a:gd name="T0" fmla="*/ 62 w 398"/>
                <a:gd name="T1" fmla="*/ 0 h 963"/>
                <a:gd name="T2" fmla="*/ 275 w 398"/>
                <a:gd name="T3" fmla="*/ 460 h 963"/>
                <a:gd name="T4" fmla="*/ 398 w 398"/>
                <a:gd name="T5" fmla="*/ 952 h 963"/>
                <a:gd name="T6" fmla="*/ 327 w 398"/>
                <a:gd name="T7" fmla="*/ 963 h 963"/>
                <a:gd name="T8" fmla="*/ 207 w 398"/>
                <a:gd name="T9" fmla="*/ 484 h 963"/>
                <a:gd name="T10" fmla="*/ 0 w 398"/>
                <a:gd name="T11" fmla="*/ 36 h 963"/>
                <a:gd name="T12" fmla="*/ 62 w 398"/>
                <a:gd name="T13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963">
                  <a:moveTo>
                    <a:pt x="62" y="0"/>
                  </a:moveTo>
                  <a:cubicBezTo>
                    <a:pt x="147" y="147"/>
                    <a:pt x="219" y="301"/>
                    <a:pt x="275" y="460"/>
                  </a:cubicBezTo>
                  <a:cubicBezTo>
                    <a:pt x="331" y="620"/>
                    <a:pt x="372" y="785"/>
                    <a:pt x="398" y="952"/>
                  </a:cubicBezTo>
                  <a:cubicBezTo>
                    <a:pt x="327" y="963"/>
                    <a:pt x="327" y="963"/>
                    <a:pt x="327" y="963"/>
                  </a:cubicBezTo>
                  <a:cubicBezTo>
                    <a:pt x="302" y="799"/>
                    <a:pt x="262" y="639"/>
                    <a:pt x="207" y="484"/>
                  </a:cubicBezTo>
                  <a:cubicBezTo>
                    <a:pt x="152" y="329"/>
                    <a:pt x="83" y="179"/>
                    <a:pt x="0" y="3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532"/>
            <p:cNvSpPr>
              <a:spLocks noChangeArrowheads="1"/>
            </p:cNvSpPr>
            <p:nvPr/>
          </p:nvSpPr>
          <p:spPr bwMode="auto">
            <a:xfrm>
              <a:off x="1481139" y="1542454"/>
              <a:ext cx="2019299" cy="20161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533"/>
            <p:cNvSpPr>
              <a:spLocks noChangeArrowheads="1"/>
            </p:cNvSpPr>
            <p:nvPr/>
          </p:nvSpPr>
          <p:spPr bwMode="auto">
            <a:xfrm>
              <a:off x="2050382" y="5241490"/>
              <a:ext cx="2019299" cy="2017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535"/>
            <p:cNvSpPr>
              <a:spLocks noChangeArrowheads="1"/>
            </p:cNvSpPr>
            <p:nvPr/>
          </p:nvSpPr>
          <p:spPr bwMode="auto">
            <a:xfrm>
              <a:off x="1666233" y="9150028"/>
              <a:ext cx="2016125" cy="201930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13"/>
            <p:cNvGrpSpPr/>
            <p:nvPr/>
          </p:nvGrpSpPr>
          <p:grpSpPr>
            <a:xfrm>
              <a:off x="2217738" y="1914525"/>
              <a:ext cx="292100" cy="206375"/>
              <a:chOff x="2217738" y="1914525"/>
              <a:chExt cx="292100" cy="20637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Freeform 2200"/>
              <p:cNvSpPr>
                <a:spLocks/>
              </p:cNvSpPr>
              <p:nvPr/>
            </p:nvSpPr>
            <p:spPr bwMode="auto">
              <a:xfrm>
                <a:off x="2217738" y="2012950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202"/>
              <p:cNvSpPr>
                <a:spLocks/>
              </p:cNvSpPr>
              <p:nvPr/>
            </p:nvSpPr>
            <p:spPr bwMode="auto">
              <a:xfrm>
                <a:off x="2509838" y="2028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203"/>
              <p:cNvSpPr>
                <a:spLocks/>
              </p:cNvSpPr>
              <p:nvPr/>
            </p:nvSpPr>
            <p:spPr bwMode="auto">
              <a:xfrm>
                <a:off x="2259013" y="1924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04"/>
              <p:cNvSpPr>
                <a:spLocks/>
              </p:cNvSpPr>
              <p:nvPr/>
            </p:nvSpPr>
            <p:spPr bwMode="auto">
              <a:xfrm>
                <a:off x="2268538" y="19145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205"/>
              <p:cNvSpPr>
                <a:spLocks/>
              </p:cNvSpPr>
              <p:nvPr/>
            </p:nvSpPr>
            <p:spPr bwMode="auto">
              <a:xfrm>
                <a:off x="2217738" y="2019300"/>
                <a:ext cx="0" cy="635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206"/>
              <p:cNvSpPr>
                <a:spLocks/>
              </p:cNvSpPr>
              <p:nvPr/>
            </p:nvSpPr>
            <p:spPr bwMode="auto">
              <a:xfrm>
                <a:off x="2484438" y="2114550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209"/>
              <p:cNvSpPr>
                <a:spLocks/>
              </p:cNvSpPr>
              <p:nvPr/>
            </p:nvSpPr>
            <p:spPr bwMode="auto">
              <a:xfrm>
                <a:off x="2490788" y="2108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210"/>
              <p:cNvSpPr>
                <a:spLocks/>
              </p:cNvSpPr>
              <p:nvPr/>
            </p:nvSpPr>
            <p:spPr bwMode="auto">
              <a:xfrm>
                <a:off x="2509838" y="2032000"/>
                <a:ext cx="0" cy="6350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211"/>
              <p:cNvSpPr>
                <a:spLocks/>
              </p:cNvSpPr>
              <p:nvPr/>
            </p:nvSpPr>
            <p:spPr bwMode="auto">
              <a:xfrm>
                <a:off x="2481263" y="21209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6" name="Freeform 49"/>
          <p:cNvSpPr>
            <a:spLocks noEditPoints="1"/>
          </p:cNvSpPr>
          <p:nvPr/>
        </p:nvSpPr>
        <p:spPr bwMode="auto">
          <a:xfrm>
            <a:off x="795290" y="837711"/>
            <a:ext cx="185922" cy="157714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97"/>
          <p:cNvSpPr>
            <a:spLocks noEditPoints="1"/>
          </p:cNvSpPr>
          <p:nvPr/>
        </p:nvSpPr>
        <p:spPr bwMode="auto">
          <a:xfrm>
            <a:off x="1024536" y="2235072"/>
            <a:ext cx="171818" cy="171818"/>
          </a:xfrm>
          <a:custGeom>
            <a:avLst/>
            <a:gdLst>
              <a:gd name="T0" fmla="*/ 245 w 245"/>
              <a:gd name="T1" fmla="*/ 122 h 245"/>
              <a:gd name="T2" fmla="*/ 123 w 245"/>
              <a:gd name="T3" fmla="*/ 245 h 245"/>
              <a:gd name="T4" fmla="*/ 0 w 245"/>
              <a:gd name="T5" fmla="*/ 122 h 245"/>
              <a:gd name="T6" fmla="*/ 123 w 245"/>
              <a:gd name="T7" fmla="*/ 0 h 245"/>
              <a:gd name="T8" fmla="*/ 245 w 245"/>
              <a:gd name="T9" fmla="*/ 122 h 245"/>
              <a:gd name="T10" fmla="*/ 218 w 245"/>
              <a:gd name="T11" fmla="*/ 122 h 245"/>
              <a:gd name="T12" fmla="*/ 123 w 245"/>
              <a:gd name="T13" fmla="*/ 27 h 245"/>
              <a:gd name="T14" fmla="*/ 27 w 245"/>
              <a:gd name="T15" fmla="*/ 122 h 245"/>
              <a:gd name="T16" fmla="*/ 123 w 245"/>
              <a:gd name="T17" fmla="*/ 218 h 245"/>
              <a:gd name="T18" fmla="*/ 218 w 245"/>
              <a:gd name="T19" fmla="*/ 122 h 245"/>
              <a:gd name="T20" fmla="*/ 132 w 245"/>
              <a:gd name="T21" fmla="*/ 119 h 245"/>
              <a:gd name="T22" fmla="*/ 171 w 245"/>
              <a:gd name="T23" fmla="*/ 159 h 245"/>
              <a:gd name="T24" fmla="*/ 158 w 245"/>
              <a:gd name="T25" fmla="*/ 171 h 245"/>
              <a:gd name="T26" fmla="*/ 113 w 245"/>
              <a:gd name="T27" fmla="*/ 126 h 245"/>
              <a:gd name="T28" fmla="*/ 113 w 245"/>
              <a:gd name="T29" fmla="*/ 53 h 245"/>
              <a:gd name="T30" fmla="*/ 132 w 245"/>
              <a:gd name="T31" fmla="*/ 53 h 245"/>
              <a:gd name="T32" fmla="*/ 132 w 245"/>
              <a:gd name="T33" fmla="*/ 11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5" h="245">
                <a:moveTo>
                  <a:pt x="245" y="122"/>
                </a:moveTo>
                <a:cubicBezTo>
                  <a:pt x="245" y="190"/>
                  <a:pt x="190" y="245"/>
                  <a:pt x="123" y="245"/>
                </a:cubicBezTo>
                <a:cubicBezTo>
                  <a:pt x="55" y="245"/>
                  <a:pt x="0" y="190"/>
                  <a:pt x="0" y="122"/>
                </a:cubicBezTo>
                <a:cubicBezTo>
                  <a:pt x="0" y="55"/>
                  <a:pt x="55" y="0"/>
                  <a:pt x="123" y="0"/>
                </a:cubicBezTo>
                <a:cubicBezTo>
                  <a:pt x="190" y="0"/>
                  <a:pt x="245" y="55"/>
                  <a:pt x="245" y="122"/>
                </a:cubicBezTo>
                <a:close/>
                <a:moveTo>
                  <a:pt x="218" y="122"/>
                </a:moveTo>
                <a:cubicBezTo>
                  <a:pt x="218" y="70"/>
                  <a:pt x="175" y="27"/>
                  <a:pt x="123" y="27"/>
                </a:cubicBezTo>
                <a:cubicBezTo>
                  <a:pt x="69" y="27"/>
                  <a:pt x="27" y="70"/>
                  <a:pt x="27" y="122"/>
                </a:cubicBezTo>
                <a:cubicBezTo>
                  <a:pt x="27" y="175"/>
                  <a:pt x="69" y="218"/>
                  <a:pt x="123" y="218"/>
                </a:cubicBezTo>
                <a:cubicBezTo>
                  <a:pt x="175" y="218"/>
                  <a:pt x="218" y="175"/>
                  <a:pt x="218" y="122"/>
                </a:cubicBezTo>
                <a:close/>
                <a:moveTo>
                  <a:pt x="132" y="119"/>
                </a:moveTo>
                <a:cubicBezTo>
                  <a:pt x="171" y="159"/>
                  <a:pt x="171" y="159"/>
                  <a:pt x="171" y="159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13" y="126"/>
                  <a:pt x="113" y="126"/>
                  <a:pt x="113" y="126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32" y="53"/>
                  <a:pt x="132" y="53"/>
                  <a:pt x="132" y="53"/>
                </a:cubicBezTo>
                <a:lnTo>
                  <a:pt x="13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"/>
          <p:cNvSpPr>
            <a:spLocks noEditPoints="1"/>
          </p:cNvSpPr>
          <p:nvPr/>
        </p:nvSpPr>
        <p:spPr bwMode="auto">
          <a:xfrm>
            <a:off x="870061" y="3702513"/>
            <a:ext cx="162376" cy="163937"/>
          </a:xfrm>
          <a:custGeom>
            <a:avLst/>
            <a:gdLst>
              <a:gd name="T0" fmla="*/ 157 w 157"/>
              <a:gd name="T1" fmla="*/ 146 h 158"/>
              <a:gd name="T2" fmla="*/ 154 w 157"/>
              <a:gd name="T3" fmla="*/ 154 h 158"/>
              <a:gd name="T4" fmla="*/ 145 w 157"/>
              <a:gd name="T5" fmla="*/ 158 h 158"/>
              <a:gd name="T6" fmla="*/ 137 w 157"/>
              <a:gd name="T7" fmla="*/ 154 h 158"/>
              <a:gd name="T8" fmla="*/ 104 w 157"/>
              <a:gd name="T9" fmla="*/ 122 h 158"/>
              <a:gd name="T10" fmla="*/ 66 w 157"/>
              <a:gd name="T11" fmla="*/ 133 h 158"/>
              <a:gd name="T12" fmla="*/ 41 w 157"/>
              <a:gd name="T13" fmla="*/ 128 h 158"/>
              <a:gd name="T14" fmla="*/ 19 w 157"/>
              <a:gd name="T15" fmla="*/ 114 h 158"/>
              <a:gd name="T16" fmla="*/ 5 w 157"/>
              <a:gd name="T17" fmla="*/ 93 h 158"/>
              <a:gd name="T18" fmla="*/ 0 w 157"/>
              <a:gd name="T19" fmla="*/ 67 h 158"/>
              <a:gd name="T20" fmla="*/ 5 w 157"/>
              <a:gd name="T21" fmla="*/ 41 h 158"/>
              <a:gd name="T22" fmla="*/ 19 w 157"/>
              <a:gd name="T23" fmla="*/ 20 h 158"/>
              <a:gd name="T24" fmla="*/ 41 w 157"/>
              <a:gd name="T25" fmla="*/ 6 h 158"/>
              <a:gd name="T26" fmla="*/ 66 w 157"/>
              <a:gd name="T27" fmla="*/ 0 h 158"/>
              <a:gd name="T28" fmla="*/ 92 w 157"/>
              <a:gd name="T29" fmla="*/ 6 h 158"/>
              <a:gd name="T30" fmla="*/ 114 w 157"/>
              <a:gd name="T31" fmla="*/ 20 h 158"/>
              <a:gd name="T32" fmla="*/ 128 w 157"/>
              <a:gd name="T33" fmla="*/ 41 h 158"/>
              <a:gd name="T34" fmla="*/ 133 w 157"/>
              <a:gd name="T35" fmla="*/ 67 h 158"/>
              <a:gd name="T36" fmla="*/ 121 w 157"/>
              <a:gd name="T37" fmla="*/ 105 h 158"/>
              <a:gd name="T38" fmla="*/ 154 w 157"/>
              <a:gd name="T39" fmla="*/ 137 h 158"/>
              <a:gd name="T40" fmla="*/ 157 w 157"/>
              <a:gd name="T41" fmla="*/ 146 h 158"/>
              <a:gd name="T42" fmla="*/ 96 w 157"/>
              <a:gd name="T43" fmla="*/ 97 h 158"/>
              <a:gd name="T44" fmla="*/ 109 w 157"/>
              <a:gd name="T45" fmla="*/ 67 h 158"/>
              <a:gd name="T46" fmla="*/ 96 w 157"/>
              <a:gd name="T47" fmla="*/ 37 h 158"/>
              <a:gd name="T48" fmla="*/ 66 w 157"/>
              <a:gd name="T49" fmla="*/ 25 h 158"/>
              <a:gd name="T50" fmla="*/ 37 w 157"/>
              <a:gd name="T51" fmla="*/ 37 h 158"/>
              <a:gd name="T52" fmla="*/ 24 w 157"/>
              <a:gd name="T53" fmla="*/ 67 h 158"/>
              <a:gd name="T54" fmla="*/ 37 w 157"/>
              <a:gd name="T55" fmla="*/ 97 h 158"/>
              <a:gd name="T56" fmla="*/ 66 w 157"/>
              <a:gd name="T57" fmla="*/ 109 h 158"/>
              <a:gd name="T58" fmla="*/ 96 w 157"/>
              <a:gd name="T59" fmla="*/ 9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58">
                <a:moveTo>
                  <a:pt x="157" y="146"/>
                </a:moveTo>
                <a:cubicBezTo>
                  <a:pt x="157" y="149"/>
                  <a:pt x="156" y="152"/>
                  <a:pt x="154" y="154"/>
                </a:cubicBezTo>
                <a:cubicBezTo>
                  <a:pt x="151" y="156"/>
                  <a:pt x="148" y="158"/>
                  <a:pt x="145" y="158"/>
                </a:cubicBezTo>
                <a:cubicBezTo>
                  <a:pt x="142" y="158"/>
                  <a:pt x="139" y="156"/>
                  <a:pt x="137" y="154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93" y="130"/>
                  <a:pt x="80" y="133"/>
                  <a:pt x="66" y="133"/>
                </a:cubicBezTo>
                <a:cubicBezTo>
                  <a:pt x="57" y="133"/>
                  <a:pt x="49" y="132"/>
                  <a:pt x="41" y="128"/>
                </a:cubicBezTo>
                <a:cubicBezTo>
                  <a:pt x="32" y="125"/>
                  <a:pt x="25" y="120"/>
                  <a:pt x="19" y="114"/>
                </a:cubicBezTo>
                <a:cubicBezTo>
                  <a:pt x="13" y="108"/>
                  <a:pt x="9" y="101"/>
                  <a:pt x="5" y="93"/>
                </a:cubicBezTo>
                <a:cubicBezTo>
                  <a:pt x="2" y="85"/>
                  <a:pt x="0" y="76"/>
                  <a:pt x="0" y="67"/>
                </a:cubicBezTo>
                <a:cubicBezTo>
                  <a:pt x="0" y="58"/>
                  <a:pt x="2" y="49"/>
                  <a:pt x="5" y="41"/>
                </a:cubicBezTo>
                <a:cubicBezTo>
                  <a:pt x="9" y="33"/>
                  <a:pt x="13" y="26"/>
                  <a:pt x="19" y="20"/>
                </a:cubicBezTo>
                <a:cubicBezTo>
                  <a:pt x="25" y="14"/>
                  <a:pt x="32" y="9"/>
                  <a:pt x="41" y="6"/>
                </a:cubicBezTo>
                <a:cubicBezTo>
                  <a:pt x="49" y="2"/>
                  <a:pt x="57" y="0"/>
                  <a:pt x="66" y="0"/>
                </a:cubicBezTo>
                <a:cubicBezTo>
                  <a:pt x="75" y="0"/>
                  <a:pt x="84" y="2"/>
                  <a:pt x="92" y="6"/>
                </a:cubicBezTo>
                <a:cubicBezTo>
                  <a:pt x="101" y="9"/>
                  <a:pt x="108" y="14"/>
                  <a:pt x="114" y="20"/>
                </a:cubicBezTo>
                <a:cubicBezTo>
                  <a:pt x="120" y="26"/>
                  <a:pt x="124" y="33"/>
                  <a:pt x="128" y="41"/>
                </a:cubicBezTo>
                <a:cubicBezTo>
                  <a:pt x="131" y="49"/>
                  <a:pt x="133" y="58"/>
                  <a:pt x="133" y="67"/>
                </a:cubicBezTo>
                <a:cubicBezTo>
                  <a:pt x="133" y="81"/>
                  <a:pt x="129" y="93"/>
                  <a:pt x="121" y="105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6" y="139"/>
                  <a:pt x="157" y="142"/>
                  <a:pt x="157" y="146"/>
                </a:cubicBezTo>
                <a:close/>
                <a:moveTo>
                  <a:pt x="96" y="97"/>
                </a:moveTo>
                <a:cubicBezTo>
                  <a:pt x="105" y="89"/>
                  <a:pt x="109" y="79"/>
                  <a:pt x="109" y="67"/>
                </a:cubicBezTo>
                <a:cubicBezTo>
                  <a:pt x="109" y="55"/>
                  <a:pt x="105" y="45"/>
                  <a:pt x="96" y="37"/>
                </a:cubicBezTo>
                <a:cubicBezTo>
                  <a:pt x="88" y="29"/>
                  <a:pt x="78" y="25"/>
                  <a:pt x="66" y="25"/>
                </a:cubicBezTo>
                <a:cubicBezTo>
                  <a:pt x="55" y="25"/>
                  <a:pt x="45" y="29"/>
                  <a:pt x="37" y="37"/>
                </a:cubicBezTo>
                <a:cubicBezTo>
                  <a:pt x="28" y="45"/>
                  <a:pt x="24" y="55"/>
                  <a:pt x="24" y="67"/>
                </a:cubicBezTo>
                <a:cubicBezTo>
                  <a:pt x="24" y="79"/>
                  <a:pt x="28" y="89"/>
                  <a:pt x="37" y="97"/>
                </a:cubicBezTo>
                <a:cubicBezTo>
                  <a:pt x="45" y="105"/>
                  <a:pt x="55" y="109"/>
                  <a:pt x="66" y="109"/>
                </a:cubicBezTo>
                <a:cubicBezTo>
                  <a:pt x="78" y="109"/>
                  <a:pt x="88" y="105"/>
                  <a:pt x="96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43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3200" b="1" cap="all" spc="50" dirty="0">
                <a:solidFill>
                  <a:schemeClr val="bg2"/>
                </a:solidFill>
                <a:latin typeface="+mj-lt"/>
              </a:rPr>
              <a:t>Pasirengimas 2021-2027 m. laikotarpiui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201" y="575841"/>
            <a:ext cx="6730999" cy="67601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lt-LT" b="1" dirty="0">
                <a:latin typeface="Arial Narrow" panose="020B0606020202030204" pitchFamily="34" charset="0"/>
              </a:rPr>
              <a:t>2021-2027 m. ES FONDŲ INVESTICIJŲ Programos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lt-LT" b="1" dirty="0">
                <a:latin typeface="Arial Narrow" panose="020B0606020202030204" pitchFamily="34" charset="0"/>
              </a:rPr>
              <a:t>RENGIMAS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945" y="2849882"/>
            <a:ext cx="8670226" cy="18757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4761" y="1753923"/>
            <a:ext cx="10645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200" b="1" cap="all" spc="20" dirty="0">
                <a:solidFill>
                  <a:schemeClr val="accent2"/>
                </a:solidFill>
                <a:latin typeface="+mj-lt"/>
              </a:rPr>
              <a:t>1-as  </a:t>
            </a:r>
            <a:r>
              <a:rPr lang="pt-BR" sz="1200" b="1" spc="20" dirty="0" smtClean="0">
                <a:solidFill>
                  <a:schemeClr val="accent2"/>
                </a:solidFill>
                <a:latin typeface="+mj-lt"/>
              </a:rPr>
              <a:t>programos projekto teikimas </a:t>
            </a:r>
            <a:r>
              <a:rPr lang="pt-BR" sz="1200" b="1" cap="all" spc="20" dirty="0" smtClean="0">
                <a:solidFill>
                  <a:schemeClr val="accent2"/>
                </a:solidFill>
                <a:latin typeface="+mj-lt"/>
              </a:rPr>
              <a:t>EK</a:t>
            </a:r>
            <a:endParaRPr lang="pt-BR" sz="1200" b="1" cap="all" spc="2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627059" y="2512593"/>
            <a:ext cx="0" cy="228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flipH="1">
            <a:off x="1271581" y="2534560"/>
            <a:ext cx="11212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2020 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liepos</a:t>
            </a:r>
            <a:r>
              <a:rPr lang="en-US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30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1832196" y="3120064"/>
            <a:ext cx="0" cy="228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flipH="1">
            <a:off x="3435540" y="2514391"/>
            <a:ext cx="1334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cap="all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2020 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gruodžio</a:t>
            </a:r>
            <a:r>
              <a:rPr lang="en-US" sz="1200" b="1" cap="all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cap="all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07751" y="3419513"/>
            <a:ext cx="1322266" cy="993954"/>
            <a:chOff x="3770764" y="1660077"/>
            <a:chExt cx="1602601" cy="620786"/>
          </a:xfrm>
        </p:grpSpPr>
        <p:sp>
          <p:nvSpPr>
            <p:cNvPr id="123" name="TextBox 122"/>
            <p:cNvSpPr txBox="1"/>
            <p:nvPr/>
          </p:nvSpPr>
          <p:spPr>
            <a:xfrm>
              <a:off x="3770764" y="2027849"/>
              <a:ext cx="1602601" cy="2530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Pilnas projektas su rodikliais ir finansais </a:t>
              </a:r>
              <a:endParaRPr lang="lt-LT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853178" y="1660077"/>
              <a:ext cx="1520186" cy="2802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200" b="1" cap="all" spc="20" dirty="0">
                  <a:solidFill>
                    <a:schemeClr val="accent2"/>
                  </a:solidFill>
                  <a:latin typeface="+mj-lt"/>
                </a:rPr>
                <a:t>3-ias </a:t>
              </a:r>
              <a:r>
                <a:rPr lang="pt-BR" sz="1200" b="1" spc="20" dirty="0" smtClean="0">
                  <a:solidFill>
                    <a:schemeClr val="accent2"/>
                  </a:solidFill>
                  <a:latin typeface="+mj-lt"/>
                </a:rPr>
                <a:t>programos</a:t>
              </a:r>
              <a:r>
                <a:rPr lang="lt-LT" sz="1200" b="1" spc="20" dirty="0" smtClean="0">
                  <a:solidFill>
                    <a:schemeClr val="accent2"/>
                  </a:solidFill>
                  <a:latin typeface="+mj-lt"/>
                </a:rPr>
                <a:t> ir</a:t>
              </a:r>
              <a:r>
                <a:rPr lang="lt-LT" sz="1200" b="1" cap="all" spc="20" dirty="0" smtClean="0">
                  <a:solidFill>
                    <a:schemeClr val="accent2"/>
                  </a:solidFill>
                  <a:latin typeface="+mj-lt"/>
                </a:rPr>
                <a:t> PS</a:t>
              </a:r>
              <a:r>
                <a:rPr lang="pt-BR" sz="1200" b="1" cap="all" spc="20" dirty="0" smtClean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pt-BR" sz="1200" b="1" spc="20" dirty="0" smtClean="0">
                  <a:solidFill>
                    <a:schemeClr val="accent2"/>
                  </a:solidFill>
                  <a:latin typeface="+mj-lt"/>
                </a:rPr>
                <a:t>projekto teikimas </a:t>
              </a:r>
              <a:r>
                <a:rPr lang="pt-BR" sz="1200" b="1" cap="all" spc="20" dirty="0" smtClean="0">
                  <a:solidFill>
                    <a:schemeClr val="accent2"/>
                  </a:solidFill>
                  <a:latin typeface="+mj-lt"/>
                </a:rPr>
                <a:t>EK</a:t>
              </a:r>
              <a:endParaRPr lang="pt-BR" sz="1200" b="1" cap="all" spc="2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cxnSp>
        <p:nvCxnSpPr>
          <p:cNvPr id="127" name="Straight Connector 126"/>
          <p:cNvCxnSpPr/>
          <p:nvPr/>
        </p:nvCxnSpPr>
        <p:spPr>
          <a:xfrm flipV="1">
            <a:off x="4068885" y="3127228"/>
            <a:ext cx="0" cy="18288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flipH="1">
            <a:off x="6379178" y="3160944"/>
            <a:ext cx="19391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2021 </a:t>
            </a:r>
            <a:r>
              <a:rPr lang="lt-LT" sz="105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liepa </a:t>
            </a:r>
            <a:r>
              <a:rPr lang="lt-LT" sz="105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/ atsiradus techninėms galimybėms pateikti</a:t>
            </a:r>
            <a:endParaRPr lang="en-US" sz="1050" b="1" spc="2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665231" y="1476924"/>
            <a:ext cx="136699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200" b="1" cap="all" spc="20" dirty="0">
                <a:solidFill>
                  <a:schemeClr val="accent2"/>
                </a:solidFill>
                <a:latin typeface="+mj-lt"/>
              </a:rPr>
              <a:t>Oficialus  </a:t>
            </a:r>
            <a:r>
              <a:rPr lang="lt-LT" sz="1200" b="1" spc="20" dirty="0" smtClean="0">
                <a:solidFill>
                  <a:schemeClr val="accent2"/>
                </a:solidFill>
                <a:latin typeface="+mj-lt"/>
              </a:rPr>
              <a:t>programos, partnerystės sutarties teikimas (suderinus su LRV ir SK)</a:t>
            </a:r>
            <a:endParaRPr lang="lt-LT" sz="1200" b="1" cap="all" spc="2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7348738" y="2529301"/>
            <a:ext cx="0" cy="228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 flipH="1">
            <a:off x="7906288" y="2359928"/>
            <a:ext cx="10776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2021 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pab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aiga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– </a:t>
            </a:r>
            <a:endParaRPr lang="lt-LT" sz="1200" b="1" spc="2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2022 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prad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žia</a:t>
            </a:r>
            <a:endParaRPr lang="en-US" sz="1200" b="1" spc="2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666018" y="3492390"/>
            <a:ext cx="13915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200" b="1" cap="all" spc="20" dirty="0">
                <a:solidFill>
                  <a:srgbClr val="0070C0"/>
                </a:solidFill>
                <a:latin typeface="+mj-lt"/>
              </a:rPr>
              <a:t>PATVIRTINTA </a:t>
            </a:r>
            <a:endParaRPr lang="lt-LT" sz="1200" b="1" cap="all" spc="2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lt-LT" sz="1200" b="1" cap="all" spc="20" dirty="0" smtClean="0">
                <a:solidFill>
                  <a:srgbClr val="0070C0"/>
                </a:solidFill>
                <a:latin typeface="+mj-lt"/>
              </a:rPr>
              <a:t>2021-2027 </a:t>
            </a:r>
            <a:r>
              <a:rPr lang="lt-LT" sz="1200" b="1" cap="all" spc="20" dirty="0">
                <a:solidFill>
                  <a:srgbClr val="0070C0"/>
                </a:solidFill>
                <a:latin typeface="+mj-lt"/>
              </a:rPr>
              <a:t>m. ES </a:t>
            </a:r>
            <a:r>
              <a:rPr lang="lt-LT" sz="1200" b="1" spc="20" dirty="0" smtClean="0">
                <a:solidFill>
                  <a:srgbClr val="0070C0"/>
                </a:solidFill>
                <a:latin typeface="+mj-lt"/>
              </a:rPr>
              <a:t>investicijų programa, partnerytės sutartis</a:t>
            </a:r>
          </a:p>
          <a:p>
            <a:pPr algn="ctr"/>
            <a:r>
              <a:rPr lang="lt-LT" sz="1200" b="1" cap="all" spc="20" dirty="0" smtClean="0">
                <a:solidFill>
                  <a:srgbClr val="0070C0"/>
                </a:solidFill>
                <a:latin typeface="+mj-lt"/>
              </a:rPr>
              <a:t> </a:t>
            </a:r>
            <a:endParaRPr lang="lt-LT" sz="1200" b="1" cap="all" spc="2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8449404" y="3151094"/>
            <a:ext cx="0" cy="18288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ė 7"/>
          <p:cNvGrpSpPr/>
          <p:nvPr/>
        </p:nvGrpSpPr>
        <p:grpSpPr>
          <a:xfrm>
            <a:off x="8259387" y="2754952"/>
            <a:ext cx="371486" cy="371474"/>
            <a:chOff x="8259387" y="2754952"/>
            <a:chExt cx="371486" cy="371474"/>
          </a:xfrm>
        </p:grpSpPr>
        <p:sp>
          <p:nvSpPr>
            <p:cNvPr id="139" name="Oval 138"/>
            <p:cNvSpPr/>
            <p:nvPr/>
          </p:nvSpPr>
          <p:spPr>
            <a:xfrm>
              <a:off x="8259387" y="2754952"/>
              <a:ext cx="371486" cy="371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96"/>
            <p:cNvSpPr>
              <a:spLocks noEditPoints="1"/>
            </p:cNvSpPr>
            <p:nvPr/>
          </p:nvSpPr>
          <p:spPr bwMode="auto">
            <a:xfrm>
              <a:off x="8361786" y="2860283"/>
              <a:ext cx="166688" cy="171818"/>
            </a:xfrm>
            <a:custGeom>
              <a:avLst/>
              <a:gdLst>
                <a:gd name="T0" fmla="*/ 136 w 239"/>
                <a:gd name="T1" fmla="*/ 198 h 245"/>
                <a:gd name="T2" fmla="*/ 179 w 239"/>
                <a:gd name="T3" fmla="*/ 221 h 245"/>
                <a:gd name="T4" fmla="*/ 120 w 239"/>
                <a:gd name="T5" fmla="*/ 245 h 245"/>
                <a:gd name="T6" fmla="*/ 61 w 239"/>
                <a:gd name="T7" fmla="*/ 221 h 245"/>
                <a:gd name="T8" fmla="*/ 104 w 239"/>
                <a:gd name="T9" fmla="*/ 198 h 245"/>
                <a:gd name="T10" fmla="*/ 104 w 239"/>
                <a:gd name="T11" fmla="*/ 180 h 245"/>
                <a:gd name="T12" fmla="*/ 66 w 239"/>
                <a:gd name="T13" fmla="*/ 135 h 245"/>
                <a:gd name="T14" fmla="*/ 0 w 239"/>
                <a:gd name="T15" fmla="*/ 34 h 245"/>
                <a:gd name="T16" fmla="*/ 10 w 239"/>
                <a:gd name="T17" fmla="*/ 25 h 245"/>
                <a:gd name="T18" fmla="*/ 56 w 239"/>
                <a:gd name="T19" fmla="*/ 25 h 245"/>
                <a:gd name="T20" fmla="*/ 120 w 239"/>
                <a:gd name="T21" fmla="*/ 0 h 245"/>
                <a:gd name="T22" fmla="*/ 185 w 239"/>
                <a:gd name="T23" fmla="*/ 25 h 245"/>
                <a:gd name="T24" fmla="*/ 230 w 239"/>
                <a:gd name="T25" fmla="*/ 25 h 245"/>
                <a:gd name="T26" fmla="*/ 239 w 239"/>
                <a:gd name="T27" fmla="*/ 34 h 245"/>
                <a:gd name="T28" fmla="*/ 174 w 239"/>
                <a:gd name="T29" fmla="*/ 135 h 245"/>
                <a:gd name="T30" fmla="*/ 136 w 239"/>
                <a:gd name="T31" fmla="*/ 180 h 245"/>
                <a:gd name="T32" fmla="*/ 136 w 239"/>
                <a:gd name="T33" fmla="*/ 198 h 245"/>
                <a:gd name="T34" fmla="*/ 67 w 239"/>
                <a:gd name="T35" fmla="*/ 113 h 245"/>
                <a:gd name="T36" fmla="*/ 53 w 239"/>
                <a:gd name="T37" fmla="*/ 43 h 245"/>
                <a:gd name="T38" fmla="*/ 19 w 239"/>
                <a:gd name="T39" fmla="*/ 43 h 245"/>
                <a:gd name="T40" fmla="*/ 67 w 239"/>
                <a:gd name="T41" fmla="*/ 113 h 245"/>
                <a:gd name="T42" fmla="*/ 69 w 239"/>
                <a:gd name="T43" fmla="*/ 37 h 245"/>
                <a:gd name="T44" fmla="*/ 120 w 239"/>
                <a:gd name="T45" fmla="*/ 57 h 245"/>
                <a:gd name="T46" fmla="*/ 170 w 239"/>
                <a:gd name="T47" fmla="*/ 37 h 245"/>
                <a:gd name="T48" fmla="*/ 120 w 239"/>
                <a:gd name="T49" fmla="*/ 17 h 245"/>
                <a:gd name="T50" fmla="*/ 69 w 239"/>
                <a:gd name="T51" fmla="*/ 37 h 245"/>
                <a:gd name="T52" fmla="*/ 220 w 239"/>
                <a:gd name="T53" fmla="*/ 43 h 245"/>
                <a:gd name="T54" fmla="*/ 187 w 239"/>
                <a:gd name="T55" fmla="*/ 43 h 245"/>
                <a:gd name="T56" fmla="*/ 172 w 239"/>
                <a:gd name="T57" fmla="*/ 113 h 245"/>
                <a:gd name="T58" fmla="*/ 220 w 239"/>
                <a:gd name="T59" fmla="*/ 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245">
                  <a:moveTo>
                    <a:pt x="136" y="198"/>
                  </a:moveTo>
                  <a:cubicBezTo>
                    <a:pt x="161" y="201"/>
                    <a:pt x="179" y="210"/>
                    <a:pt x="179" y="221"/>
                  </a:cubicBezTo>
                  <a:cubicBezTo>
                    <a:pt x="179" y="234"/>
                    <a:pt x="153" y="245"/>
                    <a:pt x="120" y="245"/>
                  </a:cubicBezTo>
                  <a:cubicBezTo>
                    <a:pt x="87" y="245"/>
                    <a:pt x="61" y="234"/>
                    <a:pt x="61" y="221"/>
                  </a:cubicBezTo>
                  <a:cubicBezTo>
                    <a:pt x="61" y="210"/>
                    <a:pt x="79" y="201"/>
                    <a:pt x="104" y="198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61"/>
                    <a:pt x="89" y="151"/>
                    <a:pt x="66" y="135"/>
                  </a:cubicBezTo>
                  <a:cubicBezTo>
                    <a:pt x="37" y="116"/>
                    <a:pt x="0" y="91"/>
                    <a:pt x="0" y="34"/>
                  </a:cubicBezTo>
                  <a:cubicBezTo>
                    <a:pt x="0" y="29"/>
                    <a:pt x="5" y="25"/>
                    <a:pt x="10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62" y="13"/>
                    <a:pt x="81" y="0"/>
                    <a:pt x="120" y="0"/>
                  </a:cubicBezTo>
                  <a:cubicBezTo>
                    <a:pt x="159" y="0"/>
                    <a:pt x="178" y="13"/>
                    <a:pt x="185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5" y="25"/>
                    <a:pt x="239" y="29"/>
                    <a:pt x="239" y="34"/>
                  </a:cubicBezTo>
                  <a:cubicBezTo>
                    <a:pt x="239" y="91"/>
                    <a:pt x="203" y="116"/>
                    <a:pt x="174" y="135"/>
                  </a:cubicBezTo>
                  <a:cubicBezTo>
                    <a:pt x="150" y="151"/>
                    <a:pt x="136" y="161"/>
                    <a:pt x="136" y="180"/>
                  </a:cubicBezTo>
                  <a:lnTo>
                    <a:pt x="136" y="198"/>
                  </a:lnTo>
                  <a:close/>
                  <a:moveTo>
                    <a:pt x="67" y="113"/>
                  </a:moveTo>
                  <a:cubicBezTo>
                    <a:pt x="60" y="97"/>
                    <a:pt x="54" y="76"/>
                    <a:pt x="5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3" y="79"/>
                    <a:pt x="44" y="97"/>
                    <a:pt x="67" y="113"/>
                  </a:cubicBezTo>
                  <a:close/>
                  <a:moveTo>
                    <a:pt x="69" y="37"/>
                  </a:moveTo>
                  <a:cubicBezTo>
                    <a:pt x="69" y="42"/>
                    <a:pt x="84" y="57"/>
                    <a:pt x="120" y="57"/>
                  </a:cubicBezTo>
                  <a:cubicBezTo>
                    <a:pt x="156" y="57"/>
                    <a:pt x="170" y="42"/>
                    <a:pt x="170" y="37"/>
                  </a:cubicBezTo>
                  <a:cubicBezTo>
                    <a:pt x="170" y="32"/>
                    <a:pt x="156" y="17"/>
                    <a:pt x="120" y="17"/>
                  </a:cubicBezTo>
                  <a:cubicBezTo>
                    <a:pt x="84" y="17"/>
                    <a:pt x="69" y="32"/>
                    <a:pt x="69" y="37"/>
                  </a:cubicBezTo>
                  <a:close/>
                  <a:moveTo>
                    <a:pt x="220" y="43"/>
                  </a:moveTo>
                  <a:cubicBezTo>
                    <a:pt x="187" y="43"/>
                    <a:pt x="187" y="43"/>
                    <a:pt x="187" y="43"/>
                  </a:cubicBezTo>
                  <a:cubicBezTo>
                    <a:pt x="186" y="76"/>
                    <a:pt x="180" y="97"/>
                    <a:pt x="172" y="113"/>
                  </a:cubicBezTo>
                  <a:cubicBezTo>
                    <a:pt x="196" y="97"/>
                    <a:pt x="217" y="79"/>
                    <a:pt x="220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71564" y="3458411"/>
            <a:ext cx="9401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200" b="1" cap="all" spc="2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pt-BR" sz="1200" b="1" cap="all" spc="20" dirty="0" smtClean="0">
                <a:solidFill>
                  <a:schemeClr val="accent2"/>
                </a:solidFill>
                <a:latin typeface="+mj-lt"/>
              </a:rPr>
              <a:t>-as  </a:t>
            </a:r>
            <a:r>
              <a:rPr lang="pt-BR" sz="1200" b="1" spc="20" dirty="0" smtClean="0">
                <a:solidFill>
                  <a:schemeClr val="accent2"/>
                </a:solidFill>
                <a:latin typeface="+mj-lt"/>
              </a:rPr>
              <a:t>programos projekto teikimas</a:t>
            </a:r>
            <a:r>
              <a:rPr lang="pt-BR" sz="1200" b="1" cap="all" spc="2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1200" b="1" cap="all" spc="20" dirty="0">
                <a:solidFill>
                  <a:schemeClr val="accent2"/>
                </a:solidFill>
                <a:latin typeface="+mj-lt"/>
              </a:rPr>
              <a:t>EK</a:t>
            </a:r>
          </a:p>
        </p:txBody>
      </p:sp>
      <p:grpSp>
        <p:nvGrpSpPr>
          <p:cNvPr id="3" name="Grupė 2"/>
          <p:cNvGrpSpPr/>
          <p:nvPr/>
        </p:nvGrpSpPr>
        <p:grpSpPr>
          <a:xfrm>
            <a:off x="439797" y="2757901"/>
            <a:ext cx="371486" cy="371474"/>
            <a:chOff x="501576" y="2757777"/>
            <a:chExt cx="371486" cy="371474"/>
          </a:xfrm>
        </p:grpSpPr>
        <p:sp>
          <p:nvSpPr>
            <p:cNvPr id="97" name="Oval 96"/>
            <p:cNvSpPr/>
            <p:nvPr/>
          </p:nvSpPr>
          <p:spPr>
            <a:xfrm>
              <a:off x="501576" y="2757777"/>
              <a:ext cx="371486" cy="371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97"/>
            <p:cNvSpPr>
              <a:spLocks noEditPoints="1"/>
            </p:cNvSpPr>
            <p:nvPr/>
          </p:nvSpPr>
          <p:spPr bwMode="auto">
            <a:xfrm>
              <a:off x="601410" y="2867372"/>
              <a:ext cx="171818" cy="171818"/>
            </a:xfrm>
            <a:custGeom>
              <a:avLst/>
              <a:gdLst>
                <a:gd name="T0" fmla="*/ 245 w 245"/>
                <a:gd name="T1" fmla="*/ 122 h 245"/>
                <a:gd name="T2" fmla="*/ 123 w 245"/>
                <a:gd name="T3" fmla="*/ 245 h 245"/>
                <a:gd name="T4" fmla="*/ 0 w 245"/>
                <a:gd name="T5" fmla="*/ 122 h 245"/>
                <a:gd name="T6" fmla="*/ 123 w 245"/>
                <a:gd name="T7" fmla="*/ 0 h 245"/>
                <a:gd name="T8" fmla="*/ 245 w 245"/>
                <a:gd name="T9" fmla="*/ 122 h 245"/>
                <a:gd name="T10" fmla="*/ 218 w 245"/>
                <a:gd name="T11" fmla="*/ 122 h 245"/>
                <a:gd name="T12" fmla="*/ 123 w 245"/>
                <a:gd name="T13" fmla="*/ 27 h 245"/>
                <a:gd name="T14" fmla="*/ 27 w 245"/>
                <a:gd name="T15" fmla="*/ 122 h 245"/>
                <a:gd name="T16" fmla="*/ 123 w 245"/>
                <a:gd name="T17" fmla="*/ 218 h 245"/>
                <a:gd name="T18" fmla="*/ 218 w 245"/>
                <a:gd name="T19" fmla="*/ 122 h 245"/>
                <a:gd name="T20" fmla="*/ 132 w 245"/>
                <a:gd name="T21" fmla="*/ 119 h 245"/>
                <a:gd name="T22" fmla="*/ 171 w 245"/>
                <a:gd name="T23" fmla="*/ 159 h 245"/>
                <a:gd name="T24" fmla="*/ 158 w 245"/>
                <a:gd name="T25" fmla="*/ 171 h 245"/>
                <a:gd name="T26" fmla="*/ 113 w 245"/>
                <a:gd name="T27" fmla="*/ 126 h 245"/>
                <a:gd name="T28" fmla="*/ 113 w 245"/>
                <a:gd name="T29" fmla="*/ 53 h 245"/>
                <a:gd name="T30" fmla="*/ 132 w 245"/>
                <a:gd name="T31" fmla="*/ 53 h 245"/>
                <a:gd name="T32" fmla="*/ 132 w 245"/>
                <a:gd name="T33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45">
                  <a:moveTo>
                    <a:pt x="245" y="122"/>
                  </a:moveTo>
                  <a:cubicBezTo>
                    <a:pt x="245" y="190"/>
                    <a:pt x="190" y="245"/>
                    <a:pt x="123" y="245"/>
                  </a:cubicBezTo>
                  <a:cubicBezTo>
                    <a:pt x="55" y="245"/>
                    <a:pt x="0" y="190"/>
                    <a:pt x="0" y="122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5" y="55"/>
                    <a:pt x="245" y="122"/>
                  </a:cubicBezTo>
                  <a:close/>
                  <a:moveTo>
                    <a:pt x="218" y="122"/>
                  </a:moveTo>
                  <a:cubicBezTo>
                    <a:pt x="218" y="70"/>
                    <a:pt x="175" y="27"/>
                    <a:pt x="123" y="27"/>
                  </a:cubicBezTo>
                  <a:cubicBezTo>
                    <a:pt x="69" y="27"/>
                    <a:pt x="27" y="70"/>
                    <a:pt x="27" y="122"/>
                  </a:cubicBezTo>
                  <a:cubicBezTo>
                    <a:pt x="27" y="175"/>
                    <a:pt x="69" y="218"/>
                    <a:pt x="123" y="218"/>
                  </a:cubicBezTo>
                  <a:cubicBezTo>
                    <a:pt x="175" y="218"/>
                    <a:pt x="218" y="175"/>
                    <a:pt x="218" y="122"/>
                  </a:cubicBezTo>
                  <a:close/>
                  <a:moveTo>
                    <a:pt x="132" y="11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32" y="53"/>
                    <a:pt x="132" y="53"/>
                    <a:pt x="132" y="53"/>
                  </a:cubicBezTo>
                  <a:lnTo>
                    <a:pt x="13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 flipH="1">
            <a:off x="2344584" y="3187379"/>
            <a:ext cx="11756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cap="all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2020 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liepa - rugsėjis</a:t>
            </a:r>
            <a:endParaRPr lang="en-US" sz="1200" b="1" spc="2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9" name="Group 4"/>
          <p:cNvGrpSpPr/>
          <p:nvPr/>
        </p:nvGrpSpPr>
        <p:grpSpPr>
          <a:xfrm>
            <a:off x="2243655" y="1361400"/>
            <a:ext cx="1377514" cy="997662"/>
            <a:chOff x="647224" y="1153149"/>
            <a:chExt cx="1602601" cy="853804"/>
          </a:xfrm>
        </p:grpSpPr>
        <p:sp>
          <p:nvSpPr>
            <p:cNvPr id="50" name="TextBox 49"/>
            <p:cNvSpPr txBox="1"/>
            <p:nvPr/>
          </p:nvSpPr>
          <p:spPr>
            <a:xfrm>
              <a:off x="647224" y="1841234"/>
              <a:ext cx="1602601" cy="16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lt-LT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su </a:t>
              </a:r>
              <a:r>
                <a:rPr lang="lt-LT" sz="12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soc-ekonominiais</a:t>
              </a:r>
              <a:r>
                <a:rPr lang="lt-LT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 partneriais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2178" y="1153149"/>
              <a:ext cx="1256898" cy="55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lt-LT" sz="1200" b="1" spc="20" dirty="0">
                  <a:solidFill>
                    <a:schemeClr val="accent2"/>
                  </a:solidFill>
                  <a:latin typeface="+mj-lt"/>
                </a:rPr>
                <a:t>R</a:t>
              </a:r>
              <a:r>
                <a:rPr lang="lt-LT" sz="1200" b="1" spc="20" dirty="0" smtClean="0">
                  <a:solidFill>
                    <a:schemeClr val="accent2"/>
                  </a:solidFill>
                  <a:latin typeface="+mj-lt"/>
                </a:rPr>
                <a:t>ašytinės konsultacijos ir</a:t>
              </a:r>
            </a:p>
            <a:p>
              <a:pPr algn="ctr"/>
              <a:r>
                <a:rPr lang="lt-LT" sz="1200" b="1" spc="20" dirty="0" smtClean="0">
                  <a:solidFill>
                    <a:schemeClr val="accent2"/>
                  </a:solidFill>
                  <a:latin typeface="+mj-lt"/>
                </a:rPr>
                <a:t> 10 teminių debatų</a:t>
              </a:r>
              <a:r>
                <a:rPr lang="lt-LT" sz="1200" b="1" cap="all" spc="20" dirty="0" smtClean="0">
                  <a:solidFill>
                    <a:schemeClr val="accent2"/>
                  </a:solidFill>
                  <a:latin typeface="+mj-lt"/>
                </a:rPr>
                <a:t> </a:t>
              </a:r>
              <a:endParaRPr lang="lt-LT" sz="1200" b="1" cap="all" spc="20" dirty="0">
                <a:solidFill>
                  <a:schemeClr val="accent2"/>
                </a:solidFill>
                <a:latin typeface="+mj-lt"/>
              </a:endParaRPr>
            </a:p>
            <a:p>
              <a:pPr algn="ctr"/>
              <a:endParaRPr lang="pt-BR" sz="1200" b="1" cap="all" spc="2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cxnSp>
        <p:nvCxnSpPr>
          <p:cNvPr id="52" name="Straight Connector 119"/>
          <p:cNvCxnSpPr/>
          <p:nvPr/>
        </p:nvCxnSpPr>
        <p:spPr>
          <a:xfrm flipV="1">
            <a:off x="2932412" y="2482627"/>
            <a:ext cx="0" cy="228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ė 4"/>
          <p:cNvGrpSpPr/>
          <p:nvPr/>
        </p:nvGrpSpPr>
        <p:grpSpPr>
          <a:xfrm>
            <a:off x="2739040" y="2739554"/>
            <a:ext cx="371486" cy="371474"/>
            <a:chOff x="2449866" y="2739554"/>
            <a:chExt cx="371486" cy="371474"/>
          </a:xfrm>
        </p:grpSpPr>
        <p:sp>
          <p:nvSpPr>
            <p:cNvPr id="46" name="Oval 131"/>
            <p:cNvSpPr/>
            <p:nvPr/>
          </p:nvSpPr>
          <p:spPr>
            <a:xfrm>
              <a:off x="2449866" y="2739554"/>
              <a:ext cx="371486" cy="371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542648" y="2867496"/>
              <a:ext cx="185922" cy="157714"/>
            </a:xfrm>
            <a:custGeom>
              <a:avLst/>
              <a:gdLst>
                <a:gd name="T0" fmla="*/ 185 w 265"/>
                <a:gd name="T1" fmla="*/ 190 h 225"/>
                <a:gd name="T2" fmla="*/ 185 w 265"/>
                <a:gd name="T3" fmla="*/ 225 h 225"/>
                <a:gd name="T4" fmla="*/ 0 w 265"/>
                <a:gd name="T5" fmla="*/ 225 h 225"/>
                <a:gd name="T6" fmla="*/ 0 w 265"/>
                <a:gd name="T7" fmla="*/ 179 h 225"/>
                <a:gd name="T8" fmla="*/ 23 w 265"/>
                <a:gd name="T9" fmla="*/ 158 h 225"/>
                <a:gd name="T10" fmla="*/ 57 w 265"/>
                <a:gd name="T11" fmla="*/ 120 h 225"/>
                <a:gd name="T12" fmla="*/ 46 w 265"/>
                <a:gd name="T13" fmla="*/ 90 h 225"/>
                <a:gd name="T14" fmla="*/ 36 w 265"/>
                <a:gd name="T15" fmla="*/ 71 h 225"/>
                <a:gd name="T16" fmla="*/ 40 w 265"/>
                <a:gd name="T17" fmla="*/ 61 h 225"/>
                <a:gd name="T18" fmla="*/ 37 w 265"/>
                <a:gd name="T19" fmla="*/ 40 h 225"/>
                <a:gd name="T20" fmla="*/ 79 w 265"/>
                <a:gd name="T21" fmla="*/ 0 h 225"/>
                <a:gd name="T22" fmla="*/ 122 w 265"/>
                <a:gd name="T23" fmla="*/ 40 h 225"/>
                <a:gd name="T24" fmla="*/ 119 w 265"/>
                <a:gd name="T25" fmla="*/ 61 h 225"/>
                <a:gd name="T26" fmla="*/ 123 w 265"/>
                <a:gd name="T27" fmla="*/ 71 h 225"/>
                <a:gd name="T28" fmla="*/ 113 w 265"/>
                <a:gd name="T29" fmla="*/ 90 h 225"/>
                <a:gd name="T30" fmla="*/ 101 w 265"/>
                <a:gd name="T31" fmla="*/ 120 h 225"/>
                <a:gd name="T32" fmla="*/ 136 w 265"/>
                <a:gd name="T33" fmla="*/ 158 h 225"/>
                <a:gd name="T34" fmla="*/ 185 w 265"/>
                <a:gd name="T35" fmla="*/ 190 h 225"/>
                <a:gd name="T36" fmla="*/ 206 w 265"/>
                <a:gd name="T37" fmla="*/ 225 h 225"/>
                <a:gd name="T38" fmla="*/ 206 w 265"/>
                <a:gd name="T39" fmla="*/ 187 h 225"/>
                <a:gd name="T40" fmla="*/ 157 w 265"/>
                <a:gd name="T41" fmla="*/ 143 h 225"/>
                <a:gd name="T42" fmla="*/ 168 w 265"/>
                <a:gd name="T43" fmla="*/ 122 h 225"/>
                <a:gd name="T44" fmla="*/ 159 w 265"/>
                <a:gd name="T45" fmla="*/ 100 h 225"/>
                <a:gd name="T46" fmla="*/ 152 w 265"/>
                <a:gd name="T47" fmla="*/ 85 h 225"/>
                <a:gd name="T48" fmla="*/ 155 w 265"/>
                <a:gd name="T49" fmla="*/ 78 h 225"/>
                <a:gd name="T50" fmla="*/ 153 w 265"/>
                <a:gd name="T51" fmla="*/ 62 h 225"/>
                <a:gd name="T52" fmla="*/ 185 w 265"/>
                <a:gd name="T53" fmla="*/ 32 h 225"/>
                <a:gd name="T54" fmla="*/ 217 w 265"/>
                <a:gd name="T55" fmla="*/ 62 h 225"/>
                <a:gd name="T56" fmla="*/ 215 w 265"/>
                <a:gd name="T57" fmla="*/ 78 h 225"/>
                <a:gd name="T58" fmla="*/ 217 w 265"/>
                <a:gd name="T59" fmla="*/ 85 h 225"/>
                <a:gd name="T60" fmla="*/ 210 w 265"/>
                <a:gd name="T61" fmla="*/ 100 h 225"/>
                <a:gd name="T62" fmla="*/ 201 w 265"/>
                <a:gd name="T63" fmla="*/ 122 h 225"/>
                <a:gd name="T64" fmla="*/ 227 w 265"/>
                <a:gd name="T65" fmla="*/ 151 h 225"/>
                <a:gd name="T66" fmla="*/ 262 w 265"/>
                <a:gd name="T67" fmla="*/ 172 h 225"/>
                <a:gd name="T68" fmla="*/ 265 w 265"/>
                <a:gd name="T69" fmla="*/ 225 h 225"/>
                <a:gd name="T70" fmla="*/ 206 w 265"/>
                <a:gd name="T7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225">
                  <a:moveTo>
                    <a:pt x="185" y="190"/>
                  </a:moveTo>
                  <a:cubicBezTo>
                    <a:pt x="185" y="198"/>
                    <a:pt x="185" y="225"/>
                    <a:pt x="185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6"/>
                    <a:pt x="15" y="161"/>
                    <a:pt x="23" y="158"/>
                  </a:cubicBezTo>
                  <a:cubicBezTo>
                    <a:pt x="49" y="147"/>
                    <a:pt x="57" y="139"/>
                    <a:pt x="57" y="120"/>
                  </a:cubicBezTo>
                  <a:cubicBezTo>
                    <a:pt x="57" y="108"/>
                    <a:pt x="49" y="112"/>
                    <a:pt x="46" y="90"/>
                  </a:cubicBezTo>
                  <a:cubicBezTo>
                    <a:pt x="44" y="82"/>
                    <a:pt x="37" y="90"/>
                    <a:pt x="36" y="71"/>
                  </a:cubicBezTo>
                  <a:cubicBezTo>
                    <a:pt x="36" y="63"/>
                    <a:pt x="40" y="61"/>
                    <a:pt x="40" y="61"/>
                  </a:cubicBezTo>
                  <a:cubicBezTo>
                    <a:pt x="40" y="61"/>
                    <a:pt x="38" y="49"/>
                    <a:pt x="37" y="40"/>
                  </a:cubicBezTo>
                  <a:cubicBezTo>
                    <a:pt x="36" y="28"/>
                    <a:pt x="43" y="0"/>
                    <a:pt x="79" y="0"/>
                  </a:cubicBezTo>
                  <a:cubicBezTo>
                    <a:pt x="116" y="0"/>
                    <a:pt x="123" y="28"/>
                    <a:pt x="122" y="40"/>
                  </a:cubicBezTo>
                  <a:cubicBezTo>
                    <a:pt x="121" y="49"/>
                    <a:pt x="119" y="61"/>
                    <a:pt x="119" y="61"/>
                  </a:cubicBezTo>
                  <a:cubicBezTo>
                    <a:pt x="119" y="61"/>
                    <a:pt x="123" y="63"/>
                    <a:pt x="123" y="71"/>
                  </a:cubicBezTo>
                  <a:cubicBezTo>
                    <a:pt x="122" y="90"/>
                    <a:pt x="114" y="82"/>
                    <a:pt x="113" y="90"/>
                  </a:cubicBezTo>
                  <a:cubicBezTo>
                    <a:pt x="109" y="112"/>
                    <a:pt x="101" y="108"/>
                    <a:pt x="101" y="120"/>
                  </a:cubicBezTo>
                  <a:cubicBezTo>
                    <a:pt x="101" y="139"/>
                    <a:pt x="110" y="147"/>
                    <a:pt x="136" y="158"/>
                  </a:cubicBezTo>
                  <a:cubicBezTo>
                    <a:pt x="162" y="168"/>
                    <a:pt x="185" y="179"/>
                    <a:pt x="185" y="190"/>
                  </a:cubicBezTo>
                  <a:close/>
                  <a:moveTo>
                    <a:pt x="206" y="225"/>
                  </a:moveTo>
                  <a:cubicBezTo>
                    <a:pt x="206" y="187"/>
                    <a:pt x="206" y="187"/>
                    <a:pt x="206" y="187"/>
                  </a:cubicBezTo>
                  <a:cubicBezTo>
                    <a:pt x="206" y="168"/>
                    <a:pt x="200" y="164"/>
                    <a:pt x="157" y="143"/>
                  </a:cubicBezTo>
                  <a:cubicBezTo>
                    <a:pt x="165" y="138"/>
                    <a:pt x="168" y="132"/>
                    <a:pt x="168" y="122"/>
                  </a:cubicBezTo>
                  <a:cubicBezTo>
                    <a:pt x="168" y="113"/>
                    <a:pt x="162" y="116"/>
                    <a:pt x="159" y="100"/>
                  </a:cubicBezTo>
                  <a:cubicBezTo>
                    <a:pt x="158" y="94"/>
                    <a:pt x="153" y="100"/>
                    <a:pt x="152" y="85"/>
                  </a:cubicBezTo>
                  <a:cubicBezTo>
                    <a:pt x="152" y="79"/>
                    <a:pt x="155" y="78"/>
                    <a:pt x="155" y="78"/>
                  </a:cubicBezTo>
                  <a:cubicBezTo>
                    <a:pt x="155" y="78"/>
                    <a:pt x="153" y="69"/>
                    <a:pt x="153" y="62"/>
                  </a:cubicBezTo>
                  <a:cubicBezTo>
                    <a:pt x="152" y="54"/>
                    <a:pt x="157" y="32"/>
                    <a:pt x="185" y="32"/>
                  </a:cubicBezTo>
                  <a:cubicBezTo>
                    <a:pt x="212" y="32"/>
                    <a:pt x="217" y="54"/>
                    <a:pt x="217" y="62"/>
                  </a:cubicBezTo>
                  <a:cubicBezTo>
                    <a:pt x="216" y="69"/>
                    <a:pt x="215" y="78"/>
                    <a:pt x="215" y="78"/>
                  </a:cubicBezTo>
                  <a:cubicBezTo>
                    <a:pt x="215" y="78"/>
                    <a:pt x="217" y="79"/>
                    <a:pt x="217" y="85"/>
                  </a:cubicBezTo>
                  <a:cubicBezTo>
                    <a:pt x="216" y="100"/>
                    <a:pt x="211" y="94"/>
                    <a:pt x="210" y="100"/>
                  </a:cubicBezTo>
                  <a:cubicBezTo>
                    <a:pt x="207" y="116"/>
                    <a:pt x="201" y="113"/>
                    <a:pt x="201" y="122"/>
                  </a:cubicBezTo>
                  <a:cubicBezTo>
                    <a:pt x="201" y="136"/>
                    <a:pt x="208" y="143"/>
                    <a:pt x="227" y="151"/>
                  </a:cubicBezTo>
                  <a:cubicBezTo>
                    <a:pt x="247" y="159"/>
                    <a:pt x="258" y="164"/>
                    <a:pt x="262" y="172"/>
                  </a:cubicBezTo>
                  <a:cubicBezTo>
                    <a:pt x="265" y="176"/>
                    <a:pt x="265" y="225"/>
                    <a:pt x="265" y="225"/>
                  </a:cubicBezTo>
                  <a:lnTo>
                    <a:pt x="206" y="2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 flipH="1">
            <a:off x="4578471" y="3163998"/>
            <a:ext cx="11189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2021 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kovas - gegužė</a:t>
            </a:r>
            <a:endParaRPr lang="en-US" sz="1200" b="1" spc="2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63732" y="1569257"/>
            <a:ext cx="116168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200" b="1" spc="20" dirty="0">
                <a:solidFill>
                  <a:schemeClr val="accent2"/>
                </a:solidFill>
                <a:latin typeface="+mj-lt"/>
              </a:rPr>
              <a:t>N</a:t>
            </a:r>
            <a:r>
              <a:rPr lang="lt-LT" sz="1200" b="1" spc="20" dirty="0" smtClean="0">
                <a:solidFill>
                  <a:schemeClr val="accent2"/>
                </a:solidFill>
                <a:latin typeface="+mj-lt"/>
              </a:rPr>
              <a:t>eformalios derybos su EK ir programos modifikavimas </a:t>
            </a:r>
            <a:endParaRPr lang="lt-LT" sz="1200" b="1" spc="2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61" name="Straight Connector 140"/>
          <p:cNvCxnSpPr/>
          <p:nvPr/>
        </p:nvCxnSpPr>
        <p:spPr>
          <a:xfrm flipV="1">
            <a:off x="5137965" y="2487903"/>
            <a:ext cx="6612" cy="25895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2924783" y="4565960"/>
            <a:ext cx="3740448" cy="303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lt-LT" sz="1400" b="1" cap="all" spc="20" dirty="0" smtClean="0">
                <a:solidFill>
                  <a:srgbClr val="92D050"/>
                </a:solidFill>
              </a:rPr>
              <a:t>UŽTIKRINTI reikiamų </a:t>
            </a:r>
            <a:r>
              <a:rPr lang="lt-LT" sz="1400" b="1" cap="all" spc="20" dirty="0">
                <a:solidFill>
                  <a:srgbClr val="92D050"/>
                </a:solidFill>
              </a:rPr>
              <a:t>sąlygų </a:t>
            </a:r>
            <a:r>
              <a:rPr lang="lt-LT" sz="1400" b="1" cap="all" spc="20" dirty="0" err="1" smtClean="0">
                <a:solidFill>
                  <a:srgbClr val="92D050"/>
                </a:solidFill>
              </a:rPr>
              <a:t>įgyvendinimĄ</a:t>
            </a:r>
            <a:endParaRPr lang="lt-LT" sz="1400" b="1" cap="all" spc="20" dirty="0">
              <a:solidFill>
                <a:srgbClr val="92D050"/>
              </a:solidFill>
            </a:endParaRPr>
          </a:p>
        </p:txBody>
      </p:sp>
      <p:sp>
        <p:nvSpPr>
          <p:cNvPr id="62" name="Freeform 271"/>
          <p:cNvSpPr>
            <a:spLocks noEditPoints="1"/>
          </p:cNvSpPr>
          <p:nvPr/>
        </p:nvSpPr>
        <p:spPr bwMode="auto">
          <a:xfrm>
            <a:off x="2717796" y="4413467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251" y="3163998"/>
            <a:ext cx="11785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2020 kovo 13</a:t>
            </a:r>
            <a:endParaRPr lang="pt-BR" sz="1200" b="1" spc="2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3" name="Grupė 62"/>
          <p:cNvGrpSpPr/>
          <p:nvPr/>
        </p:nvGrpSpPr>
        <p:grpSpPr>
          <a:xfrm>
            <a:off x="1655919" y="2746904"/>
            <a:ext cx="371486" cy="371474"/>
            <a:chOff x="501576" y="2757777"/>
            <a:chExt cx="371486" cy="371474"/>
          </a:xfrm>
        </p:grpSpPr>
        <p:sp>
          <p:nvSpPr>
            <p:cNvPr id="64" name="Oval 96"/>
            <p:cNvSpPr/>
            <p:nvPr/>
          </p:nvSpPr>
          <p:spPr>
            <a:xfrm>
              <a:off x="501576" y="2757777"/>
              <a:ext cx="371486" cy="371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97"/>
            <p:cNvSpPr>
              <a:spLocks noEditPoints="1"/>
            </p:cNvSpPr>
            <p:nvPr/>
          </p:nvSpPr>
          <p:spPr bwMode="auto">
            <a:xfrm>
              <a:off x="601410" y="2867372"/>
              <a:ext cx="171818" cy="171818"/>
            </a:xfrm>
            <a:custGeom>
              <a:avLst/>
              <a:gdLst>
                <a:gd name="T0" fmla="*/ 245 w 245"/>
                <a:gd name="T1" fmla="*/ 122 h 245"/>
                <a:gd name="T2" fmla="*/ 123 w 245"/>
                <a:gd name="T3" fmla="*/ 245 h 245"/>
                <a:gd name="T4" fmla="*/ 0 w 245"/>
                <a:gd name="T5" fmla="*/ 122 h 245"/>
                <a:gd name="T6" fmla="*/ 123 w 245"/>
                <a:gd name="T7" fmla="*/ 0 h 245"/>
                <a:gd name="T8" fmla="*/ 245 w 245"/>
                <a:gd name="T9" fmla="*/ 122 h 245"/>
                <a:gd name="T10" fmla="*/ 218 w 245"/>
                <a:gd name="T11" fmla="*/ 122 h 245"/>
                <a:gd name="T12" fmla="*/ 123 w 245"/>
                <a:gd name="T13" fmla="*/ 27 h 245"/>
                <a:gd name="T14" fmla="*/ 27 w 245"/>
                <a:gd name="T15" fmla="*/ 122 h 245"/>
                <a:gd name="T16" fmla="*/ 123 w 245"/>
                <a:gd name="T17" fmla="*/ 218 h 245"/>
                <a:gd name="T18" fmla="*/ 218 w 245"/>
                <a:gd name="T19" fmla="*/ 122 h 245"/>
                <a:gd name="T20" fmla="*/ 132 w 245"/>
                <a:gd name="T21" fmla="*/ 119 h 245"/>
                <a:gd name="T22" fmla="*/ 171 w 245"/>
                <a:gd name="T23" fmla="*/ 159 h 245"/>
                <a:gd name="T24" fmla="*/ 158 w 245"/>
                <a:gd name="T25" fmla="*/ 171 h 245"/>
                <a:gd name="T26" fmla="*/ 113 w 245"/>
                <a:gd name="T27" fmla="*/ 126 h 245"/>
                <a:gd name="T28" fmla="*/ 113 w 245"/>
                <a:gd name="T29" fmla="*/ 53 h 245"/>
                <a:gd name="T30" fmla="*/ 132 w 245"/>
                <a:gd name="T31" fmla="*/ 53 h 245"/>
                <a:gd name="T32" fmla="*/ 132 w 245"/>
                <a:gd name="T33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45">
                  <a:moveTo>
                    <a:pt x="245" y="122"/>
                  </a:moveTo>
                  <a:cubicBezTo>
                    <a:pt x="245" y="190"/>
                    <a:pt x="190" y="245"/>
                    <a:pt x="123" y="245"/>
                  </a:cubicBezTo>
                  <a:cubicBezTo>
                    <a:pt x="55" y="245"/>
                    <a:pt x="0" y="190"/>
                    <a:pt x="0" y="122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5" y="55"/>
                    <a:pt x="245" y="122"/>
                  </a:cubicBezTo>
                  <a:close/>
                  <a:moveTo>
                    <a:pt x="218" y="122"/>
                  </a:moveTo>
                  <a:cubicBezTo>
                    <a:pt x="218" y="70"/>
                    <a:pt x="175" y="27"/>
                    <a:pt x="123" y="27"/>
                  </a:cubicBezTo>
                  <a:cubicBezTo>
                    <a:pt x="69" y="27"/>
                    <a:pt x="27" y="70"/>
                    <a:pt x="27" y="122"/>
                  </a:cubicBezTo>
                  <a:cubicBezTo>
                    <a:pt x="27" y="175"/>
                    <a:pt x="69" y="218"/>
                    <a:pt x="123" y="218"/>
                  </a:cubicBezTo>
                  <a:cubicBezTo>
                    <a:pt x="175" y="218"/>
                    <a:pt x="218" y="175"/>
                    <a:pt x="218" y="122"/>
                  </a:cubicBezTo>
                  <a:close/>
                  <a:moveTo>
                    <a:pt x="132" y="11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32" y="53"/>
                    <a:pt x="132" y="53"/>
                    <a:pt x="132" y="53"/>
                  </a:cubicBezTo>
                  <a:lnTo>
                    <a:pt x="13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upė 65"/>
          <p:cNvGrpSpPr/>
          <p:nvPr/>
        </p:nvGrpSpPr>
        <p:grpSpPr>
          <a:xfrm>
            <a:off x="3883142" y="2746853"/>
            <a:ext cx="371486" cy="371474"/>
            <a:chOff x="501576" y="2757777"/>
            <a:chExt cx="371486" cy="371474"/>
          </a:xfrm>
        </p:grpSpPr>
        <p:sp>
          <p:nvSpPr>
            <p:cNvPr id="67" name="Oval 96"/>
            <p:cNvSpPr/>
            <p:nvPr/>
          </p:nvSpPr>
          <p:spPr>
            <a:xfrm>
              <a:off x="501576" y="2757777"/>
              <a:ext cx="371486" cy="371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97"/>
            <p:cNvSpPr>
              <a:spLocks noEditPoints="1"/>
            </p:cNvSpPr>
            <p:nvPr/>
          </p:nvSpPr>
          <p:spPr bwMode="auto">
            <a:xfrm>
              <a:off x="601410" y="2867372"/>
              <a:ext cx="171818" cy="171818"/>
            </a:xfrm>
            <a:custGeom>
              <a:avLst/>
              <a:gdLst>
                <a:gd name="T0" fmla="*/ 245 w 245"/>
                <a:gd name="T1" fmla="*/ 122 h 245"/>
                <a:gd name="T2" fmla="*/ 123 w 245"/>
                <a:gd name="T3" fmla="*/ 245 h 245"/>
                <a:gd name="T4" fmla="*/ 0 w 245"/>
                <a:gd name="T5" fmla="*/ 122 h 245"/>
                <a:gd name="T6" fmla="*/ 123 w 245"/>
                <a:gd name="T7" fmla="*/ 0 h 245"/>
                <a:gd name="T8" fmla="*/ 245 w 245"/>
                <a:gd name="T9" fmla="*/ 122 h 245"/>
                <a:gd name="T10" fmla="*/ 218 w 245"/>
                <a:gd name="T11" fmla="*/ 122 h 245"/>
                <a:gd name="T12" fmla="*/ 123 w 245"/>
                <a:gd name="T13" fmla="*/ 27 h 245"/>
                <a:gd name="T14" fmla="*/ 27 w 245"/>
                <a:gd name="T15" fmla="*/ 122 h 245"/>
                <a:gd name="T16" fmla="*/ 123 w 245"/>
                <a:gd name="T17" fmla="*/ 218 h 245"/>
                <a:gd name="T18" fmla="*/ 218 w 245"/>
                <a:gd name="T19" fmla="*/ 122 h 245"/>
                <a:gd name="T20" fmla="*/ 132 w 245"/>
                <a:gd name="T21" fmla="*/ 119 h 245"/>
                <a:gd name="T22" fmla="*/ 171 w 245"/>
                <a:gd name="T23" fmla="*/ 159 h 245"/>
                <a:gd name="T24" fmla="*/ 158 w 245"/>
                <a:gd name="T25" fmla="*/ 171 h 245"/>
                <a:gd name="T26" fmla="*/ 113 w 245"/>
                <a:gd name="T27" fmla="*/ 126 h 245"/>
                <a:gd name="T28" fmla="*/ 113 w 245"/>
                <a:gd name="T29" fmla="*/ 53 h 245"/>
                <a:gd name="T30" fmla="*/ 132 w 245"/>
                <a:gd name="T31" fmla="*/ 53 h 245"/>
                <a:gd name="T32" fmla="*/ 132 w 245"/>
                <a:gd name="T33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45">
                  <a:moveTo>
                    <a:pt x="245" y="122"/>
                  </a:moveTo>
                  <a:cubicBezTo>
                    <a:pt x="245" y="190"/>
                    <a:pt x="190" y="245"/>
                    <a:pt x="123" y="245"/>
                  </a:cubicBezTo>
                  <a:cubicBezTo>
                    <a:pt x="55" y="245"/>
                    <a:pt x="0" y="190"/>
                    <a:pt x="0" y="122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5" y="55"/>
                    <a:pt x="245" y="122"/>
                  </a:cubicBezTo>
                  <a:close/>
                  <a:moveTo>
                    <a:pt x="218" y="122"/>
                  </a:moveTo>
                  <a:cubicBezTo>
                    <a:pt x="218" y="70"/>
                    <a:pt x="175" y="27"/>
                    <a:pt x="123" y="27"/>
                  </a:cubicBezTo>
                  <a:cubicBezTo>
                    <a:pt x="69" y="27"/>
                    <a:pt x="27" y="70"/>
                    <a:pt x="27" y="122"/>
                  </a:cubicBezTo>
                  <a:cubicBezTo>
                    <a:pt x="27" y="175"/>
                    <a:pt x="69" y="218"/>
                    <a:pt x="123" y="218"/>
                  </a:cubicBezTo>
                  <a:cubicBezTo>
                    <a:pt x="175" y="218"/>
                    <a:pt x="218" y="175"/>
                    <a:pt x="218" y="122"/>
                  </a:cubicBezTo>
                  <a:close/>
                  <a:moveTo>
                    <a:pt x="132" y="11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32" y="53"/>
                    <a:pt x="132" y="53"/>
                    <a:pt x="132" y="53"/>
                  </a:cubicBezTo>
                  <a:lnTo>
                    <a:pt x="13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upė 68"/>
          <p:cNvGrpSpPr/>
          <p:nvPr/>
        </p:nvGrpSpPr>
        <p:grpSpPr>
          <a:xfrm>
            <a:off x="7162995" y="2755754"/>
            <a:ext cx="371486" cy="371474"/>
            <a:chOff x="501576" y="2757777"/>
            <a:chExt cx="371486" cy="371474"/>
          </a:xfrm>
        </p:grpSpPr>
        <p:sp>
          <p:nvSpPr>
            <p:cNvPr id="70" name="Oval 96"/>
            <p:cNvSpPr/>
            <p:nvPr/>
          </p:nvSpPr>
          <p:spPr>
            <a:xfrm>
              <a:off x="501576" y="2757777"/>
              <a:ext cx="371486" cy="371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97"/>
            <p:cNvSpPr>
              <a:spLocks noEditPoints="1"/>
            </p:cNvSpPr>
            <p:nvPr/>
          </p:nvSpPr>
          <p:spPr bwMode="auto">
            <a:xfrm>
              <a:off x="601410" y="2867372"/>
              <a:ext cx="171818" cy="171818"/>
            </a:xfrm>
            <a:custGeom>
              <a:avLst/>
              <a:gdLst>
                <a:gd name="T0" fmla="*/ 245 w 245"/>
                <a:gd name="T1" fmla="*/ 122 h 245"/>
                <a:gd name="T2" fmla="*/ 123 w 245"/>
                <a:gd name="T3" fmla="*/ 245 h 245"/>
                <a:gd name="T4" fmla="*/ 0 w 245"/>
                <a:gd name="T5" fmla="*/ 122 h 245"/>
                <a:gd name="T6" fmla="*/ 123 w 245"/>
                <a:gd name="T7" fmla="*/ 0 h 245"/>
                <a:gd name="T8" fmla="*/ 245 w 245"/>
                <a:gd name="T9" fmla="*/ 122 h 245"/>
                <a:gd name="T10" fmla="*/ 218 w 245"/>
                <a:gd name="T11" fmla="*/ 122 h 245"/>
                <a:gd name="T12" fmla="*/ 123 w 245"/>
                <a:gd name="T13" fmla="*/ 27 h 245"/>
                <a:gd name="T14" fmla="*/ 27 w 245"/>
                <a:gd name="T15" fmla="*/ 122 h 245"/>
                <a:gd name="T16" fmla="*/ 123 w 245"/>
                <a:gd name="T17" fmla="*/ 218 h 245"/>
                <a:gd name="T18" fmla="*/ 218 w 245"/>
                <a:gd name="T19" fmla="*/ 122 h 245"/>
                <a:gd name="T20" fmla="*/ 132 w 245"/>
                <a:gd name="T21" fmla="*/ 119 h 245"/>
                <a:gd name="T22" fmla="*/ 171 w 245"/>
                <a:gd name="T23" fmla="*/ 159 h 245"/>
                <a:gd name="T24" fmla="*/ 158 w 245"/>
                <a:gd name="T25" fmla="*/ 171 h 245"/>
                <a:gd name="T26" fmla="*/ 113 w 245"/>
                <a:gd name="T27" fmla="*/ 126 h 245"/>
                <a:gd name="T28" fmla="*/ 113 w 245"/>
                <a:gd name="T29" fmla="*/ 53 h 245"/>
                <a:gd name="T30" fmla="*/ 132 w 245"/>
                <a:gd name="T31" fmla="*/ 53 h 245"/>
                <a:gd name="T32" fmla="*/ 132 w 245"/>
                <a:gd name="T33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45">
                  <a:moveTo>
                    <a:pt x="245" y="122"/>
                  </a:moveTo>
                  <a:cubicBezTo>
                    <a:pt x="245" y="190"/>
                    <a:pt x="190" y="245"/>
                    <a:pt x="123" y="245"/>
                  </a:cubicBezTo>
                  <a:cubicBezTo>
                    <a:pt x="55" y="245"/>
                    <a:pt x="0" y="190"/>
                    <a:pt x="0" y="122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5" y="55"/>
                    <a:pt x="245" y="122"/>
                  </a:cubicBezTo>
                  <a:close/>
                  <a:moveTo>
                    <a:pt x="218" y="122"/>
                  </a:moveTo>
                  <a:cubicBezTo>
                    <a:pt x="218" y="70"/>
                    <a:pt x="175" y="27"/>
                    <a:pt x="123" y="27"/>
                  </a:cubicBezTo>
                  <a:cubicBezTo>
                    <a:pt x="69" y="27"/>
                    <a:pt x="27" y="70"/>
                    <a:pt x="27" y="122"/>
                  </a:cubicBezTo>
                  <a:cubicBezTo>
                    <a:pt x="27" y="175"/>
                    <a:pt x="69" y="218"/>
                    <a:pt x="123" y="218"/>
                  </a:cubicBezTo>
                  <a:cubicBezTo>
                    <a:pt x="175" y="218"/>
                    <a:pt x="218" y="175"/>
                    <a:pt x="218" y="122"/>
                  </a:cubicBezTo>
                  <a:close/>
                  <a:moveTo>
                    <a:pt x="132" y="11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32" y="53"/>
                    <a:pt x="132" y="53"/>
                    <a:pt x="132" y="53"/>
                  </a:cubicBezTo>
                  <a:lnTo>
                    <a:pt x="13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upė 74"/>
          <p:cNvGrpSpPr/>
          <p:nvPr/>
        </p:nvGrpSpPr>
        <p:grpSpPr>
          <a:xfrm>
            <a:off x="6036155" y="2735471"/>
            <a:ext cx="371486" cy="371474"/>
            <a:chOff x="501576" y="2757777"/>
            <a:chExt cx="371486" cy="371474"/>
          </a:xfrm>
        </p:grpSpPr>
        <p:sp>
          <p:nvSpPr>
            <p:cNvPr id="76" name="Oval 96"/>
            <p:cNvSpPr/>
            <p:nvPr/>
          </p:nvSpPr>
          <p:spPr>
            <a:xfrm>
              <a:off x="501576" y="2757777"/>
              <a:ext cx="371486" cy="37147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97"/>
            <p:cNvSpPr>
              <a:spLocks noEditPoints="1"/>
            </p:cNvSpPr>
            <p:nvPr/>
          </p:nvSpPr>
          <p:spPr bwMode="auto">
            <a:xfrm>
              <a:off x="601410" y="2867372"/>
              <a:ext cx="171818" cy="171818"/>
            </a:xfrm>
            <a:custGeom>
              <a:avLst/>
              <a:gdLst>
                <a:gd name="T0" fmla="*/ 245 w 245"/>
                <a:gd name="T1" fmla="*/ 122 h 245"/>
                <a:gd name="T2" fmla="*/ 123 w 245"/>
                <a:gd name="T3" fmla="*/ 245 h 245"/>
                <a:gd name="T4" fmla="*/ 0 w 245"/>
                <a:gd name="T5" fmla="*/ 122 h 245"/>
                <a:gd name="T6" fmla="*/ 123 w 245"/>
                <a:gd name="T7" fmla="*/ 0 h 245"/>
                <a:gd name="T8" fmla="*/ 245 w 245"/>
                <a:gd name="T9" fmla="*/ 122 h 245"/>
                <a:gd name="T10" fmla="*/ 218 w 245"/>
                <a:gd name="T11" fmla="*/ 122 h 245"/>
                <a:gd name="T12" fmla="*/ 123 w 245"/>
                <a:gd name="T13" fmla="*/ 27 h 245"/>
                <a:gd name="T14" fmla="*/ 27 w 245"/>
                <a:gd name="T15" fmla="*/ 122 h 245"/>
                <a:gd name="T16" fmla="*/ 123 w 245"/>
                <a:gd name="T17" fmla="*/ 218 h 245"/>
                <a:gd name="T18" fmla="*/ 218 w 245"/>
                <a:gd name="T19" fmla="*/ 122 h 245"/>
                <a:gd name="T20" fmla="*/ 132 w 245"/>
                <a:gd name="T21" fmla="*/ 119 h 245"/>
                <a:gd name="T22" fmla="*/ 171 w 245"/>
                <a:gd name="T23" fmla="*/ 159 h 245"/>
                <a:gd name="T24" fmla="*/ 158 w 245"/>
                <a:gd name="T25" fmla="*/ 171 h 245"/>
                <a:gd name="T26" fmla="*/ 113 w 245"/>
                <a:gd name="T27" fmla="*/ 126 h 245"/>
                <a:gd name="T28" fmla="*/ 113 w 245"/>
                <a:gd name="T29" fmla="*/ 53 h 245"/>
                <a:gd name="T30" fmla="*/ 132 w 245"/>
                <a:gd name="T31" fmla="*/ 53 h 245"/>
                <a:gd name="T32" fmla="*/ 132 w 245"/>
                <a:gd name="T33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45">
                  <a:moveTo>
                    <a:pt x="245" y="122"/>
                  </a:moveTo>
                  <a:cubicBezTo>
                    <a:pt x="245" y="190"/>
                    <a:pt x="190" y="245"/>
                    <a:pt x="123" y="245"/>
                  </a:cubicBezTo>
                  <a:cubicBezTo>
                    <a:pt x="55" y="245"/>
                    <a:pt x="0" y="190"/>
                    <a:pt x="0" y="122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5" y="55"/>
                    <a:pt x="245" y="122"/>
                  </a:cubicBezTo>
                  <a:close/>
                  <a:moveTo>
                    <a:pt x="218" y="122"/>
                  </a:moveTo>
                  <a:cubicBezTo>
                    <a:pt x="218" y="70"/>
                    <a:pt x="175" y="27"/>
                    <a:pt x="123" y="27"/>
                  </a:cubicBezTo>
                  <a:cubicBezTo>
                    <a:pt x="69" y="27"/>
                    <a:pt x="27" y="70"/>
                    <a:pt x="27" y="122"/>
                  </a:cubicBezTo>
                  <a:cubicBezTo>
                    <a:pt x="27" y="175"/>
                    <a:pt x="69" y="218"/>
                    <a:pt x="123" y="218"/>
                  </a:cubicBezTo>
                  <a:cubicBezTo>
                    <a:pt x="175" y="218"/>
                    <a:pt x="218" y="175"/>
                    <a:pt x="218" y="122"/>
                  </a:cubicBezTo>
                  <a:close/>
                  <a:moveTo>
                    <a:pt x="132" y="11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32" y="53"/>
                    <a:pt x="132" y="53"/>
                    <a:pt x="132" y="53"/>
                  </a:cubicBezTo>
                  <a:lnTo>
                    <a:pt x="13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upė 8"/>
          <p:cNvGrpSpPr/>
          <p:nvPr/>
        </p:nvGrpSpPr>
        <p:grpSpPr>
          <a:xfrm>
            <a:off x="4952222" y="2746853"/>
            <a:ext cx="371486" cy="371474"/>
            <a:chOff x="4952222" y="2746853"/>
            <a:chExt cx="371486" cy="371474"/>
          </a:xfrm>
        </p:grpSpPr>
        <p:sp>
          <p:nvSpPr>
            <p:cNvPr id="73" name="Oval 96"/>
            <p:cNvSpPr/>
            <p:nvPr/>
          </p:nvSpPr>
          <p:spPr>
            <a:xfrm>
              <a:off x="4952222" y="2746853"/>
              <a:ext cx="371486" cy="37147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5052056" y="2856448"/>
              <a:ext cx="171818" cy="171818"/>
            </a:xfrm>
            <a:custGeom>
              <a:avLst/>
              <a:gdLst>
                <a:gd name="T0" fmla="*/ 245 w 245"/>
                <a:gd name="T1" fmla="*/ 122 h 245"/>
                <a:gd name="T2" fmla="*/ 123 w 245"/>
                <a:gd name="T3" fmla="*/ 245 h 245"/>
                <a:gd name="T4" fmla="*/ 0 w 245"/>
                <a:gd name="T5" fmla="*/ 122 h 245"/>
                <a:gd name="T6" fmla="*/ 123 w 245"/>
                <a:gd name="T7" fmla="*/ 0 h 245"/>
                <a:gd name="T8" fmla="*/ 245 w 245"/>
                <a:gd name="T9" fmla="*/ 122 h 245"/>
                <a:gd name="T10" fmla="*/ 218 w 245"/>
                <a:gd name="T11" fmla="*/ 122 h 245"/>
                <a:gd name="T12" fmla="*/ 123 w 245"/>
                <a:gd name="T13" fmla="*/ 27 h 245"/>
                <a:gd name="T14" fmla="*/ 27 w 245"/>
                <a:gd name="T15" fmla="*/ 122 h 245"/>
                <a:gd name="T16" fmla="*/ 123 w 245"/>
                <a:gd name="T17" fmla="*/ 218 h 245"/>
                <a:gd name="T18" fmla="*/ 218 w 245"/>
                <a:gd name="T19" fmla="*/ 122 h 245"/>
                <a:gd name="T20" fmla="*/ 132 w 245"/>
                <a:gd name="T21" fmla="*/ 119 h 245"/>
                <a:gd name="T22" fmla="*/ 171 w 245"/>
                <a:gd name="T23" fmla="*/ 159 h 245"/>
                <a:gd name="T24" fmla="*/ 158 w 245"/>
                <a:gd name="T25" fmla="*/ 171 h 245"/>
                <a:gd name="T26" fmla="*/ 113 w 245"/>
                <a:gd name="T27" fmla="*/ 126 h 245"/>
                <a:gd name="T28" fmla="*/ 113 w 245"/>
                <a:gd name="T29" fmla="*/ 53 h 245"/>
                <a:gd name="T30" fmla="*/ 132 w 245"/>
                <a:gd name="T31" fmla="*/ 53 h 245"/>
                <a:gd name="T32" fmla="*/ 132 w 245"/>
                <a:gd name="T33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45">
                  <a:moveTo>
                    <a:pt x="245" y="122"/>
                  </a:moveTo>
                  <a:cubicBezTo>
                    <a:pt x="245" y="190"/>
                    <a:pt x="190" y="245"/>
                    <a:pt x="123" y="245"/>
                  </a:cubicBezTo>
                  <a:cubicBezTo>
                    <a:pt x="55" y="245"/>
                    <a:pt x="0" y="190"/>
                    <a:pt x="0" y="122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5" y="55"/>
                    <a:pt x="245" y="122"/>
                  </a:cubicBezTo>
                  <a:close/>
                  <a:moveTo>
                    <a:pt x="218" y="122"/>
                  </a:moveTo>
                  <a:cubicBezTo>
                    <a:pt x="218" y="70"/>
                    <a:pt x="175" y="27"/>
                    <a:pt x="123" y="27"/>
                  </a:cubicBezTo>
                  <a:cubicBezTo>
                    <a:pt x="69" y="27"/>
                    <a:pt x="27" y="70"/>
                    <a:pt x="27" y="122"/>
                  </a:cubicBezTo>
                  <a:cubicBezTo>
                    <a:pt x="27" y="175"/>
                    <a:pt x="69" y="218"/>
                    <a:pt x="123" y="218"/>
                  </a:cubicBezTo>
                  <a:cubicBezTo>
                    <a:pt x="175" y="218"/>
                    <a:pt x="218" y="175"/>
                    <a:pt x="218" y="122"/>
                  </a:cubicBezTo>
                  <a:close/>
                  <a:moveTo>
                    <a:pt x="132" y="11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32" y="53"/>
                    <a:pt x="132" y="53"/>
                    <a:pt x="132" y="53"/>
                  </a:cubicBezTo>
                  <a:lnTo>
                    <a:pt x="13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8" name="Straight Connector 133"/>
          <p:cNvCxnSpPr/>
          <p:nvPr/>
        </p:nvCxnSpPr>
        <p:spPr>
          <a:xfrm flipV="1">
            <a:off x="6221898" y="3151094"/>
            <a:ext cx="0" cy="228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flipH="1">
            <a:off x="5662403" y="2504594"/>
            <a:ext cx="11189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2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2021 </a:t>
            </a:r>
            <a:r>
              <a:rPr lang="lt-LT" sz="1200" b="1" spc="2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birželis</a:t>
            </a:r>
            <a:endParaRPr lang="en-US" sz="1200" b="1" spc="2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24679" y="3563959"/>
            <a:ext cx="11616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1200" b="1" spc="20" dirty="0" smtClean="0">
                <a:solidFill>
                  <a:schemeClr val="accent2"/>
                </a:solidFill>
                <a:latin typeface="+mj-lt"/>
              </a:rPr>
              <a:t>Projektų įgyvendinimo laikinoji tvarka</a:t>
            </a:r>
            <a:endParaRPr lang="lt-LT" sz="1200" b="1" spc="2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445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59" y="2017752"/>
            <a:ext cx="43150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2800" b="1" cap="all" spc="50" dirty="0" err="1" smtClean="0">
                <a:solidFill>
                  <a:schemeClr val="bg2"/>
                </a:solidFill>
                <a:latin typeface="+mj-lt"/>
              </a:rPr>
              <a:t>www.esi</a:t>
            </a:r>
            <a:r>
              <a:rPr lang="lt-LT" sz="2800" b="1" spc="50" dirty="0" err="1" smtClean="0">
                <a:solidFill>
                  <a:schemeClr val="bg2"/>
                </a:solidFill>
                <a:latin typeface="+mj-lt"/>
              </a:rPr>
              <a:t>nvesticijos</a:t>
            </a:r>
            <a:r>
              <a:rPr lang="lt-LT" sz="2800" b="1" cap="all" spc="50" dirty="0" err="1" smtClean="0">
                <a:solidFill>
                  <a:schemeClr val="bg2"/>
                </a:solidFill>
                <a:latin typeface="+mj-lt"/>
              </a:rPr>
              <a:t>.lt</a:t>
            </a:r>
            <a:endParaRPr lang="lt-LT" sz="3200" b="1" cap="all" spc="5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6680" y="1941618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30"/>
          <p:cNvGrpSpPr/>
          <p:nvPr/>
        </p:nvGrpSpPr>
        <p:grpSpPr>
          <a:xfrm>
            <a:off x="5423304" y="1305489"/>
            <a:ext cx="2547479" cy="2371514"/>
            <a:chOff x="1332103" y="2406113"/>
            <a:chExt cx="2011891" cy="1658280"/>
          </a:xfrm>
        </p:grpSpPr>
        <p:grpSp>
          <p:nvGrpSpPr>
            <p:cNvPr id="21" name="Group 22"/>
            <p:cNvGrpSpPr/>
            <p:nvPr/>
          </p:nvGrpSpPr>
          <p:grpSpPr>
            <a:xfrm>
              <a:off x="2065636" y="2428270"/>
              <a:ext cx="544825" cy="1384302"/>
              <a:chOff x="2209800" y="2146300"/>
              <a:chExt cx="622300" cy="1581150"/>
            </a:xfrm>
            <a:solidFill>
              <a:schemeClr val="accent2"/>
            </a:solidFill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2398713" y="2146300"/>
                <a:ext cx="242888" cy="246063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2209800" y="2416175"/>
                <a:ext cx="622300" cy="1311275"/>
              </a:xfrm>
              <a:custGeom>
                <a:avLst/>
                <a:gdLst>
                  <a:gd name="T0" fmla="*/ 728 w 916"/>
                  <a:gd name="T1" fmla="*/ 0 h 1939"/>
                  <a:gd name="T2" fmla="*/ 589 w 916"/>
                  <a:gd name="T3" fmla="*/ 0 h 1939"/>
                  <a:gd name="T4" fmla="*/ 569 w 916"/>
                  <a:gd name="T5" fmla="*/ 148 h 1939"/>
                  <a:gd name="T6" fmla="*/ 525 w 916"/>
                  <a:gd name="T7" fmla="*/ 294 h 1939"/>
                  <a:gd name="T8" fmla="*/ 498 w 916"/>
                  <a:gd name="T9" fmla="*/ 186 h 1939"/>
                  <a:gd name="T10" fmla="*/ 476 w 916"/>
                  <a:gd name="T11" fmla="*/ 127 h 1939"/>
                  <a:gd name="T12" fmla="*/ 504 w 916"/>
                  <a:gd name="T13" fmla="*/ 90 h 1939"/>
                  <a:gd name="T14" fmla="*/ 458 w 916"/>
                  <a:gd name="T15" fmla="*/ 46 h 1939"/>
                  <a:gd name="T16" fmla="*/ 412 w 916"/>
                  <a:gd name="T17" fmla="*/ 90 h 1939"/>
                  <a:gd name="T18" fmla="*/ 440 w 916"/>
                  <a:gd name="T19" fmla="*/ 127 h 1939"/>
                  <a:gd name="T20" fmla="*/ 417 w 916"/>
                  <a:gd name="T21" fmla="*/ 186 h 1939"/>
                  <a:gd name="T22" fmla="*/ 391 w 916"/>
                  <a:gd name="T23" fmla="*/ 294 h 1939"/>
                  <a:gd name="T24" fmla="*/ 347 w 916"/>
                  <a:gd name="T25" fmla="*/ 148 h 1939"/>
                  <a:gd name="T26" fmla="*/ 327 w 916"/>
                  <a:gd name="T27" fmla="*/ 0 h 1939"/>
                  <a:gd name="T28" fmla="*/ 187 w 916"/>
                  <a:gd name="T29" fmla="*/ 0 h 1939"/>
                  <a:gd name="T30" fmla="*/ 0 w 916"/>
                  <a:gd name="T31" fmla="*/ 189 h 1939"/>
                  <a:gd name="T32" fmla="*/ 0 w 916"/>
                  <a:gd name="T33" fmla="*/ 869 h 1939"/>
                  <a:gd name="T34" fmla="*/ 76 w 916"/>
                  <a:gd name="T35" fmla="*/ 945 h 1939"/>
                  <a:gd name="T36" fmla="*/ 149 w 916"/>
                  <a:gd name="T37" fmla="*/ 869 h 1939"/>
                  <a:gd name="T38" fmla="*/ 149 w 916"/>
                  <a:gd name="T39" fmla="*/ 302 h 1939"/>
                  <a:gd name="T40" fmla="*/ 223 w 916"/>
                  <a:gd name="T41" fmla="*/ 302 h 1939"/>
                  <a:gd name="T42" fmla="*/ 223 w 916"/>
                  <a:gd name="T43" fmla="*/ 1837 h 1939"/>
                  <a:gd name="T44" fmla="*/ 326 w 916"/>
                  <a:gd name="T45" fmla="*/ 1939 h 1939"/>
                  <a:gd name="T46" fmla="*/ 427 w 916"/>
                  <a:gd name="T47" fmla="*/ 1837 h 1939"/>
                  <a:gd name="T48" fmla="*/ 427 w 916"/>
                  <a:gd name="T49" fmla="*/ 932 h 1939"/>
                  <a:gd name="T50" fmla="*/ 490 w 916"/>
                  <a:gd name="T51" fmla="*/ 932 h 1939"/>
                  <a:gd name="T52" fmla="*/ 490 w 916"/>
                  <a:gd name="T53" fmla="*/ 1837 h 1939"/>
                  <a:gd name="T54" fmla="*/ 591 w 916"/>
                  <a:gd name="T55" fmla="*/ 1939 h 1939"/>
                  <a:gd name="T56" fmla="*/ 693 w 916"/>
                  <a:gd name="T57" fmla="*/ 1837 h 1939"/>
                  <a:gd name="T58" fmla="*/ 693 w 916"/>
                  <a:gd name="T59" fmla="*/ 302 h 1939"/>
                  <a:gd name="T60" fmla="*/ 766 w 916"/>
                  <a:gd name="T61" fmla="*/ 302 h 1939"/>
                  <a:gd name="T62" fmla="*/ 766 w 916"/>
                  <a:gd name="T63" fmla="*/ 869 h 1939"/>
                  <a:gd name="T64" fmla="*/ 840 w 916"/>
                  <a:gd name="T65" fmla="*/ 945 h 1939"/>
                  <a:gd name="T66" fmla="*/ 916 w 916"/>
                  <a:gd name="T67" fmla="*/ 869 h 1939"/>
                  <a:gd name="T68" fmla="*/ 916 w 916"/>
                  <a:gd name="T69" fmla="*/ 189 h 1939"/>
                  <a:gd name="T70" fmla="*/ 728 w 916"/>
                  <a:gd name="T71" fmla="*/ 0 h 1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16" h="1939">
                    <a:moveTo>
                      <a:pt x="728" y="0"/>
                    </a:moveTo>
                    <a:cubicBezTo>
                      <a:pt x="677" y="0"/>
                      <a:pt x="631" y="0"/>
                      <a:pt x="589" y="0"/>
                    </a:cubicBezTo>
                    <a:cubicBezTo>
                      <a:pt x="587" y="18"/>
                      <a:pt x="582" y="81"/>
                      <a:pt x="569" y="148"/>
                    </a:cubicBezTo>
                    <a:cubicBezTo>
                      <a:pt x="561" y="186"/>
                      <a:pt x="525" y="294"/>
                      <a:pt x="525" y="294"/>
                    </a:cubicBezTo>
                    <a:cubicBezTo>
                      <a:pt x="525" y="294"/>
                      <a:pt x="505" y="211"/>
                      <a:pt x="498" y="186"/>
                    </a:cubicBezTo>
                    <a:cubicBezTo>
                      <a:pt x="494" y="167"/>
                      <a:pt x="476" y="127"/>
                      <a:pt x="476" y="127"/>
                    </a:cubicBezTo>
                    <a:cubicBezTo>
                      <a:pt x="504" y="90"/>
                      <a:pt x="504" y="90"/>
                      <a:pt x="504" y="90"/>
                    </a:cubicBezTo>
                    <a:cubicBezTo>
                      <a:pt x="458" y="46"/>
                      <a:pt x="458" y="46"/>
                      <a:pt x="458" y="46"/>
                    </a:cubicBezTo>
                    <a:cubicBezTo>
                      <a:pt x="412" y="90"/>
                      <a:pt x="412" y="90"/>
                      <a:pt x="412" y="90"/>
                    </a:cubicBezTo>
                    <a:cubicBezTo>
                      <a:pt x="440" y="127"/>
                      <a:pt x="440" y="127"/>
                      <a:pt x="440" y="127"/>
                    </a:cubicBezTo>
                    <a:cubicBezTo>
                      <a:pt x="440" y="127"/>
                      <a:pt x="422" y="167"/>
                      <a:pt x="417" y="186"/>
                    </a:cubicBezTo>
                    <a:cubicBezTo>
                      <a:pt x="410" y="211"/>
                      <a:pt x="391" y="294"/>
                      <a:pt x="391" y="294"/>
                    </a:cubicBezTo>
                    <a:cubicBezTo>
                      <a:pt x="391" y="294"/>
                      <a:pt x="355" y="186"/>
                      <a:pt x="347" y="148"/>
                    </a:cubicBezTo>
                    <a:cubicBezTo>
                      <a:pt x="333" y="81"/>
                      <a:pt x="328" y="18"/>
                      <a:pt x="327" y="0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84" y="0"/>
                      <a:pt x="0" y="85"/>
                      <a:pt x="0" y="189"/>
                    </a:cubicBezTo>
                    <a:cubicBezTo>
                      <a:pt x="0" y="270"/>
                      <a:pt x="0" y="869"/>
                      <a:pt x="0" y="869"/>
                    </a:cubicBezTo>
                    <a:cubicBezTo>
                      <a:pt x="0" y="911"/>
                      <a:pt x="34" y="945"/>
                      <a:pt x="76" y="945"/>
                    </a:cubicBezTo>
                    <a:cubicBezTo>
                      <a:pt x="116" y="945"/>
                      <a:pt x="149" y="911"/>
                      <a:pt x="149" y="869"/>
                    </a:cubicBezTo>
                    <a:cubicBezTo>
                      <a:pt x="149" y="805"/>
                      <a:pt x="149" y="302"/>
                      <a:pt x="149" y="302"/>
                    </a:cubicBezTo>
                    <a:cubicBezTo>
                      <a:pt x="223" y="302"/>
                      <a:pt x="223" y="302"/>
                      <a:pt x="223" y="302"/>
                    </a:cubicBezTo>
                    <a:cubicBezTo>
                      <a:pt x="223" y="782"/>
                      <a:pt x="223" y="1837"/>
                      <a:pt x="223" y="1837"/>
                    </a:cubicBezTo>
                    <a:cubicBezTo>
                      <a:pt x="223" y="1894"/>
                      <a:pt x="269" y="1939"/>
                      <a:pt x="326" y="1939"/>
                    </a:cubicBezTo>
                    <a:cubicBezTo>
                      <a:pt x="381" y="1939"/>
                      <a:pt x="427" y="1894"/>
                      <a:pt x="427" y="1837"/>
                    </a:cubicBezTo>
                    <a:cubicBezTo>
                      <a:pt x="427" y="932"/>
                      <a:pt x="427" y="932"/>
                      <a:pt x="427" y="932"/>
                    </a:cubicBezTo>
                    <a:cubicBezTo>
                      <a:pt x="490" y="932"/>
                      <a:pt x="490" y="932"/>
                      <a:pt x="490" y="932"/>
                    </a:cubicBezTo>
                    <a:cubicBezTo>
                      <a:pt x="490" y="1837"/>
                      <a:pt x="490" y="1837"/>
                      <a:pt x="490" y="1837"/>
                    </a:cubicBezTo>
                    <a:cubicBezTo>
                      <a:pt x="490" y="1894"/>
                      <a:pt x="535" y="1939"/>
                      <a:pt x="591" y="1939"/>
                    </a:cubicBezTo>
                    <a:cubicBezTo>
                      <a:pt x="646" y="1939"/>
                      <a:pt x="693" y="1894"/>
                      <a:pt x="693" y="1837"/>
                    </a:cubicBezTo>
                    <a:cubicBezTo>
                      <a:pt x="693" y="805"/>
                      <a:pt x="693" y="302"/>
                      <a:pt x="693" y="302"/>
                    </a:cubicBezTo>
                    <a:cubicBezTo>
                      <a:pt x="766" y="302"/>
                      <a:pt x="766" y="302"/>
                      <a:pt x="766" y="302"/>
                    </a:cubicBezTo>
                    <a:cubicBezTo>
                      <a:pt x="766" y="777"/>
                      <a:pt x="766" y="869"/>
                      <a:pt x="766" y="869"/>
                    </a:cubicBezTo>
                    <a:cubicBezTo>
                      <a:pt x="766" y="911"/>
                      <a:pt x="800" y="945"/>
                      <a:pt x="840" y="945"/>
                    </a:cubicBezTo>
                    <a:cubicBezTo>
                      <a:pt x="882" y="945"/>
                      <a:pt x="916" y="911"/>
                      <a:pt x="916" y="869"/>
                    </a:cubicBezTo>
                    <a:cubicBezTo>
                      <a:pt x="916" y="593"/>
                      <a:pt x="916" y="189"/>
                      <a:pt x="916" y="189"/>
                    </a:cubicBezTo>
                    <a:cubicBezTo>
                      <a:pt x="916" y="85"/>
                      <a:pt x="831" y="0"/>
                      <a:pt x="728" y="0"/>
                    </a:cubicBez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2670437" y="2783757"/>
              <a:ext cx="530567" cy="1195344"/>
              <a:chOff x="2916238" y="1955800"/>
              <a:chExt cx="671513" cy="1512888"/>
            </a:xfrm>
            <a:solidFill>
              <a:schemeClr val="accent1"/>
            </a:solidFill>
          </p:grpSpPr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916238" y="2271713"/>
                <a:ext cx="671513" cy="1196975"/>
              </a:xfrm>
              <a:custGeom>
                <a:avLst/>
                <a:gdLst>
                  <a:gd name="T0" fmla="*/ 1668 w 1668"/>
                  <a:gd name="T1" fmla="*/ 339 h 2965"/>
                  <a:gd name="T2" fmla="*/ 1330 w 1668"/>
                  <a:gd name="T3" fmla="*/ 0 h 2965"/>
                  <a:gd name="T4" fmla="*/ 1092 w 1668"/>
                  <a:gd name="T5" fmla="*/ 98 h 2965"/>
                  <a:gd name="T6" fmla="*/ 1063 w 1668"/>
                  <a:gd name="T7" fmla="*/ 119 h 2965"/>
                  <a:gd name="T8" fmla="*/ 636 w 1668"/>
                  <a:gd name="T9" fmla="*/ 546 h 2965"/>
                  <a:gd name="T10" fmla="*/ 123 w 1668"/>
                  <a:gd name="T11" fmla="*/ 546 h 2965"/>
                  <a:gd name="T12" fmla="*/ 0 w 1668"/>
                  <a:gd name="T13" fmla="*/ 668 h 2965"/>
                  <a:gd name="T14" fmla="*/ 123 w 1668"/>
                  <a:gd name="T15" fmla="*/ 790 h 2965"/>
                  <a:gd name="T16" fmla="*/ 664 w 1668"/>
                  <a:gd name="T17" fmla="*/ 790 h 2965"/>
                  <a:gd name="T18" fmla="*/ 664 w 1668"/>
                  <a:gd name="T19" fmla="*/ 790 h 2965"/>
                  <a:gd name="T20" fmla="*/ 692 w 1668"/>
                  <a:gd name="T21" fmla="*/ 790 h 2965"/>
                  <a:gd name="T22" fmla="*/ 692 w 1668"/>
                  <a:gd name="T23" fmla="*/ 787 h 2965"/>
                  <a:gd name="T24" fmla="*/ 744 w 1668"/>
                  <a:gd name="T25" fmla="*/ 757 h 2965"/>
                  <a:gd name="T26" fmla="*/ 991 w 1668"/>
                  <a:gd name="T27" fmla="*/ 510 h 2965"/>
                  <a:gd name="T28" fmla="*/ 991 w 1668"/>
                  <a:gd name="T29" fmla="*/ 1283 h 2965"/>
                  <a:gd name="T30" fmla="*/ 209 w 1668"/>
                  <a:gd name="T31" fmla="*/ 1283 h 2965"/>
                  <a:gd name="T32" fmla="*/ 196 w 1668"/>
                  <a:gd name="T33" fmla="*/ 1283 h 2965"/>
                  <a:gd name="T34" fmla="*/ 184 w 1668"/>
                  <a:gd name="T35" fmla="*/ 1283 h 2965"/>
                  <a:gd name="T36" fmla="*/ 0 w 1668"/>
                  <a:gd name="T37" fmla="*/ 1467 h 2965"/>
                  <a:gd name="T38" fmla="*/ 0 w 1668"/>
                  <a:gd name="T39" fmla="*/ 1491 h 2965"/>
                  <a:gd name="T40" fmla="*/ 0 w 1668"/>
                  <a:gd name="T41" fmla="*/ 1491 h 2965"/>
                  <a:gd name="T42" fmla="*/ 0 w 1668"/>
                  <a:gd name="T43" fmla="*/ 1491 h 2965"/>
                  <a:gd name="T44" fmla="*/ 0 w 1668"/>
                  <a:gd name="T45" fmla="*/ 2780 h 2965"/>
                  <a:gd name="T46" fmla="*/ 184 w 1668"/>
                  <a:gd name="T47" fmla="*/ 2965 h 2965"/>
                  <a:gd name="T48" fmla="*/ 369 w 1668"/>
                  <a:gd name="T49" fmla="*/ 2780 h 2965"/>
                  <a:gd name="T50" fmla="*/ 369 w 1668"/>
                  <a:gd name="T51" fmla="*/ 1700 h 2965"/>
                  <a:gd name="T52" fmla="*/ 1460 w 1668"/>
                  <a:gd name="T53" fmla="*/ 1700 h 2965"/>
                  <a:gd name="T54" fmla="*/ 1668 w 1668"/>
                  <a:gd name="T55" fmla="*/ 1491 h 2965"/>
                  <a:gd name="T56" fmla="*/ 1668 w 1668"/>
                  <a:gd name="T57" fmla="*/ 1361 h 2965"/>
                  <a:gd name="T58" fmla="*/ 1668 w 1668"/>
                  <a:gd name="T59" fmla="*/ 339 h 2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68" h="2965">
                    <a:moveTo>
                      <a:pt x="1668" y="339"/>
                    </a:moveTo>
                    <a:cubicBezTo>
                      <a:pt x="1668" y="152"/>
                      <a:pt x="1517" y="0"/>
                      <a:pt x="1330" y="0"/>
                    </a:cubicBezTo>
                    <a:cubicBezTo>
                      <a:pt x="1237" y="0"/>
                      <a:pt x="1153" y="37"/>
                      <a:pt x="1092" y="98"/>
                    </a:cubicBezTo>
                    <a:cubicBezTo>
                      <a:pt x="1081" y="103"/>
                      <a:pt x="1072" y="110"/>
                      <a:pt x="1063" y="119"/>
                    </a:cubicBezTo>
                    <a:cubicBezTo>
                      <a:pt x="636" y="546"/>
                      <a:pt x="636" y="546"/>
                      <a:pt x="636" y="546"/>
                    </a:cubicBezTo>
                    <a:cubicBezTo>
                      <a:pt x="123" y="546"/>
                      <a:pt x="123" y="546"/>
                      <a:pt x="123" y="546"/>
                    </a:cubicBezTo>
                    <a:cubicBezTo>
                      <a:pt x="55" y="546"/>
                      <a:pt x="0" y="600"/>
                      <a:pt x="0" y="668"/>
                    </a:cubicBezTo>
                    <a:cubicBezTo>
                      <a:pt x="0" y="736"/>
                      <a:pt x="55" y="790"/>
                      <a:pt x="123" y="790"/>
                    </a:cubicBezTo>
                    <a:cubicBezTo>
                      <a:pt x="664" y="790"/>
                      <a:pt x="664" y="790"/>
                      <a:pt x="664" y="790"/>
                    </a:cubicBezTo>
                    <a:cubicBezTo>
                      <a:pt x="664" y="790"/>
                      <a:pt x="664" y="790"/>
                      <a:pt x="664" y="790"/>
                    </a:cubicBezTo>
                    <a:cubicBezTo>
                      <a:pt x="692" y="790"/>
                      <a:pt x="692" y="790"/>
                      <a:pt x="692" y="790"/>
                    </a:cubicBezTo>
                    <a:cubicBezTo>
                      <a:pt x="692" y="787"/>
                      <a:pt x="692" y="787"/>
                      <a:pt x="692" y="787"/>
                    </a:cubicBezTo>
                    <a:cubicBezTo>
                      <a:pt x="711" y="782"/>
                      <a:pt x="729" y="772"/>
                      <a:pt x="744" y="757"/>
                    </a:cubicBezTo>
                    <a:cubicBezTo>
                      <a:pt x="991" y="510"/>
                      <a:pt x="991" y="510"/>
                      <a:pt x="991" y="510"/>
                    </a:cubicBezTo>
                    <a:cubicBezTo>
                      <a:pt x="991" y="1283"/>
                      <a:pt x="991" y="1283"/>
                      <a:pt x="991" y="1283"/>
                    </a:cubicBezTo>
                    <a:cubicBezTo>
                      <a:pt x="209" y="1283"/>
                      <a:pt x="209" y="1283"/>
                      <a:pt x="209" y="1283"/>
                    </a:cubicBezTo>
                    <a:cubicBezTo>
                      <a:pt x="205" y="1283"/>
                      <a:pt x="200" y="1283"/>
                      <a:pt x="196" y="1283"/>
                    </a:cubicBezTo>
                    <a:cubicBezTo>
                      <a:pt x="192" y="1283"/>
                      <a:pt x="188" y="1283"/>
                      <a:pt x="184" y="1283"/>
                    </a:cubicBezTo>
                    <a:cubicBezTo>
                      <a:pt x="83" y="1283"/>
                      <a:pt x="0" y="1365"/>
                      <a:pt x="0" y="1467"/>
                    </a:cubicBezTo>
                    <a:cubicBezTo>
                      <a:pt x="0" y="1491"/>
                      <a:pt x="0" y="1491"/>
                      <a:pt x="0" y="1491"/>
                    </a:cubicBezTo>
                    <a:cubicBezTo>
                      <a:pt x="0" y="1491"/>
                      <a:pt x="0" y="1491"/>
                      <a:pt x="0" y="1491"/>
                    </a:cubicBezTo>
                    <a:cubicBezTo>
                      <a:pt x="0" y="1491"/>
                      <a:pt x="0" y="1491"/>
                      <a:pt x="0" y="1491"/>
                    </a:cubicBezTo>
                    <a:cubicBezTo>
                      <a:pt x="0" y="2780"/>
                      <a:pt x="0" y="2780"/>
                      <a:pt x="0" y="2780"/>
                    </a:cubicBezTo>
                    <a:cubicBezTo>
                      <a:pt x="0" y="2882"/>
                      <a:pt x="83" y="2965"/>
                      <a:pt x="184" y="2965"/>
                    </a:cubicBezTo>
                    <a:cubicBezTo>
                      <a:pt x="286" y="2965"/>
                      <a:pt x="369" y="2882"/>
                      <a:pt x="369" y="2780"/>
                    </a:cubicBezTo>
                    <a:cubicBezTo>
                      <a:pt x="369" y="1700"/>
                      <a:pt x="369" y="1700"/>
                      <a:pt x="369" y="1700"/>
                    </a:cubicBezTo>
                    <a:cubicBezTo>
                      <a:pt x="1460" y="1700"/>
                      <a:pt x="1460" y="1700"/>
                      <a:pt x="1460" y="1700"/>
                    </a:cubicBezTo>
                    <a:cubicBezTo>
                      <a:pt x="1575" y="1700"/>
                      <a:pt x="1668" y="1606"/>
                      <a:pt x="1668" y="1491"/>
                    </a:cubicBezTo>
                    <a:cubicBezTo>
                      <a:pt x="1668" y="1471"/>
                      <a:pt x="1668" y="1386"/>
                      <a:pt x="1668" y="1361"/>
                    </a:cubicBezTo>
                    <a:lnTo>
                      <a:pt x="1668" y="339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auto">
              <a:xfrm>
                <a:off x="3303588" y="1955800"/>
                <a:ext cx="274638" cy="274638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800884" y="3112382"/>
              <a:ext cx="543110" cy="952011"/>
            </a:xfrm>
            <a:custGeom>
              <a:avLst/>
              <a:gdLst>
                <a:gd name="T0" fmla="*/ 1521 w 1705"/>
                <a:gd name="T1" fmla="*/ 0 h 2985"/>
                <a:gd name="T2" fmla="*/ 1521 w 1705"/>
                <a:gd name="T3" fmla="*/ 0 h 2985"/>
                <a:gd name="T4" fmla="*/ 1338 w 1705"/>
                <a:gd name="T5" fmla="*/ 184 h 2985"/>
                <a:gd name="T6" fmla="*/ 1338 w 1705"/>
                <a:gd name="T7" fmla="*/ 1507 h 2985"/>
                <a:gd name="T8" fmla="*/ 184 w 1705"/>
                <a:gd name="T9" fmla="*/ 1507 h 2985"/>
                <a:gd name="T10" fmla="*/ 0 w 1705"/>
                <a:gd name="T11" fmla="*/ 1691 h 2985"/>
                <a:gd name="T12" fmla="*/ 184 w 1705"/>
                <a:gd name="T13" fmla="*/ 1874 h 2985"/>
                <a:gd name="T14" fmla="*/ 789 w 1705"/>
                <a:gd name="T15" fmla="*/ 1874 h 2985"/>
                <a:gd name="T16" fmla="*/ 789 w 1705"/>
                <a:gd name="T17" fmla="*/ 2818 h 2985"/>
                <a:gd name="T18" fmla="*/ 368 w 1705"/>
                <a:gd name="T19" fmla="*/ 2818 h 2985"/>
                <a:gd name="T20" fmla="*/ 284 w 1705"/>
                <a:gd name="T21" fmla="*/ 2901 h 2985"/>
                <a:gd name="T22" fmla="*/ 368 w 1705"/>
                <a:gd name="T23" fmla="*/ 2985 h 2985"/>
                <a:gd name="T24" fmla="*/ 1280 w 1705"/>
                <a:gd name="T25" fmla="*/ 2985 h 2985"/>
                <a:gd name="T26" fmla="*/ 1363 w 1705"/>
                <a:gd name="T27" fmla="*/ 2901 h 2985"/>
                <a:gd name="T28" fmla="*/ 1280 w 1705"/>
                <a:gd name="T29" fmla="*/ 2818 h 2985"/>
                <a:gd name="T30" fmla="*/ 917 w 1705"/>
                <a:gd name="T31" fmla="*/ 2818 h 2985"/>
                <a:gd name="T32" fmla="*/ 917 w 1705"/>
                <a:gd name="T33" fmla="*/ 1874 h 2985"/>
                <a:gd name="T34" fmla="*/ 1521 w 1705"/>
                <a:gd name="T35" fmla="*/ 1874 h 2985"/>
                <a:gd name="T36" fmla="*/ 1521 w 1705"/>
                <a:gd name="T37" fmla="*/ 1874 h 2985"/>
                <a:gd name="T38" fmla="*/ 1705 w 1705"/>
                <a:gd name="T39" fmla="*/ 1691 h 2985"/>
                <a:gd name="T40" fmla="*/ 1705 w 1705"/>
                <a:gd name="T41" fmla="*/ 184 h 2985"/>
                <a:gd name="T42" fmla="*/ 1521 w 1705"/>
                <a:gd name="T43" fmla="*/ 0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05" h="2985">
                  <a:moveTo>
                    <a:pt x="1521" y="0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1420" y="0"/>
                    <a:pt x="1338" y="82"/>
                    <a:pt x="1338" y="184"/>
                  </a:cubicBezTo>
                  <a:cubicBezTo>
                    <a:pt x="1338" y="1507"/>
                    <a:pt x="1338" y="1507"/>
                    <a:pt x="1338" y="1507"/>
                  </a:cubicBezTo>
                  <a:cubicBezTo>
                    <a:pt x="184" y="1507"/>
                    <a:pt x="184" y="1507"/>
                    <a:pt x="184" y="1507"/>
                  </a:cubicBezTo>
                  <a:cubicBezTo>
                    <a:pt x="83" y="1507"/>
                    <a:pt x="0" y="1590"/>
                    <a:pt x="0" y="1691"/>
                  </a:cubicBezTo>
                  <a:cubicBezTo>
                    <a:pt x="0" y="1792"/>
                    <a:pt x="83" y="1874"/>
                    <a:pt x="184" y="1874"/>
                  </a:cubicBezTo>
                  <a:cubicBezTo>
                    <a:pt x="789" y="1874"/>
                    <a:pt x="789" y="1874"/>
                    <a:pt x="789" y="1874"/>
                  </a:cubicBezTo>
                  <a:cubicBezTo>
                    <a:pt x="789" y="2818"/>
                    <a:pt x="789" y="2818"/>
                    <a:pt x="789" y="2818"/>
                  </a:cubicBezTo>
                  <a:cubicBezTo>
                    <a:pt x="368" y="2818"/>
                    <a:pt x="368" y="2818"/>
                    <a:pt x="368" y="2818"/>
                  </a:cubicBezTo>
                  <a:cubicBezTo>
                    <a:pt x="322" y="2818"/>
                    <a:pt x="284" y="2855"/>
                    <a:pt x="284" y="2901"/>
                  </a:cubicBezTo>
                  <a:cubicBezTo>
                    <a:pt x="284" y="2948"/>
                    <a:pt x="322" y="2985"/>
                    <a:pt x="368" y="2985"/>
                  </a:cubicBezTo>
                  <a:cubicBezTo>
                    <a:pt x="1280" y="2985"/>
                    <a:pt x="1280" y="2985"/>
                    <a:pt x="1280" y="2985"/>
                  </a:cubicBezTo>
                  <a:cubicBezTo>
                    <a:pt x="1326" y="2985"/>
                    <a:pt x="1363" y="2948"/>
                    <a:pt x="1363" y="2901"/>
                  </a:cubicBezTo>
                  <a:cubicBezTo>
                    <a:pt x="1363" y="2855"/>
                    <a:pt x="1326" y="2818"/>
                    <a:pt x="1280" y="2818"/>
                  </a:cubicBezTo>
                  <a:cubicBezTo>
                    <a:pt x="917" y="2818"/>
                    <a:pt x="917" y="2818"/>
                    <a:pt x="917" y="2818"/>
                  </a:cubicBezTo>
                  <a:cubicBezTo>
                    <a:pt x="917" y="1874"/>
                    <a:pt x="917" y="1874"/>
                    <a:pt x="917" y="1874"/>
                  </a:cubicBezTo>
                  <a:cubicBezTo>
                    <a:pt x="1521" y="1874"/>
                    <a:pt x="1521" y="1874"/>
                    <a:pt x="1521" y="1874"/>
                  </a:cubicBezTo>
                  <a:cubicBezTo>
                    <a:pt x="1521" y="1874"/>
                    <a:pt x="1521" y="1874"/>
                    <a:pt x="1521" y="1874"/>
                  </a:cubicBezTo>
                  <a:cubicBezTo>
                    <a:pt x="1623" y="1874"/>
                    <a:pt x="1705" y="1792"/>
                    <a:pt x="1705" y="1691"/>
                  </a:cubicBezTo>
                  <a:cubicBezTo>
                    <a:pt x="1705" y="184"/>
                    <a:pt x="1705" y="184"/>
                    <a:pt x="1705" y="184"/>
                  </a:cubicBezTo>
                  <a:cubicBezTo>
                    <a:pt x="1705" y="82"/>
                    <a:pt x="1623" y="0"/>
                    <a:pt x="152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4" name="Group 9"/>
            <p:cNvGrpSpPr/>
            <p:nvPr/>
          </p:nvGrpSpPr>
          <p:grpSpPr>
            <a:xfrm>
              <a:off x="1475093" y="2783757"/>
              <a:ext cx="530567" cy="1195344"/>
              <a:chOff x="1403350" y="1955800"/>
              <a:chExt cx="671513" cy="1512888"/>
            </a:xfrm>
            <a:solidFill>
              <a:schemeClr val="accent1"/>
            </a:solidFill>
          </p:grpSpPr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1403350" y="2271713"/>
                <a:ext cx="671513" cy="1196975"/>
              </a:xfrm>
              <a:custGeom>
                <a:avLst/>
                <a:gdLst>
                  <a:gd name="T0" fmla="*/ 0 w 1668"/>
                  <a:gd name="T1" fmla="*/ 339 h 2965"/>
                  <a:gd name="T2" fmla="*/ 339 w 1668"/>
                  <a:gd name="T3" fmla="*/ 0 h 2965"/>
                  <a:gd name="T4" fmla="*/ 577 w 1668"/>
                  <a:gd name="T5" fmla="*/ 98 h 2965"/>
                  <a:gd name="T6" fmla="*/ 606 w 1668"/>
                  <a:gd name="T7" fmla="*/ 119 h 2965"/>
                  <a:gd name="T8" fmla="*/ 1033 w 1668"/>
                  <a:gd name="T9" fmla="*/ 546 h 2965"/>
                  <a:gd name="T10" fmla="*/ 1546 w 1668"/>
                  <a:gd name="T11" fmla="*/ 546 h 2965"/>
                  <a:gd name="T12" fmla="*/ 1668 w 1668"/>
                  <a:gd name="T13" fmla="*/ 668 h 2965"/>
                  <a:gd name="T14" fmla="*/ 1546 w 1668"/>
                  <a:gd name="T15" fmla="*/ 790 h 2965"/>
                  <a:gd name="T16" fmla="*/ 1005 w 1668"/>
                  <a:gd name="T17" fmla="*/ 790 h 2965"/>
                  <a:gd name="T18" fmla="*/ 1005 w 1668"/>
                  <a:gd name="T19" fmla="*/ 790 h 2965"/>
                  <a:gd name="T20" fmla="*/ 977 w 1668"/>
                  <a:gd name="T21" fmla="*/ 790 h 2965"/>
                  <a:gd name="T22" fmla="*/ 977 w 1668"/>
                  <a:gd name="T23" fmla="*/ 787 h 2965"/>
                  <a:gd name="T24" fmla="*/ 925 w 1668"/>
                  <a:gd name="T25" fmla="*/ 757 h 2965"/>
                  <a:gd name="T26" fmla="*/ 678 w 1668"/>
                  <a:gd name="T27" fmla="*/ 510 h 2965"/>
                  <a:gd name="T28" fmla="*/ 678 w 1668"/>
                  <a:gd name="T29" fmla="*/ 1283 h 2965"/>
                  <a:gd name="T30" fmla="*/ 1460 w 1668"/>
                  <a:gd name="T31" fmla="*/ 1283 h 2965"/>
                  <a:gd name="T32" fmla="*/ 1472 w 1668"/>
                  <a:gd name="T33" fmla="*/ 1283 h 2965"/>
                  <a:gd name="T34" fmla="*/ 1484 w 1668"/>
                  <a:gd name="T35" fmla="*/ 1283 h 2965"/>
                  <a:gd name="T36" fmla="*/ 1668 w 1668"/>
                  <a:gd name="T37" fmla="*/ 1467 h 2965"/>
                  <a:gd name="T38" fmla="*/ 1668 w 1668"/>
                  <a:gd name="T39" fmla="*/ 1491 h 2965"/>
                  <a:gd name="T40" fmla="*/ 1668 w 1668"/>
                  <a:gd name="T41" fmla="*/ 1491 h 2965"/>
                  <a:gd name="T42" fmla="*/ 1668 w 1668"/>
                  <a:gd name="T43" fmla="*/ 1491 h 2965"/>
                  <a:gd name="T44" fmla="*/ 1668 w 1668"/>
                  <a:gd name="T45" fmla="*/ 2780 h 2965"/>
                  <a:gd name="T46" fmla="*/ 1484 w 1668"/>
                  <a:gd name="T47" fmla="*/ 2965 h 2965"/>
                  <a:gd name="T48" fmla="*/ 1300 w 1668"/>
                  <a:gd name="T49" fmla="*/ 2780 h 2965"/>
                  <a:gd name="T50" fmla="*/ 1300 w 1668"/>
                  <a:gd name="T51" fmla="*/ 1700 h 2965"/>
                  <a:gd name="T52" fmla="*/ 209 w 1668"/>
                  <a:gd name="T53" fmla="*/ 1700 h 2965"/>
                  <a:gd name="T54" fmla="*/ 0 w 1668"/>
                  <a:gd name="T55" fmla="*/ 1491 h 2965"/>
                  <a:gd name="T56" fmla="*/ 0 w 1668"/>
                  <a:gd name="T57" fmla="*/ 1361 h 2965"/>
                  <a:gd name="T58" fmla="*/ 0 w 1668"/>
                  <a:gd name="T59" fmla="*/ 339 h 2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68" h="2965">
                    <a:moveTo>
                      <a:pt x="0" y="339"/>
                    </a:moveTo>
                    <a:cubicBezTo>
                      <a:pt x="0" y="152"/>
                      <a:pt x="152" y="0"/>
                      <a:pt x="339" y="0"/>
                    </a:cubicBezTo>
                    <a:cubicBezTo>
                      <a:pt x="432" y="0"/>
                      <a:pt x="516" y="37"/>
                      <a:pt x="577" y="98"/>
                    </a:cubicBezTo>
                    <a:cubicBezTo>
                      <a:pt x="587" y="103"/>
                      <a:pt x="597" y="110"/>
                      <a:pt x="606" y="119"/>
                    </a:cubicBezTo>
                    <a:cubicBezTo>
                      <a:pt x="1033" y="546"/>
                      <a:pt x="1033" y="546"/>
                      <a:pt x="1033" y="546"/>
                    </a:cubicBezTo>
                    <a:cubicBezTo>
                      <a:pt x="1546" y="546"/>
                      <a:pt x="1546" y="546"/>
                      <a:pt x="1546" y="546"/>
                    </a:cubicBezTo>
                    <a:cubicBezTo>
                      <a:pt x="1613" y="546"/>
                      <a:pt x="1668" y="600"/>
                      <a:pt x="1668" y="668"/>
                    </a:cubicBezTo>
                    <a:cubicBezTo>
                      <a:pt x="1668" y="736"/>
                      <a:pt x="1613" y="790"/>
                      <a:pt x="1546" y="790"/>
                    </a:cubicBezTo>
                    <a:cubicBezTo>
                      <a:pt x="1005" y="790"/>
                      <a:pt x="1005" y="790"/>
                      <a:pt x="1005" y="790"/>
                    </a:cubicBezTo>
                    <a:cubicBezTo>
                      <a:pt x="1005" y="790"/>
                      <a:pt x="1005" y="790"/>
                      <a:pt x="1005" y="790"/>
                    </a:cubicBezTo>
                    <a:cubicBezTo>
                      <a:pt x="977" y="790"/>
                      <a:pt x="977" y="790"/>
                      <a:pt x="977" y="790"/>
                    </a:cubicBezTo>
                    <a:cubicBezTo>
                      <a:pt x="977" y="787"/>
                      <a:pt x="977" y="787"/>
                      <a:pt x="977" y="787"/>
                    </a:cubicBezTo>
                    <a:cubicBezTo>
                      <a:pt x="958" y="782"/>
                      <a:pt x="940" y="772"/>
                      <a:pt x="925" y="757"/>
                    </a:cubicBezTo>
                    <a:cubicBezTo>
                      <a:pt x="678" y="510"/>
                      <a:pt x="678" y="510"/>
                      <a:pt x="678" y="510"/>
                    </a:cubicBezTo>
                    <a:cubicBezTo>
                      <a:pt x="678" y="1283"/>
                      <a:pt x="678" y="1283"/>
                      <a:pt x="678" y="1283"/>
                    </a:cubicBezTo>
                    <a:cubicBezTo>
                      <a:pt x="1460" y="1283"/>
                      <a:pt x="1460" y="1283"/>
                      <a:pt x="1460" y="1283"/>
                    </a:cubicBezTo>
                    <a:cubicBezTo>
                      <a:pt x="1464" y="1283"/>
                      <a:pt x="1468" y="1283"/>
                      <a:pt x="1472" y="1283"/>
                    </a:cubicBezTo>
                    <a:cubicBezTo>
                      <a:pt x="1476" y="1283"/>
                      <a:pt x="1480" y="1283"/>
                      <a:pt x="1484" y="1283"/>
                    </a:cubicBezTo>
                    <a:cubicBezTo>
                      <a:pt x="1586" y="1283"/>
                      <a:pt x="1668" y="1365"/>
                      <a:pt x="1668" y="1467"/>
                    </a:cubicBezTo>
                    <a:cubicBezTo>
                      <a:pt x="1668" y="1491"/>
                      <a:pt x="1668" y="1491"/>
                      <a:pt x="1668" y="1491"/>
                    </a:cubicBezTo>
                    <a:cubicBezTo>
                      <a:pt x="1668" y="1491"/>
                      <a:pt x="1668" y="1491"/>
                      <a:pt x="1668" y="1491"/>
                    </a:cubicBezTo>
                    <a:cubicBezTo>
                      <a:pt x="1668" y="1491"/>
                      <a:pt x="1668" y="1491"/>
                      <a:pt x="1668" y="1491"/>
                    </a:cubicBezTo>
                    <a:cubicBezTo>
                      <a:pt x="1668" y="2780"/>
                      <a:pt x="1668" y="2780"/>
                      <a:pt x="1668" y="2780"/>
                    </a:cubicBezTo>
                    <a:cubicBezTo>
                      <a:pt x="1668" y="2882"/>
                      <a:pt x="1586" y="2965"/>
                      <a:pt x="1484" y="2965"/>
                    </a:cubicBezTo>
                    <a:cubicBezTo>
                      <a:pt x="1382" y="2965"/>
                      <a:pt x="1300" y="2882"/>
                      <a:pt x="1300" y="2780"/>
                    </a:cubicBezTo>
                    <a:cubicBezTo>
                      <a:pt x="1300" y="1700"/>
                      <a:pt x="1300" y="1700"/>
                      <a:pt x="1300" y="1700"/>
                    </a:cubicBezTo>
                    <a:cubicBezTo>
                      <a:pt x="209" y="1700"/>
                      <a:pt x="209" y="1700"/>
                      <a:pt x="209" y="1700"/>
                    </a:cubicBezTo>
                    <a:cubicBezTo>
                      <a:pt x="94" y="1700"/>
                      <a:pt x="0" y="1606"/>
                      <a:pt x="0" y="1491"/>
                    </a:cubicBezTo>
                    <a:cubicBezTo>
                      <a:pt x="0" y="1471"/>
                      <a:pt x="0" y="1386"/>
                      <a:pt x="0" y="1361"/>
                    </a:cubicBezTo>
                    <a:lnTo>
                      <a:pt x="0" y="339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Oval 22"/>
              <p:cNvSpPr>
                <a:spLocks noChangeArrowheads="1"/>
              </p:cNvSpPr>
              <p:nvPr/>
            </p:nvSpPr>
            <p:spPr bwMode="auto">
              <a:xfrm>
                <a:off x="1412875" y="1955800"/>
                <a:ext cx="274638" cy="274638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332103" y="3112382"/>
              <a:ext cx="543110" cy="952011"/>
            </a:xfrm>
            <a:custGeom>
              <a:avLst/>
              <a:gdLst>
                <a:gd name="T0" fmla="*/ 184 w 1705"/>
                <a:gd name="T1" fmla="*/ 0 h 2985"/>
                <a:gd name="T2" fmla="*/ 184 w 1705"/>
                <a:gd name="T3" fmla="*/ 0 h 2985"/>
                <a:gd name="T4" fmla="*/ 368 w 1705"/>
                <a:gd name="T5" fmla="*/ 184 h 2985"/>
                <a:gd name="T6" fmla="*/ 368 w 1705"/>
                <a:gd name="T7" fmla="*/ 1507 h 2985"/>
                <a:gd name="T8" fmla="*/ 1521 w 1705"/>
                <a:gd name="T9" fmla="*/ 1507 h 2985"/>
                <a:gd name="T10" fmla="*/ 1705 w 1705"/>
                <a:gd name="T11" fmla="*/ 1691 h 2985"/>
                <a:gd name="T12" fmla="*/ 1521 w 1705"/>
                <a:gd name="T13" fmla="*/ 1874 h 2985"/>
                <a:gd name="T14" fmla="*/ 917 w 1705"/>
                <a:gd name="T15" fmla="*/ 1874 h 2985"/>
                <a:gd name="T16" fmla="*/ 917 w 1705"/>
                <a:gd name="T17" fmla="*/ 2818 h 2985"/>
                <a:gd name="T18" fmla="*/ 1337 w 1705"/>
                <a:gd name="T19" fmla="*/ 2818 h 2985"/>
                <a:gd name="T20" fmla="*/ 1421 w 1705"/>
                <a:gd name="T21" fmla="*/ 2901 h 2985"/>
                <a:gd name="T22" fmla="*/ 1337 w 1705"/>
                <a:gd name="T23" fmla="*/ 2985 h 2985"/>
                <a:gd name="T24" fmla="*/ 426 w 1705"/>
                <a:gd name="T25" fmla="*/ 2985 h 2985"/>
                <a:gd name="T26" fmla="*/ 342 w 1705"/>
                <a:gd name="T27" fmla="*/ 2901 h 2985"/>
                <a:gd name="T28" fmla="*/ 426 w 1705"/>
                <a:gd name="T29" fmla="*/ 2818 h 2985"/>
                <a:gd name="T30" fmla="*/ 789 w 1705"/>
                <a:gd name="T31" fmla="*/ 2818 h 2985"/>
                <a:gd name="T32" fmla="*/ 789 w 1705"/>
                <a:gd name="T33" fmla="*/ 1874 h 2985"/>
                <a:gd name="T34" fmla="*/ 184 w 1705"/>
                <a:gd name="T35" fmla="*/ 1874 h 2985"/>
                <a:gd name="T36" fmla="*/ 184 w 1705"/>
                <a:gd name="T37" fmla="*/ 1874 h 2985"/>
                <a:gd name="T38" fmla="*/ 0 w 1705"/>
                <a:gd name="T39" fmla="*/ 1691 h 2985"/>
                <a:gd name="T40" fmla="*/ 0 w 1705"/>
                <a:gd name="T41" fmla="*/ 184 h 2985"/>
                <a:gd name="T42" fmla="*/ 184 w 1705"/>
                <a:gd name="T43" fmla="*/ 0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05" h="2985">
                  <a:moveTo>
                    <a:pt x="184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285" y="0"/>
                    <a:pt x="368" y="82"/>
                    <a:pt x="368" y="184"/>
                  </a:cubicBezTo>
                  <a:cubicBezTo>
                    <a:pt x="368" y="1507"/>
                    <a:pt x="368" y="1507"/>
                    <a:pt x="368" y="1507"/>
                  </a:cubicBezTo>
                  <a:cubicBezTo>
                    <a:pt x="1521" y="1507"/>
                    <a:pt x="1521" y="1507"/>
                    <a:pt x="1521" y="1507"/>
                  </a:cubicBezTo>
                  <a:cubicBezTo>
                    <a:pt x="1622" y="1507"/>
                    <a:pt x="1705" y="1590"/>
                    <a:pt x="1705" y="1691"/>
                  </a:cubicBezTo>
                  <a:cubicBezTo>
                    <a:pt x="1705" y="1792"/>
                    <a:pt x="1622" y="1874"/>
                    <a:pt x="1521" y="1874"/>
                  </a:cubicBezTo>
                  <a:cubicBezTo>
                    <a:pt x="917" y="1874"/>
                    <a:pt x="917" y="1874"/>
                    <a:pt x="917" y="1874"/>
                  </a:cubicBezTo>
                  <a:cubicBezTo>
                    <a:pt x="917" y="2818"/>
                    <a:pt x="917" y="2818"/>
                    <a:pt x="917" y="2818"/>
                  </a:cubicBezTo>
                  <a:cubicBezTo>
                    <a:pt x="1337" y="2818"/>
                    <a:pt x="1337" y="2818"/>
                    <a:pt x="1337" y="2818"/>
                  </a:cubicBezTo>
                  <a:cubicBezTo>
                    <a:pt x="1384" y="2818"/>
                    <a:pt x="1421" y="2855"/>
                    <a:pt x="1421" y="2901"/>
                  </a:cubicBezTo>
                  <a:cubicBezTo>
                    <a:pt x="1421" y="2948"/>
                    <a:pt x="1384" y="2985"/>
                    <a:pt x="1337" y="2985"/>
                  </a:cubicBezTo>
                  <a:cubicBezTo>
                    <a:pt x="426" y="2985"/>
                    <a:pt x="426" y="2985"/>
                    <a:pt x="426" y="2985"/>
                  </a:cubicBezTo>
                  <a:cubicBezTo>
                    <a:pt x="380" y="2985"/>
                    <a:pt x="342" y="2948"/>
                    <a:pt x="342" y="2901"/>
                  </a:cubicBezTo>
                  <a:cubicBezTo>
                    <a:pt x="342" y="2855"/>
                    <a:pt x="380" y="2818"/>
                    <a:pt x="426" y="2818"/>
                  </a:cubicBezTo>
                  <a:cubicBezTo>
                    <a:pt x="789" y="2818"/>
                    <a:pt x="789" y="2818"/>
                    <a:pt x="789" y="2818"/>
                  </a:cubicBezTo>
                  <a:cubicBezTo>
                    <a:pt x="789" y="1874"/>
                    <a:pt x="789" y="1874"/>
                    <a:pt x="789" y="1874"/>
                  </a:cubicBezTo>
                  <a:cubicBezTo>
                    <a:pt x="184" y="1874"/>
                    <a:pt x="184" y="1874"/>
                    <a:pt x="184" y="1874"/>
                  </a:cubicBezTo>
                  <a:cubicBezTo>
                    <a:pt x="184" y="1874"/>
                    <a:pt x="184" y="1874"/>
                    <a:pt x="184" y="1874"/>
                  </a:cubicBezTo>
                  <a:cubicBezTo>
                    <a:pt x="83" y="1874"/>
                    <a:pt x="0" y="1792"/>
                    <a:pt x="0" y="169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776124" y="3310561"/>
              <a:ext cx="1123849" cy="753832"/>
            </a:xfrm>
            <a:custGeom>
              <a:avLst/>
              <a:gdLst>
                <a:gd name="T0" fmla="*/ 3346 w 3529"/>
                <a:gd name="T1" fmla="*/ 0 h 2365"/>
                <a:gd name="T2" fmla="*/ 184 w 3529"/>
                <a:gd name="T3" fmla="*/ 0 h 2365"/>
                <a:gd name="T4" fmla="*/ 0 w 3529"/>
                <a:gd name="T5" fmla="*/ 129 h 2365"/>
                <a:gd name="T6" fmla="*/ 184 w 3529"/>
                <a:gd name="T7" fmla="*/ 258 h 2365"/>
                <a:gd name="T8" fmla="*/ 991 w 3529"/>
                <a:gd name="T9" fmla="*/ 258 h 2365"/>
                <a:gd name="T10" fmla="*/ 991 w 3529"/>
                <a:gd name="T11" fmla="*/ 2161 h 2365"/>
                <a:gd name="T12" fmla="*/ 844 w 3529"/>
                <a:gd name="T13" fmla="*/ 2161 h 2365"/>
                <a:gd name="T14" fmla="*/ 742 w 3529"/>
                <a:gd name="T15" fmla="*/ 2263 h 2365"/>
                <a:gd name="T16" fmla="*/ 844 w 3529"/>
                <a:gd name="T17" fmla="*/ 2365 h 2365"/>
                <a:gd name="T18" fmla="*/ 991 w 3529"/>
                <a:gd name="T19" fmla="*/ 2365 h 2365"/>
                <a:gd name="T20" fmla="*/ 2538 w 3529"/>
                <a:gd name="T21" fmla="*/ 2365 h 2365"/>
                <a:gd name="T22" fmla="*/ 2686 w 3529"/>
                <a:gd name="T23" fmla="*/ 2365 h 2365"/>
                <a:gd name="T24" fmla="*/ 2788 w 3529"/>
                <a:gd name="T25" fmla="*/ 2263 h 2365"/>
                <a:gd name="T26" fmla="*/ 2686 w 3529"/>
                <a:gd name="T27" fmla="*/ 2161 h 2365"/>
                <a:gd name="T28" fmla="*/ 2538 w 3529"/>
                <a:gd name="T29" fmla="*/ 2161 h 2365"/>
                <a:gd name="T30" fmla="*/ 2538 w 3529"/>
                <a:gd name="T31" fmla="*/ 258 h 2365"/>
                <a:gd name="T32" fmla="*/ 3346 w 3529"/>
                <a:gd name="T33" fmla="*/ 258 h 2365"/>
                <a:gd name="T34" fmla="*/ 3529 w 3529"/>
                <a:gd name="T35" fmla="*/ 129 h 2365"/>
                <a:gd name="T36" fmla="*/ 3346 w 3529"/>
                <a:gd name="T37" fmla="*/ 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9" h="2365">
                  <a:moveTo>
                    <a:pt x="3346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58"/>
                    <a:pt x="0" y="129"/>
                  </a:cubicBezTo>
                  <a:cubicBezTo>
                    <a:pt x="0" y="200"/>
                    <a:pt x="83" y="258"/>
                    <a:pt x="184" y="258"/>
                  </a:cubicBezTo>
                  <a:cubicBezTo>
                    <a:pt x="991" y="258"/>
                    <a:pt x="991" y="258"/>
                    <a:pt x="991" y="258"/>
                  </a:cubicBezTo>
                  <a:cubicBezTo>
                    <a:pt x="991" y="2161"/>
                    <a:pt x="991" y="2161"/>
                    <a:pt x="991" y="2161"/>
                  </a:cubicBezTo>
                  <a:cubicBezTo>
                    <a:pt x="844" y="2161"/>
                    <a:pt x="844" y="2161"/>
                    <a:pt x="844" y="2161"/>
                  </a:cubicBezTo>
                  <a:cubicBezTo>
                    <a:pt x="787" y="2161"/>
                    <a:pt x="742" y="2207"/>
                    <a:pt x="742" y="2263"/>
                  </a:cubicBezTo>
                  <a:cubicBezTo>
                    <a:pt x="742" y="2320"/>
                    <a:pt x="787" y="2365"/>
                    <a:pt x="844" y="2365"/>
                  </a:cubicBezTo>
                  <a:cubicBezTo>
                    <a:pt x="991" y="2365"/>
                    <a:pt x="991" y="2365"/>
                    <a:pt x="991" y="2365"/>
                  </a:cubicBezTo>
                  <a:cubicBezTo>
                    <a:pt x="2538" y="2365"/>
                    <a:pt x="2538" y="2365"/>
                    <a:pt x="2538" y="2365"/>
                  </a:cubicBezTo>
                  <a:cubicBezTo>
                    <a:pt x="2686" y="2365"/>
                    <a:pt x="2686" y="2365"/>
                    <a:pt x="2686" y="2365"/>
                  </a:cubicBezTo>
                  <a:cubicBezTo>
                    <a:pt x="2742" y="2365"/>
                    <a:pt x="2788" y="2320"/>
                    <a:pt x="2788" y="2263"/>
                  </a:cubicBezTo>
                  <a:cubicBezTo>
                    <a:pt x="2788" y="2207"/>
                    <a:pt x="2742" y="2161"/>
                    <a:pt x="2686" y="2161"/>
                  </a:cubicBezTo>
                  <a:cubicBezTo>
                    <a:pt x="2538" y="2161"/>
                    <a:pt x="2538" y="2161"/>
                    <a:pt x="2538" y="2161"/>
                  </a:cubicBezTo>
                  <a:cubicBezTo>
                    <a:pt x="2538" y="258"/>
                    <a:pt x="2538" y="258"/>
                    <a:pt x="2538" y="258"/>
                  </a:cubicBezTo>
                  <a:cubicBezTo>
                    <a:pt x="3346" y="258"/>
                    <a:pt x="3346" y="258"/>
                    <a:pt x="3346" y="258"/>
                  </a:cubicBezTo>
                  <a:cubicBezTo>
                    <a:pt x="3447" y="258"/>
                    <a:pt x="3529" y="200"/>
                    <a:pt x="3529" y="129"/>
                  </a:cubicBezTo>
                  <a:cubicBezTo>
                    <a:pt x="3529" y="58"/>
                    <a:pt x="3447" y="0"/>
                    <a:pt x="33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520950" y="2446338"/>
              <a:ext cx="1588" cy="1588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Oval Callout 38"/>
            <p:cNvSpPr/>
            <p:nvPr/>
          </p:nvSpPr>
          <p:spPr>
            <a:xfrm flipH="1">
              <a:off x="1366255" y="2406113"/>
              <a:ext cx="384048" cy="316589"/>
            </a:xfrm>
            <a:prstGeom prst="wedgeEllipseCallout">
              <a:avLst>
                <a:gd name="adj1" fmla="val -25369"/>
                <a:gd name="adj2" fmla="val 70022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Callout 3"/>
            <p:cNvSpPr/>
            <p:nvPr/>
          </p:nvSpPr>
          <p:spPr>
            <a:xfrm>
              <a:off x="2944209" y="2406113"/>
              <a:ext cx="384048" cy="316589"/>
            </a:xfrm>
            <a:prstGeom prst="wedgeEllipseCallout">
              <a:avLst>
                <a:gd name="adj1" fmla="val -25369"/>
                <a:gd name="adj2" fmla="val 70022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419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4677" y="565330"/>
            <a:ext cx="7064374" cy="653870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ES</a:t>
            </a:r>
            <a:r>
              <a:rPr lang="lt-LT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lt-LT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šmokėjimai</a:t>
            </a:r>
            <a:r>
              <a:rPr lang="lt-LT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valstybėms narėms</a:t>
            </a:r>
          </a:p>
          <a:p>
            <a:r>
              <a:rPr lang="lt-LT" sz="1800" dirty="0" smtClean="0">
                <a:solidFill>
                  <a:schemeClr val="accent2"/>
                </a:solidFill>
              </a:rPr>
              <a:t>(</a:t>
            </a:r>
            <a:r>
              <a:rPr lang="lt-LT" sz="1800" cap="none" dirty="0">
                <a:solidFill>
                  <a:schemeClr val="accent2"/>
                </a:solidFill>
                <a:latin typeface="Arial Narrow" panose="020B0606020202030204" pitchFamily="34" charset="0"/>
              </a:rPr>
              <a:t>proc. nuo valstybei narei skirtų </a:t>
            </a:r>
            <a:r>
              <a:rPr lang="lt-LT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lėšų, 2021 m. balandžio </a:t>
            </a:r>
            <a:r>
              <a:rPr lang="lt-LT" sz="1800" cap="none" dirty="0">
                <a:solidFill>
                  <a:schemeClr val="accent2"/>
                </a:solidFill>
                <a:latin typeface="Arial Narrow" panose="020B0606020202030204" pitchFamily="34" charset="0"/>
              </a:rPr>
              <a:t>6</a:t>
            </a:r>
            <a:r>
              <a:rPr lang="lt-LT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d. duomenys</a:t>
            </a:r>
            <a:r>
              <a:rPr lang="lt-LT" sz="1800" cap="none" dirty="0" smtClean="0">
                <a:solidFill>
                  <a:schemeClr val="accent2"/>
                </a:solidFill>
              </a:rPr>
              <a:t>)</a:t>
            </a:r>
            <a:endParaRPr lang="lt-LT" sz="1800" dirty="0">
              <a:solidFill>
                <a:schemeClr val="accent2"/>
              </a:solidFill>
            </a:endParaRPr>
          </a:p>
          <a:p>
            <a:endParaRPr lang="en-US" sz="2000" b="1" cap="none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45073"/>
              </p:ext>
            </p:extLst>
          </p:nvPr>
        </p:nvGraphicFramePr>
        <p:xfrm>
          <a:off x="515155" y="1348324"/>
          <a:ext cx="8628845" cy="373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90922" y="1310551"/>
            <a:ext cx="2264227" cy="738664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lt-LT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LT stabiliai išlieka tarp  pirmaujančių valstybių pagal ES lėšų investavimo spartą </a:t>
            </a:r>
            <a:endParaRPr lang="lt-LT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58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523437" y="575999"/>
            <a:ext cx="6889284" cy="48564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t-LT" sz="2200" b="1" cap="all" spc="50" dirty="0">
                <a:solidFill>
                  <a:schemeClr val="accent1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Veiksmų programos įgyvendinimas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cap="all" spc="50" dirty="0" smtClean="0">
                <a:solidFill>
                  <a:schemeClr val="accent2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(</a:t>
            </a:r>
            <a:r>
              <a:rPr lang="lt-LT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mln. eurų, proc. nuo skirtų lėšų</a:t>
            </a:r>
            <a:r>
              <a:rPr lang="lt-LT" sz="1800" cap="all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)</a:t>
            </a:r>
            <a:endParaRPr lang="en-US" sz="1800" cap="all" spc="50" dirty="0">
              <a:solidFill>
                <a:schemeClr val="accent2"/>
              </a:solidFill>
              <a:latin typeface="Arial Narrow" panose="020B060602020203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09657" y="3096260"/>
            <a:ext cx="2286001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lt-LT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2020 m. pasiekta investavimo </a:t>
            </a:r>
            <a:r>
              <a:rPr lang="lt-LT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sparta yra pakankama </a:t>
            </a:r>
            <a:r>
              <a:rPr lang="lt-LT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investuoti visas  ES lėšas iki programos uždarymo</a:t>
            </a:r>
            <a:endParaRPr lang="lt-LT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15768263"/>
              </p:ext>
            </p:extLst>
          </p:nvPr>
        </p:nvGraphicFramePr>
        <p:xfrm>
          <a:off x="353789" y="1197735"/>
          <a:ext cx="7058932" cy="357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621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523437" y="575998"/>
            <a:ext cx="6889284" cy="6432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t-LT" sz="2200" b="1" cap="all" spc="50" dirty="0">
                <a:solidFill>
                  <a:schemeClr val="accent1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Investicijos 2017-2021 m</a:t>
            </a:r>
            <a:r>
              <a:rPr lang="lt-LT" sz="2200" b="1" cap="all" spc="50" dirty="0" smtClean="0">
                <a:solidFill>
                  <a:schemeClr val="accent1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1800" cap="all" spc="50" dirty="0" smtClean="0">
                <a:solidFill>
                  <a:schemeClr val="accent2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(</a:t>
            </a:r>
            <a:r>
              <a:rPr lang="lt-LT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mln. eurų</a:t>
            </a:r>
            <a:r>
              <a:rPr lang="en-US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, proc. </a:t>
            </a:r>
            <a:r>
              <a:rPr lang="en-US" sz="1800" spc="50" dirty="0" err="1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n</a:t>
            </a:r>
            <a:r>
              <a:rPr lang="en-US" sz="1800" spc="50" dirty="0" err="1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uo</a:t>
            </a:r>
            <a:r>
              <a:rPr lang="en-US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800" spc="50" dirty="0" err="1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planuot</a:t>
            </a:r>
            <a:r>
              <a:rPr lang="lt-LT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ų</a:t>
            </a:r>
            <a:r>
              <a:rPr lang="en-US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800" spc="50" dirty="0" err="1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metini</a:t>
            </a:r>
            <a:r>
              <a:rPr lang="lt-LT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ų</a:t>
            </a:r>
            <a:r>
              <a:rPr lang="en-US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800" spc="50" dirty="0" err="1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investicij</a:t>
            </a:r>
            <a:r>
              <a:rPr lang="lt-LT" sz="1800" spc="50" dirty="0" smtClean="0">
                <a:solidFill>
                  <a:schemeClr val="accent2"/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ų</a:t>
            </a:r>
            <a:r>
              <a:rPr lang="lt-LT" sz="1800" spc="50" dirty="0" smtClean="0">
                <a:solidFill>
                  <a:schemeClr val="accent2"/>
                </a:solidFill>
                <a:latin typeface="+mj-lt"/>
                <a:ea typeface="Roboto" panose="02000000000000000000" pitchFamily="2" charset="0"/>
                <a:cs typeface="Open Sans" panose="020B0606030504020204" pitchFamily="34" charset="0"/>
              </a:rPr>
              <a:t>)</a:t>
            </a:r>
            <a:endParaRPr lang="en-US" sz="1800" cap="all" spc="50" dirty="0">
              <a:solidFill>
                <a:schemeClr val="accent2"/>
              </a:solidFill>
              <a:latin typeface="+mj-lt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78781" y="2107198"/>
            <a:ext cx="1912574" cy="738664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2020 m. asignavimų planas įgyvendintas 100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%</a:t>
            </a:r>
            <a:endParaRPr lang="lt-LT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69496857"/>
              </p:ext>
            </p:extLst>
          </p:nvPr>
        </p:nvGraphicFramePr>
        <p:xfrm>
          <a:off x="593724" y="1219199"/>
          <a:ext cx="6631323" cy="376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41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202" y="565330"/>
            <a:ext cx="6905724" cy="653870"/>
          </a:xfrm>
        </p:spPr>
        <p:txBody>
          <a:bodyPr/>
          <a:lstStyle/>
          <a:p>
            <a:r>
              <a:rPr lang="lt-LT" b="1" dirty="0">
                <a:latin typeface="Arial Narrow" panose="020B0606020202030204" pitchFamily="34" charset="0"/>
                <a:cs typeface="Arial" panose="020B0604020202020204" pitchFamily="34" charset="0"/>
              </a:rPr>
              <a:t>Veiksmų programos įgyvendinimas pagal etapus ir ministerijas </a:t>
            </a:r>
            <a:r>
              <a:rPr lang="lt-LT" sz="1800" dirty="0" smtClean="0">
                <a:solidFill>
                  <a:schemeClr val="accent2"/>
                </a:solidFill>
              </a:rPr>
              <a:t>(</a:t>
            </a:r>
            <a:r>
              <a:rPr lang="lt-LT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proc. nuo skirtų lėšų, mln. eurų, </a:t>
            </a:r>
            <a:r>
              <a:rPr lang="lt-LT" sz="1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lt-LT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iki 202</a:t>
            </a:r>
            <a:r>
              <a:rPr lang="en-US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r>
              <a:rPr lang="lt-LT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-</a:t>
            </a:r>
            <a:r>
              <a:rPr lang="en-US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0</a:t>
            </a:r>
            <a:r>
              <a:rPr lang="lt-LT" sz="1800" cap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3-31</a:t>
            </a:r>
            <a:r>
              <a:rPr lang="lt-LT" sz="1800" cap="none" dirty="0" smtClean="0">
                <a:solidFill>
                  <a:schemeClr val="accent2"/>
                </a:solidFill>
              </a:rPr>
              <a:t>)</a:t>
            </a:r>
            <a:endParaRPr lang="lt-LT" sz="1800" dirty="0">
              <a:solidFill>
                <a:schemeClr val="accent2"/>
              </a:solidFill>
            </a:endParaRPr>
          </a:p>
          <a:p>
            <a:endParaRPr lang="en-US" sz="1200" b="1" cap="none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4105540"/>
              </p:ext>
            </p:extLst>
          </p:nvPr>
        </p:nvGraphicFramePr>
        <p:xfrm>
          <a:off x="648334" y="1257301"/>
          <a:ext cx="7073265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825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t-LT" sz="3200" b="1" cap="all" spc="50" dirty="0">
                <a:solidFill>
                  <a:schemeClr val="bg2"/>
                </a:solidFill>
                <a:latin typeface="+mj-lt"/>
              </a:rPr>
              <a:t>Sektorių apžvalga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202" y="565330"/>
            <a:ext cx="6905724" cy="414384"/>
          </a:xfrm>
        </p:spPr>
        <p:txBody>
          <a:bodyPr/>
          <a:lstStyle/>
          <a:p>
            <a:r>
              <a:rPr lang="lt-LT" b="1" dirty="0" smtClean="0">
                <a:latin typeface="Arial Narrow" panose="020B0606020202030204" pitchFamily="34" charset="0"/>
              </a:rPr>
              <a:t>Strategijos „</a:t>
            </a:r>
            <a:r>
              <a:rPr lang="lt-LT" b="1" dirty="0" err="1" smtClean="0">
                <a:latin typeface="Arial Narrow" panose="020B0606020202030204" pitchFamily="34" charset="0"/>
              </a:rPr>
              <a:t>europa</a:t>
            </a:r>
            <a:r>
              <a:rPr lang="lt-LT" b="1" dirty="0" smtClean="0">
                <a:latin typeface="Arial Narrow" panose="020B0606020202030204" pitchFamily="34" charset="0"/>
              </a:rPr>
              <a:t> 2020“ tikslai ir rodikliai</a:t>
            </a:r>
            <a:endParaRPr lang="lt-LT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73519"/>
              </p:ext>
            </p:extLst>
          </p:nvPr>
        </p:nvGraphicFramePr>
        <p:xfrm>
          <a:off x="391888" y="989080"/>
          <a:ext cx="8447313" cy="40055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42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0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3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1444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Pagrindiniai tikslai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Siekiama LT reikšmė (2020)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Esama situacija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809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  <a:effectLst/>
                        </a:rPr>
                        <a:t>3% ES BVP (viešosios ir privačiosios investicijos) investuojama į MTEP bei inovacijas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1,9</a:t>
                      </a:r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lt-LT" sz="1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lt-LT" sz="1400" b="1" dirty="0" smtClean="0">
                          <a:solidFill>
                            <a:srgbClr val="7030A0"/>
                          </a:solidFill>
                        </a:rPr>
                        <a:t>% (2019)</a:t>
                      </a:r>
                      <a:endParaRPr lang="lt-LT" sz="1400" b="1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809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Šiltnamio efektą sukeliančių dujų kiekis 20% mažesnis palyginti su 1990 m. rodikliais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&lt;15 % </a:t>
                      </a:r>
                      <a:r>
                        <a:rPr lang="lt-LT" sz="1200" noProof="0" dirty="0" smtClean="0">
                          <a:solidFill>
                            <a:schemeClr val="accent2"/>
                          </a:solidFill>
                        </a:rPr>
                        <a:t>padidėjimas</a:t>
                      </a:r>
                      <a:r>
                        <a:rPr lang="en-US" sz="120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(15,24 M t  CO</a:t>
                      </a:r>
                      <a:r>
                        <a:rPr lang="lt-LT" sz="1200" baseline="-25000" dirty="0">
                          <a:solidFill>
                            <a:schemeClr val="accent2"/>
                          </a:solidFill>
                          <a:effectLst/>
                        </a:rPr>
                        <a:t>2 </a:t>
                      </a:r>
                      <a:r>
                        <a:rPr lang="lt-LT" sz="1200" dirty="0" err="1" smtClean="0">
                          <a:solidFill>
                            <a:schemeClr val="accent2"/>
                          </a:solidFill>
                          <a:effectLst/>
                        </a:rPr>
                        <a:t>ekv</a:t>
                      </a:r>
                      <a:r>
                        <a:rPr lang="lt-LT" sz="1200" dirty="0" smtClean="0">
                          <a:solidFill>
                            <a:schemeClr val="accent2"/>
                          </a:solidFill>
                          <a:effectLst/>
                        </a:rPr>
                        <a:t>.)</a:t>
                      </a:r>
                      <a:endParaRPr lang="en-US" sz="1200" b="0" noProof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solidFill>
                            <a:srgbClr val="009900"/>
                          </a:solidFill>
                        </a:rPr>
                        <a:t>14,137 M t  CO</a:t>
                      </a:r>
                      <a:r>
                        <a:rPr lang="en-US" sz="1200" baseline="-25000" dirty="0">
                          <a:solidFill>
                            <a:srgbClr val="009900"/>
                          </a:solidFill>
                          <a:effectLst/>
                        </a:rPr>
                        <a:t>2 </a:t>
                      </a:r>
                      <a:r>
                        <a:rPr lang="lt-LT" sz="1200" dirty="0" err="1" smtClean="0">
                          <a:solidFill>
                            <a:srgbClr val="009900"/>
                          </a:solidFill>
                          <a:effectLst/>
                        </a:rPr>
                        <a:t>ekv</a:t>
                      </a:r>
                      <a:r>
                        <a:rPr lang="lt-LT" sz="1200" dirty="0" smtClean="0">
                          <a:solidFill>
                            <a:srgbClr val="009900"/>
                          </a:solidFill>
                          <a:effectLst/>
                        </a:rPr>
                        <a:t>.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9900"/>
                          </a:solidFill>
                          <a:effectLst/>
                        </a:rPr>
                        <a:t>(2018)</a:t>
                      </a:r>
                      <a:endParaRPr lang="en-US" sz="1200" b="0" noProof="0" dirty="0">
                        <a:solidFill>
                          <a:srgbClr val="0099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444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20% energijos gaminama iš AEI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23 %</a:t>
                      </a:r>
                      <a:endParaRPr lang="en-US" sz="1200" noProof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solidFill>
                            <a:srgbClr val="009900"/>
                          </a:solidFill>
                          <a:effectLst/>
                        </a:rPr>
                        <a:t>25,46 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effectLst/>
                        </a:rPr>
                        <a:t>% </a:t>
                      </a:r>
                      <a:r>
                        <a:rPr lang="en-US" sz="1200" dirty="0">
                          <a:solidFill>
                            <a:srgbClr val="009900"/>
                          </a:solidFill>
                          <a:effectLst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effectLst/>
                        </a:rPr>
                        <a:t>201</a:t>
                      </a:r>
                      <a:r>
                        <a:rPr lang="lt-LT" sz="1200" dirty="0" smtClean="0">
                          <a:solidFill>
                            <a:srgbClr val="009900"/>
                          </a:solidFill>
                          <a:effectLst/>
                        </a:rPr>
                        <a:t>9</a:t>
                      </a:r>
                      <a:r>
                        <a:rPr lang="en-US" sz="1200" dirty="0" smtClean="0">
                          <a:solidFill>
                            <a:srgbClr val="009900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rgbClr val="00990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16" marR="60216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5910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Energijos vartojimo efektyvumas padidintas 20%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-17 %</a:t>
                      </a:r>
                      <a:endParaRPr lang="en-US" sz="1200" noProof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solidFill>
                            <a:srgbClr val="7030A0"/>
                          </a:solidFill>
                          <a:effectLst/>
                        </a:rPr>
                        <a:t>Suvartota 3,3 % daugiau galutinės energijos negu 2009 m. (2018)</a:t>
                      </a:r>
                      <a:endParaRPr lang="lt-LT" sz="1400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60216" marR="60216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444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75% 20–64 metų žmonių turėtų turėti darbą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72,8 %</a:t>
                      </a:r>
                      <a:endParaRPr lang="en-US" sz="1200" noProof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9900"/>
                          </a:solidFill>
                          <a:effectLst/>
                        </a:rPr>
                        <a:t>78,2 % (2019)</a:t>
                      </a:r>
                      <a:endParaRPr lang="en-US" sz="1200" b="0" dirty="0">
                        <a:solidFill>
                          <a:srgbClr val="00990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16" marR="60216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444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Mokyklos nebaigiančių moksleivių dalis nedidesnė nei 10%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&lt; 9 %</a:t>
                      </a:r>
                      <a:endParaRPr lang="en-US" sz="1200" noProof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9900"/>
                          </a:solidFill>
                          <a:effectLst/>
                        </a:rPr>
                        <a:t>4 % (2019)</a:t>
                      </a:r>
                      <a:endParaRPr lang="en-US" sz="1200" b="0" dirty="0">
                        <a:solidFill>
                          <a:srgbClr val="0099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216" marR="60216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7809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Ne mažiau kaip 40% 30–34 metų asmenų turėtų aukštąjį išsilavinimą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48,7 %</a:t>
                      </a:r>
                      <a:endParaRPr lang="en-US" sz="1200" noProof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9900"/>
                          </a:solidFill>
                          <a:effectLst/>
                        </a:rPr>
                        <a:t>57,8 % (2019)</a:t>
                      </a:r>
                      <a:endParaRPr lang="en-US" sz="1200" b="0" dirty="0">
                        <a:solidFill>
                          <a:srgbClr val="00990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216" marR="60216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2080">
                <a:tc>
                  <a:txBody>
                    <a:bodyPr/>
                    <a:lstStyle/>
                    <a:p>
                      <a:pPr algn="l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Bent 20 mln. sumažinti skurde gyvenančių ir socialiai atskirtų žmonių arba žmonių, kuriems tai gresia, skaičių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170 000 mažiau socialiai atskirtų ir skurde</a:t>
                      </a:r>
                      <a:r>
                        <a:rPr lang="lt-LT" sz="1200" baseline="0" dirty="0" smtClean="0">
                          <a:solidFill>
                            <a:schemeClr val="accent2"/>
                          </a:solidFill>
                        </a:rPr>
                        <a:t> gyvenančių </a:t>
                      </a:r>
                      <a:r>
                        <a:rPr lang="lt-LT" sz="1200" dirty="0" smtClean="0">
                          <a:solidFill>
                            <a:schemeClr val="accent2"/>
                          </a:solidFill>
                        </a:rPr>
                        <a:t>žmonių</a:t>
                      </a:r>
                      <a:endParaRPr lang="lt-LT" sz="12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 smtClean="0">
                          <a:solidFill>
                            <a:srgbClr val="009900"/>
                          </a:solidFill>
                        </a:rPr>
                        <a:t>170 000 mažiau socialiai atskirtų ir skurde</a:t>
                      </a:r>
                      <a:r>
                        <a:rPr lang="lt-LT" sz="1200" baseline="0" dirty="0" smtClean="0">
                          <a:solidFill>
                            <a:srgbClr val="009900"/>
                          </a:solidFill>
                        </a:rPr>
                        <a:t> gyvenančių </a:t>
                      </a:r>
                      <a:r>
                        <a:rPr lang="lt-LT" sz="1200" dirty="0" smtClean="0">
                          <a:solidFill>
                            <a:srgbClr val="009900"/>
                          </a:solidFill>
                        </a:rPr>
                        <a:t>žmonių</a:t>
                      </a:r>
                      <a:r>
                        <a:rPr lang="lt-LT" sz="1200" baseline="0" dirty="0" smtClean="0">
                          <a:solidFill>
                            <a:srgbClr val="009900"/>
                          </a:solidFill>
                        </a:rPr>
                        <a:t> (2019)</a:t>
                      </a:r>
                      <a:endParaRPr lang="lt-LT" sz="1200" dirty="0" smtClean="0">
                        <a:solidFill>
                          <a:srgbClr val="0099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47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035798" cy="383260"/>
          </a:xfrm>
        </p:spPr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Sektorių apžvalga (1, 2 prioritetai)</a:t>
            </a:r>
          </a:p>
        </p:txBody>
      </p:sp>
      <p:pic>
        <p:nvPicPr>
          <p:cNvPr id="33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6096" y="1001246"/>
            <a:ext cx="5878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cap="all" spc="20" dirty="0" smtClean="0">
                <a:solidFill>
                  <a:schemeClr val="accent2"/>
                </a:solidFill>
                <a:latin typeface="+mj-lt"/>
              </a:rPr>
              <a:t>MTEP</a:t>
            </a:r>
            <a:endParaRPr lang="lt-LT" sz="1600" b="1" cap="all" spc="2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6095" y="1347177"/>
            <a:ext cx="492753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dirty="0">
                <a:solidFill>
                  <a:srgbClr val="7030A0"/>
                </a:solidFill>
              </a:rPr>
              <a:t>3,7 </a:t>
            </a:r>
            <a:r>
              <a:rPr lang="lt-LT" sz="1600" dirty="0">
                <a:solidFill>
                  <a:srgbClr val="7030A0"/>
                </a:solidFill>
              </a:rPr>
              <a:t>tūkst.</a:t>
            </a:r>
            <a:r>
              <a:rPr lang="lt-LT" sz="1200" dirty="0">
                <a:solidFill>
                  <a:srgbClr val="009900"/>
                </a:solidFill>
              </a:rPr>
              <a:t>  ūkio subjektų pasinaudojo atnaujinta atviros prieigos MTEPI infrastruktūra (planuota - 3000).</a:t>
            </a:r>
          </a:p>
          <a:p>
            <a:r>
              <a:rPr lang="lt-LT" sz="1600" b="1" dirty="0">
                <a:solidFill>
                  <a:srgbClr val="7030A0"/>
                </a:solidFill>
              </a:rPr>
              <a:t>515 </a:t>
            </a:r>
            <a:r>
              <a:rPr lang="lt-LT" sz="1200" dirty="0">
                <a:solidFill>
                  <a:srgbClr val="009900"/>
                </a:solidFill>
              </a:rPr>
              <a:t>įmonių</a:t>
            </a:r>
            <a:r>
              <a:rPr lang="lt-LT" sz="1600" dirty="0">
                <a:solidFill>
                  <a:srgbClr val="7030A0"/>
                </a:solidFill>
              </a:rPr>
              <a:t> </a:t>
            </a:r>
            <a:r>
              <a:rPr lang="lt-LT" sz="1200" dirty="0">
                <a:solidFill>
                  <a:srgbClr val="009900"/>
                </a:solidFill>
              </a:rPr>
              <a:t>bendradarbiavo su MSI (436 planuota)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7174" y="2087940"/>
            <a:ext cx="37461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inovacijas skatinančių įstaigų konsolidavimas ir  inovacijų paklausos viešajame sektoriuje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didinimas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dalyvavimo programoje „Europos horizontas“ </a:t>
            </a:r>
            <a:r>
              <a:rPr lang="lt-LT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akceleravimas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Freeform 271"/>
          <p:cNvSpPr>
            <a:spLocks noEditPoints="1"/>
          </p:cNvSpPr>
          <p:nvPr/>
        </p:nvSpPr>
        <p:spPr bwMode="auto">
          <a:xfrm>
            <a:off x="3526907" y="2124236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Freeform 53"/>
          <p:cNvSpPr>
            <a:spLocks/>
          </p:cNvSpPr>
          <p:nvPr/>
        </p:nvSpPr>
        <p:spPr bwMode="auto">
          <a:xfrm>
            <a:off x="3393581" y="1347177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05479" y="3159227"/>
            <a:ext cx="24182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INFORMACINĖ </a:t>
            </a:r>
            <a:r>
              <a:rPr lang="lt-LT" sz="1600" b="1" cap="all" spc="20" dirty="0" smtClean="0">
                <a:solidFill>
                  <a:schemeClr val="accent2"/>
                </a:solidFill>
                <a:latin typeface="+mj-lt"/>
              </a:rPr>
              <a:t>VISUOMENĖ</a:t>
            </a:r>
            <a:endParaRPr lang="lt-LT" sz="1600" b="1" cap="all" spc="2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4079" y="3632652"/>
            <a:ext cx="39596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600" b="1" dirty="0">
                <a:solidFill>
                  <a:srgbClr val="7030A0"/>
                </a:solidFill>
                <a:latin typeface="+mj-lt"/>
              </a:rPr>
              <a:t>82%</a:t>
            </a:r>
            <a:r>
              <a:rPr lang="fi-FI" sz="1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fi-FI" sz="1200" dirty="0">
                <a:solidFill>
                  <a:srgbClr val="009900"/>
                </a:solidFill>
                <a:latin typeface="+mj-lt"/>
              </a:rPr>
              <a:t>gyventojų nuolat naudojasi </a:t>
            </a:r>
            <a:r>
              <a:rPr lang="fi-FI" sz="1200" dirty="0" smtClean="0">
                <a:solidFill>
                  <a:srgbClr val="009900"/>
                </a:solidFill>
                <a:latin typeface="+mj-lt"/>
              </a:rPr>
              <a:t>internetu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fi-FI" sz="1200" dirty="0" smtClean="0">
                <a:solidFill>
                  <a:srgbClr val="009900"/>
                </a:solidFill>
                <a:latin typeface="+mj-lt"/>
              </a:rPr>
              <a:t>(87</a:t>
            </a:r>
            <a:r>
              <a:rPr lang="fi-FI" sz="1200" dirty="0">
                <a:solidFill>
                  <a:srgbClr val="009900"/>
                </a:solidFill>
                <a:latin typeface="+mj-lt"/>
              </a:rPr>
              <a:t>% planuojama</a:t>
            </a:r>
            <a:r>
              <a:rPr lang="fi-FI" sz="1200" dirty="0" smtClean="0">
                <a:solidFill>
                  <a:srgbClr val="009900"/>
                </a:solidFill>
                <a:latin typeface="+mj-lt"/>
              </a:rPr>
              <a:t>)</a:t>
            </a:r>
            <a:endParaRPr lang="lt-LT" sz="1200" dirty="0" smtClean="0">
              <a:solidFill>
                <a:srgbClr val="009900"/>
              </a:solidFill>
              <a:latin typeface="+mj-lt"/>
            </a:endParaRPr>
          </a:p>
          <a:p>
            <a:pPr algn="r"/>
            <a:r>
              <a:rPr lang="lt-LT" sz="1600" b="1" dirty="0">
                <a:solidFill>
                  <a:srgbClr val="7030A0"/>
                </a:solidFill>
                <a:latin typeface="+mj-lt"/>
              </a:rPr>
              <a:t>55%</a:t>
            </a:r>
            <a:r>
              <a:rPr lang="lt-LT" sz="1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gyventojų naudojasi  el.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paslaugomis (63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% planuojama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)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1743" y="4210689"/>
            <a:ext cx="41284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viešosios IT infrastruktūros konsolidavimas ir efektyvus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valdymas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skaitmeninio junglumo gerinimas, naujos kartos judriojo ryšio plėtra</a:t>
            </a:r>
          </a:p>
        </p:txBody>
      </p:sp>
      <p:sp>
        <p:nvSpPr>
          <p:cNvPr id="45" name="Freeform 53"/>
          <p:cNvSpPr>
            <a:spLocks/>
          </p:cNvSpPr>
          <p:nvPr/>
        </p:nvSpPr>
        <p:spPr bwMode="auto">
          <a:xfrm>
            <a:off x="5332956" y="3623460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898880"/>
            <a:ext cx="1959428" cy="195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3016944"/>
            <a:ext cx="1970080" cy="197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Tiesioji jungtis 51"/>
          <p:cNvCxnSpPr/>
          <p:nvPr/>
        </p:nvCxnSpPr>
        <p:spPr>
          <a:xfrm>
            <a:off x="576943" y="2931396"/>
            <a:ext cx="8131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71"/>
          <p:cNvSpPr>
            <a:spLocks noEditPoints="1"/>
          </p:cNvSpPr>
          <p:nvPr/>
        </p:nvSpPr>
        <p:spPr bwMode="auto">
          <a:xfrm>
            <a:off x="5466282" y="4339318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5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Sektorių apžvalga (3, 4 prioritetai)</a:t>
            </a:r>
          </a:p>
        </p:txBody>
      </p:sp>
      <p:pic>
        <p:nvPicPr>
          <p:cNvPr id="33" name="Paveikslėlis 11">
            <a:extLst>
              <a:ext uri="{FF2B5EF4-FFF2-40B4-BE49-F238E27FC236}">
                <a16:creationId xmlns="" xmlns:a16="http://schemas.microsoft.com/office/drawing/2014/main" id="{71E5A2AB-CA2C-48F1-AD86-EE5146D4E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28"/>
          <a:stretch/>
        </p:blipFill>
        <p:spPr>
          <a:xfrm>
            <a:off x="7713320" y="601492"/>
            <a:ext cx="798619" cy="5228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66096" y="1001246"/>
            <a:ext cx="5878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SVV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83049" y="1316684"/>
            <a:ext cx="37302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200" dirty="0">
                <a:solidFill>
                  <a:srgbClr val="009900"/>
                </a:solidFill>
                <a:latin typeface="+mj-lt"/>
              </a:rPr>
              <a:t>Verslumo lygis: 1 tūkstančiui gyventojų tenka  </a:t>
            </a:r>
            <a:r>
              <a:rPr lang="lt-LT" sz="1600" b="1" dirty="0">
                <a:solidFill>
                  <a:srgbClr val="7030A0"/>
                </a:solidFill>
                <a:latin typeface="+mj-lt"/>
              </a:rPr>
              <a:t>76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  įmonės ir fiziniai asmenys vykdantys ekonominę veiklą (48 planuota)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58158" y="2087940"/>
            <a:ext cx="37461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MVI </a:t>
            </a:r>
            <a:r>
              <a:rPr lang="lt-LT" sz="1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skaitmeninimo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skatinimas</a:t>
            </a:r>
          </a:p>
          <a:p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lt-LT" sz="1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inovatyvaus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verslo plėtra</a:t>
            </a:r>
          </a:p>
        </p:txBody>
      </p:sp>
      <p:sp>
        <p:nvSpPr>
          <p:cNvPr id="41" name="Freeform 53"/>
          <p:cNvSpPr>
            <a:spLocks/>
          </p:cNvSpPr>
          <p:nvPr/>
        </p:nvSpPr>
        <p:spPr bwMode="auto">
          <a:xfrm>
            <a:off x="3393581" y="1347177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9031" y="3159227"/>
            <a:ext cx="29647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cap="all" spc="20" dirty="0">
                <a:solidFill>
                  <a:schemeClr val="accent2"/>
                </a:solidFill>
                <a:latin typeface="+mj-lt"/>
              </a:rPr>
              <a:t>ENERGIJOS EFEKTYVUMAS, AEI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2144" y="3470141"/>
            <a:ext cx="475161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600" b="1" dirty="0">
                <a:solidFill>
                  <a:srgbClr val="7030A0"/>
                </a:solidFill>
                <a:latin typeface="+mj-lt"/>
              </a:rPr>
              <a:t>38,5 </a:t>
            </a:r>
            <a:r>
              <a:rPr lang="lt-LT" sz="1600" dirty="0">
                <a:solidFill>
                  <a:srgbClr val="7030A0"/>
                </a:solidFill>
                <a:latin typeface="+mj-lt"/>
              </a:rPr>
              <a:t>tūkst.</a:t>
            </a:r>
            <a:r>
              <a:rPr lang="lt-LT" sz="1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namų ūkių priskirti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geresnei energijos vartojimo efektyvumo klasei (30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tūkst.  planuota)</a:t>
            </a:r>
          </a:p>
          <a:p>
            <a:pPr algn="r"/>
            <a:r>
              <a:rPr lang="lt-LT" sz="1600" b="1" dirty="0">
                <a:solidFill>
                  <a:srgbClr val="7030A0"/>
                </a:solidFill>
                <a:latin typeface="+mj-lt"/>
              </a:rPr>
              <a:t>5,9 </a:t>
            </a:r>
            <a:r>
              <a:rPr lang="lt-LT" sz="1600" dirty="0">
                <a:solidFill>
                  <a:srgbClr val="7030A0"/>
                </a:solidFill>
                <a:latin typeface="+mj-lt"/>
              </a:rPr>
              <a:t>tūkst.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fizinių asmenų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įsirengė saulės 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elektrines (14 tūkst. </a:t>
            </a:r>
            <a:r>
              <a:rPr lang="lt-LT" sz="1200" dirty="0">
                <a:solidFill>
                  <a:srgbClr val="009900"/>
                </a:solidFill>
                <a:latin typeface="+mj-lt"/>
              </a:rPr>
              <a:t>p</a:t>
            </a:r>
            <a:r>
              <a:rPr lang="lt-LT" sz="1200" dirty="0" smtClean="0">
                <a:solidFill>
                  <a:srgbClr val="009900"/>
                </a:solidFill>
                <a:latin typeface="+mj-lt"/>
              </a:rPr>
              <a:t>lanuojama)</a:t>
            </a:r>
            <a:endParaRPr lang="lt-LT" sz="1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6943" y="4346558"/>
            <a:ext cx="44332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Bendro infrastruktūros </a:t>
            </a:r>
            <a:r>
              <a:rPr lang="lt-LT" sz="1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fondo, apimančio visus renovacijos reikalaujančius pastatus, sukūrimas</a:t>
            </a:r>
            <a:endParaRPr lang="lt-LT" sz="1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lt-LT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AEI potencialo skatinimas, tobulinant reguliacinius ir investicinius mechanizmus</a:t>
            </a:r>
          </a:p>
        </p:txBody>
      </p:sp>
      <p:sp>
        <p:nvSpPr>
          <p:cNvPr id="45" name="Freeform 53"/>
          <p:cNvSpPr>
            <a:spLocks/>
          </p:cNvSpPr>
          <p:nvPr/>
        </p:nvSpPr>
        <p:spPr bwMode="auto">
          <a:xfrm>
            <a:off x="5204059" y="3652933"/>
            <a:ext cx="389031" cy="308346"/>
          </a:xfrm>
          <a:custGeom>
            <a:avLst/>
            <a:gdLst>
              <a:gd name="T0" fmla="*/ 61 w 156"/>
              <a:gd name="T1" fmla="*/ 129 h 129"/>
              <a:gd name="T2" fmla="*/ 0 w 156"/>
              <a:gd name="T3" fmla="*/ 69 h 129"/>
              <a:gd name="T4" fmla="*/ 22 w 156"/>
              <a:gd name="T5" fmla="*/ 47 h 129"/>
              <a:gd name="T6" fmla="*/ 57 w 156"/>
              <a:gd name="T7" fmla="*/ 82 h 129"/>
              <a:gd name="T8" fmla="*/ 132 w 156"/>
              <a:gd name="T9" fmla="*/ 0 h 129"/>
              <a:gd name="T10" fmla="*/ 156 w 156"/>
              <a:gd name="T11" fmla="*/ 23 h 129"/>
              <a:gd name="T12" fmla="*/ 61 w 156"/>
              <a:gd name="T1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9">
                <a:moveTo>
                  <a:pt x="61" y="129"/>
                </a:moveTo>
                <a:lnTo>
                  <a:pt x="0" y="69"/>
                </a:lnTo>
                <a:lnTo>
                  <a:pt x="22" y="47"/>
                </a:lnTo>
                <a:lnTo>
                  <a:pt x="57" y="82"/>
                </a:lnTo>
                <a:lnTo>
                  <a:pt x="132" y="0"/>
                </a:lnTo>
                <a:lnTo>
                  <a:pt x="156" y="23"/>
                </a:lnTo>
                <a:lnTo>
                  <a:pt x="61" y="12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52" name="Tiesioji jungtis 51"/>
          <p:cNvCxnSpPr/>
          <p:nvPr/>
        </p:nvCxnSpPr>
        <p:spPr>
          <a:xfrm>
            <a:off x="576943" y="2931396"/>
            <a:ext cx="8131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31" y="3078290"/>
            <a:ext cx="1975477" cy="197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271"/>
          <p:cNvSpPr>
            <a:spLocks noEditPoints="1"/>
          </p:cNvSpPr>
          <p:nvPr/>
        </p:nvSpPr>
        <p:spPr bwMode="auto">
          <a:xfrm>
            <a:off x="3480206" y="2031903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Freeform 271"/>
          <p:cNvSpPr>
            <a:spLocks noEditPoints="1"/>
          </p:cNvSpPr>
          <p:nvPr/>
        </p:nvSpPr>
        <p:spPr bwMode="auto">
          <a:xfrm>
            <a:off x="5337385" y="4475187"/>
            <a:ext cx="122378" cy="481405"/>
          </a:xfrm>
          <a:custGeom>
            <a:avLst/>
            <a:gdLst>
              <a:gd name="T0" fmla="*/ 42 w 42"/>
              <a:gd name="T1" fmla="*/ 6 h 133"/>
              <a:gd name="T2" fmla="*/ 40 w 42"/>
              <a:gd name="T3" fmla="*/ 79 h 133"/>
              <a:gd name="T4" fmla="*/ 38 w 42"/>
              <a:gd name="T5" fmla="*/ 83 h 133"/>
              <a:gd name="T6" fmla="*/ 33 w 42"/>
              <a:gd name="T7" fmla="*/ 85 h 133"/>
              <a:gd name="T8" fmla="*/ 9 w 42"/>
              <a:gd name="T9" fmla="*/ 85 h 133"/>
              <a:gd name="T10" fmla="*/ 5 w 42"/>
              <a:gd name="T11" fmla="*/ 83 h 133"/>
              <a:gd name="T12" fmla="*/ 3 w 42"/>
              <a:gd name="T13" fmla="*/ 79 h 133"/>
              <a:gd name="T14" fmla="*/ 0 w 42"/>
              <a:gd name="T15" fmla="*/ 6 h 133"/>
              <a:gd name="T16" fmla="*/ 2 w 42"/>
              <a:gd name="T17" fmla="*/ 2 h 133"/>
              <a:gd name="T18" fmla="*/ 6 w 42"/>
              <a:gd name="T19" fmla="*/ 0 h 133"/>
              <a:gd name="T20" fmla="*/ 36 w 42"/>
              <a:gd name="T21" fmla="*/ 0 h 133"/>
              <a:gd name="T22" fmla="*/ 41 w 42"/>
              <a:gd name="T23" fmla="*/ 2 h 133"/>
              <a:gd name="T24" fmla="*/ 42 w 42"/>
              <a:gd name="T25" fmla="*/ 6 h 133"/>
              <a:gd name="T26" fmla="*/ 40 w 42"/>
              <a:gd name="T27" fmla="*/ 106 h 133"/>
              <a:gd name="T28" fmla="*/ 40 w 42"/>
              <a:gd name="T29" fmla="*/ 127 h 133"/>
              <a:gd name="T30" fmla="*/ 38 w 42"/>
              <a:gd name="T31" fmla="*/ 132 h 133"/>
              <a:gd name="T32" fmla="*/ 33 w 42"/>
              <a:gd name="T33" fmla="*/ 133 h 133"/>
              <a:gd name="T34" fmla="*/ 9 w 42"/>
              <a:gd name="T35" fmla="*/ 133 h 133"/>
              <a:gd name="T36" fmla="*/ 5 w 42"/>
              <a:gd name="T37" fmla="*/ 132 h 133"/>
              <a:gd name="T38" fmla="*/ 3 w 42"/>
              <a:gd name="T39" fmla="*/ 127 h 133"/>
              <a:gd name="T40" fmla="*/ 3 w 42"/>
              <a:gd name="T41" fmla="*/ 106 h 133"/>
              <a:gd name="T42" fmla="*/ 5 w 42"/>
              <a:gd name="T43" fmla="*/ 102 h 133"/>
              <a:gd name="T44" fmla="*/ 9 w 42"/>
              <a:gd name="T45" fmla="*/ 100 h 133"/>
              <a:gd name="T46" fmla="*/ 33 w 42"/>
              <a:gd name="T47" fmla="*/ 100 h 133"/>
              <a:gd name="T48" fmla="*/ 38 w 42"/>
              <a:gd name="T49" fmla="*/ 102 h 133"/>
              <a:gd name="T50" fmla="*/ 40 w 42"/>
              <a:gd name="T51" fmla="*/ 10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133">
                <a:moveTo>
                  <a:pt x="42" y="6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81"/>
                  <a:pt x="39" y="82"/>
                  <a:pt x="38" y="83"/>
                </a:cubicBezTo>
                <a:cubicBezTo>
                  <a:pt x="37" y="84"/>
                  <a:pt x="35" y="85"/>
                  <a:pt x="33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6" y="84"/>
                  <a:pt x="5" y="83"/>
                </a:cubicBezTo>
                <a:cubicBezTo>
                  <a:pt x="4" y="82"/>
                  <a:pt x="3" y="81"/>
                  <a:pt x="3" y="79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1" y="2"/>
                </a:cubicBezTo>
                <a:cubicBezTo>
                  <a:pt x="42" y="3"/>
                  <a:pt x="42" y="5"/>
                  <a:pt x="42" y="6"/>
                </a:cubicBezTo>
                <a:close/>
                <a:moveTo>
                  <a:pt x="40" y="106"/>
                </a:moveTo>
                <a:cubicBezTo>
                  <a:pt x="40" y="127"/>
                  <a:pt x="40" y="127"/>
                  <a:pt x="40" y="127"/>
                </a:cubicBezTo>
                <a:cubicBezTo>
                  <a:pt x="40" y="129"/>
                  <a:pt x="39" y="130"/>
                  <a:pt x="38" y="132"/>
                </a:cubicBezTo>
                <a:cubicBezTo>
                  <a:pt x="37" y="133"/>
                  <a:pt x="35" y="133"/>
                  <a:pt x="33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8" y="133"/>
                  <a:pt x="6" y="133"/>
                  <a:pt x="5" y="132"/>
                </a:cubicBezTo>
                <a:cubicBezTo>
                  <a:pt x="4" y="130"/>
                  <a:pt x="3" y="129"/>
                  <a:pt x="3" y="127"/>
                </a:cubicBezTo>
                <a:cubicBezTo>
                  <a:pt x="3" y="106"/>
                  <a:pt x="3" y="106"/>
                  <a:pt x="3" y="106"/>
                </a:cubicBezTo>
                <a:cubicBezTo>
                  <a:pt x="3" y="105"/>
                  <a:pt x="4" y="103"/>
                  <a:pt x="5" y="102"/>
                </a:cubicBezTo>
                <a:cubicBezTo>
                  <a:pt x="6" y="101"/>
                  <a:pt x="8" y="100"/>
                  <a:pt x="9" y="100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5" y="100"/>
                  <a:pt x="37" y="101"/>
                  <a:pt x="38" y="102"/>
                </a:cubicBezTo>
                <a:cubicBezTo>
                  <a:pt x="39" y="103"/>
                  <a:pt x="40" y="105"/>
                  <a:pt x="40" y="106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33" name="Picture 9" descr="24 Greenhouse business ideas | greenhouse, greenhouse plans, greenhouse  vegeta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1" y="1143729"/>
            <a:ext cx="22479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2957A3"/>
      </a:accent2>
      <a:accent3>
        <a:srgbClr val="6E7378"/>
      </a:accent3>
      <a:accent4>
        <a:srgbClr val="91969B"/>
      </a:accent4>
      <a:accent5>
        <a:srgbClr val="AAAFB4"/>
      </a:accent5>
      <a:accent6>
        <a:srgbClr val="AE8958"/>
      </a:accent6>
      <a:hlink>
        <a:srgbClr val="2957A3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000000"/>
    </a:dk2>
    <a:lt2>
      <a:srgbClr val="E7E6E6"/>
    </a:lt2>
    <a:accent1>
      <a:srgbClr val="4B5050"/>
    </a:accent1>
    <a:accent2>
      <a:srgbClr val="2957A3"/>
    </a:accent2>
    <a:accent3>
      <a:srgbClr val="6E7378"/>
    </a:accent3>
    <a:accent4>
      <a:srgbClr val="91969B"/>
    </a:accent4>
    <a:accent5>
      <a:srgbClr val="AAAFB4"/>
    </a:accent5>
    <a:accent6>
      <a:srgbClr val="AE8958"/>
    </a:accent6>
    <a:hlink>
      <a:srgbClr val="2957A3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32398</TotalTime>
  <Words>1366</Words>
  <Application>Microsoft Office PowerPoint</Application>
  <PresentationFormat>Demonstracija ekrane (16:9)</PresentationFormat>
  <Paragraphs>221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Office Theme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 AGENCY</dc:creator>
  <cp:lastModifiedBy>Akvilė Liatkovskienė</cp:lastModifiedBy>
  <cp:revision>2690</cp:revision>
  <cp:lastPrinted>2020-02-11T13:33:06Z</cp:lastPrinted>
  <dcterms:created xsi:type="dcterms:W3CDTF">2015-05-25T12:45:08Z</dcterms:created>
  <dcterms:modified xsi:type="dcterms:W3CDTF">2021-05-04T10:42:18Z</dcterms:modified>
</cp:coreProperties>
</file>