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89" r:id="rId2"/>
    <p:sldId id="293" r:id="rId3"/>
    <p:sldId id="276" r:id="rId4"/>
    <p:sldId id="1065" r:id="rId5"/>
    <p:sldId id="1064" r:id="rId6"/>
    <p:sldId id="1063" r:id="rId7"/>
    <p:sldId id="288" r:id="rId8"/>
  </p:sldIdLst>
  <p:sldSz cx="9144000" cy="5143500" type="screen16x9"/>
  <p:notesSz cx="6858000" cy="9144000"/>
  <p:embeddedFontLst>
    <p:embeddedFont>
      <p:font typeface="Lexend" panose="020B0604020202020204" charset="-70"/>
      <p:regular r:id="rId10"/>
      <p:bold r:id="rId11"/>
    </p:embeddedFont>
    <p:embeddedFont>
      <p:font typeface="Lexend Bold" panose="020B0604020202020204" charset="-70"/>
      <p:bold r:id="rId12"/>
    </p:embeddedFont>
    <p:embeddedFont>
      <p:font typeface="Lexend Light" panose="020B0604020202020204" charset="-70"/>
      <p:regular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64BB0-F051-4097-B754-59208F4D3B75}" v="51" dt="2022-12-14T18:04:37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Šviesus stilius 1 – paryškinima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42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7fce41b57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7fce41b57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60612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445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CDAC0-CFB7-4341-9FDE-BE4F5383C74E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125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3833329e8c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3833329e8c_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A905606-EDDC-4624-8097-A26C124D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FA9C693-C1EB-4AD8-8CD9-126196C95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12474FB-35FF-4BE4-9B44-291B4981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E483-6998-4533-A305-22326AF5E28B}" type="datetimeFigureOut">
              <a:rPr lang="lt-LT" smtClean="0"/>
              <a:t>2023-01-13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447FF93-1AF8-4B34-B33D-E2117B5E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E1887A3-E128-406E-82BA-2AED9A8F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7522" y="4903503"/>
            <a:ext cx="144270" cy="142347"/>
          </a:xfrm>
        </p:spPr>
        <p:txBody>
          <a:bodyPr/>
          <a:lstStyle/>
          <a:p>
            <a:fld id="{8B643B2E-7D2E-477B-8159-A599EA6CAD4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750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8FF2D31-5BCB-7B1F-8027-96D153AE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C2D31C61-06A3-99E0-095E-5AF7FEBABB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527" t="2805" r="8814" b="1295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5DFE0-5789-C18E-64F5-30B09B2DB40E}"/>
              </a:ext>
            </a:extLst>
          </p:cNvPr>
          <p:cNvSpPr/>
          <p:nvPr/>
        </p:nvSpPr>
        <p:spPr>
          <a:xfrm>
            <a:off x="0" y="4441400"/>
            <a:ext cx="9144000" cy="70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8C1AEF44-543F-55BF-0B84-B68D76E761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7246" y="4526751"/>
            <a:ext cx="1081735" cy="531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7;p13">
            <a:extLst>
              <a:ext uri="{FF2B5EF4-FFF2-40B4-BE49-F238E27FC236}">
                <a16:creationId xmlns:a16="http://schemas.microsoft.com/office/drawing/2014/main" id="{9BA9A7CF-7F57-EE8A-F56D-6796FF1C2829}"/>
              </a:ext>
            </a:extLst>
          </p:cNvPr>
          <p:cNvSpPr txBox="1"/>
          <p:nvPr/>
        </p:nvSpPr>
        <p:spPr>
          <a:xfrm>
            <a:off x="612425" y="609600"/>
            <a:ext cx="6385500" cy="28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Administracinio kvartalo </a:t>
            </a:r>
            <a:r>
              <a:rPr lang="en" sz="3600" b="1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Goštauto g.</a:t>
            </a:r>
            <a:r>
              <a:rPr lang="en" sz="3600" b="1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galimybių studija</a:t>
            </a:r>
            <a:endParaRPr sz="3600" b="1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2022 m. gruodžio 8 d.</a:t>
            </a:r>
            <a:endParaRPr sz="1000" b="1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Vizija</a:t>
            </a:r>
            <a:endParaRPr sz="3600" b="1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58;p13">
            <a:extLst>
              <a:ext uri="{FF2B5EF4-FFF2-40B4-BE49-F238E27FC236}">
                <a16:creationId xmlns:a16="http://schemas.microsoft.com/office/drawing/2014/main" id="{821334E0-A2AA-618D-45C5-0D4A506FA9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1401"/>
            <a:ext cx="616648" cy="616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698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198AB4B-AEAA-7443-0719-EDA7BF83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" name="Google Shape;128;p19">
            <a:extLst>
              <a:ext uri="{FF2B5EF4-FFF2-40B4-BE49-F238E27FC236}">
                <a16:creationId xmlns:a16="http://schemas.microsoft.com/office/drawing/2014/main" id="{019C6703-1307-87DB-B2B7-B4753C530B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355" r="586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;p19">
            <a:extLst>
              <a:ext uri="{FF2B5EF4-FFF2-40B4-BE49-F238E27FC236}">
                <a16:creationId xmlns:a16="http://schemas.microsoft.com/office/drawing/2014/main" id="{4DF5959C-678D-9258-260F-6A0C5437FC49}"/>
              </a:ext>
            </a:extLst>
          </p:cNvPr>
          <p:cNvSpPr txBox="1"/>
          <p:nvPr/>
        </p:nvSpPr>
        <p:spPr>
          <a:xfrm>
            <a:off x="257175" y="0"/>
            <a:ext cx="84321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Dabartinė situacija</a:t>
            </a:r>
            <a:endParaRPr sz="1800" b="1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30;p19">
            <a:extLst>
              <a:ext uri="{FF2B5EF4-FFF2-40B4-BE49-F238E27FC236}">
                <a16:creationId xmlns:a16="http://schemas.microsoft.com/office/drawing/2014/main" id="{0FCF0AC0-0E22-3F56-71EE-565B0BC54CCE}"/>
              </a:ext>
            </a:extLst>
          </p:cNvPr>
          <p:cNvSpPr txBox="1"/>
          <p:nvPr/>
        </p:nvSpPr>
        <p:spPr>
          <a:xfrm rot="1395901">
            <a:off x="1792872" y="3366813"/>
            <a:ext cx="1291190" cy="40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dk1"/>
                </a:highlight>
              </a:rPr>
              <a:t>Lukiškių g.</a:t>
            </a:r>
            <a:endParaRPr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6" name="Google Shape;131;p19">
            <a:extLst>
              <a:ext uri="{FF2B5EF4-FFF2-40B4-BE49-F238E27FC236}">
                <a16:creationId xmlns:a16="http://schemas.microsoft.com/office/drawing/2014/main" id="{16F208D7-45CE-FB40-BAF5-6A27E9020F01}"/>
              </a:ext>
            </a:extLst>
          </p:cNvPr>
          <p:cNvSpPr txBox="1"/>
          <p:nvPr/>
        </p:nvSpPr>
        <p:spPr>
          <a:xfrm rot="1851445">
            <a:off x="5699986" y="1776864"/>
            <a:ext cx="1912641" cy="400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dk1"/>
                </a:highlight>
              </a:rPr>
              <a:t>A.Goštauto g.</a:t>
            </a:r>
            <a:endParaRPr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" name="Google Shape;132;p19">
            <a:extLst>
              <a:ext uri="{FF2B5EF4-FFF2-40B4-BE49-F238E27FC236}">
                <a16:creationId xmlns:a16="http://schemas.microsoft.com/office/drawing/2014/main" id="{88F3B536-4C12-6913-ED4F-F3A900882065}"/>
              </a:ext>
            </a:extLst>
          </p:cNvPr>
          <p:cNvSpPr txBox="1"/>
          <p:nvPr/>
        </p:nvSpPr>
        <p:spPr>
          <a:xfrm rot="-1521796">
            <a:off x="5478890" y="3924746"/>
            <a:ext cx="1912661" cy="40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dk1"/>
                </a:highlight>
              </a:rPr>
              <a:t>Mečetės g.</a:t>
            </a:r>
            <a:endParaRPr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8" name="Google Shape;133;p19">
            <a:extLst>
              <a:ext uri="{FF2B5EF4-FFF2-40B4-BE49-F238E27FC236}">
                <a16:creationId xmlns:a16="http://schemas.microsoft.com/office/drawing/2014/main" id="{9424FCBC-27B1-C4FF-0281-DA2605A28709}"/>
              </a:ext>
            </a:extLst>
          </p:cNvPr>
          <p:cNvSpPr txBox="1"/>
          <p:nvPr/>
        </p:nvSpPr>
        <p:spPr>
          <a:xfrm rot="-3225408">
            <a:off x="-123230" y="1445123"/>
            <a:ext cx="2172310" cy="40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dk1"/>
                </a:highlight>
              </a:rPr>
              <a:t>Geležinio Vilko g.</a:t>
            </a:r>
            <a:endParaRPr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5844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3"/>
          <p:cNvPicPr preferRelativeResize="0"/>
          <p:nvPr/>
        </p:nvPicPr>
        <p:blipFill rotWithShape="1">
          <a:blip r:embed="rId3">
            <a:alphaModFix/>
          </a:blip>
          <a:srcRect l="13527" t="2805" r="8814" b="12955"/>
          <a:stretch/>
        </p:blipFill>
        <p:spPr>
          <a:xfrm>
            <a:off x="0" y="1363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/>
        </p:nvSpPr>
        <p:spPr>
          <a:xfrm>
            <a:off x="2795000" y="1713725"/>
            <a:ext cx="112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Renovacija - administracinis pastatas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74" name="Google Shape;274;p33"/>
          <p:cNvSpPr txBox="1"/>
          <p:nvPr/>
        </p:nvSpPr>
        <p:spPr>
          <a:xfrm>
            <a:off x="3833225" y="1313525"/>
            <a:ext cx="11295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solidFill>
                  <a:schemeClr val="lt1"/>
                </a:solidFill>
                <a:highlight>
                  <a:schemeClr val="dk1"/>
                </a:highlight>
              </a:rPr>
              <a:t>Nauja statyba </a:t>
            </a:r>
            <a:endParaRPr sz="700" b="1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2766213" y="1024472"/>
            <a:ext cx="11295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solidFill>
                  <a:schemeClr val="lt1"/>
                </a:solidFill>
                <a:highlight>
                  <a:schemeClr val="dk1"/>
                </a:highlight>
              </a:rPr>
              <a:t>Nauja statyba </a:t>
            </a:r>
            <a:endParaRPr sz="700" b="1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2608475" y="2942150"/>
            <a:ext cx="112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Nauja statyba - administracinis pastatas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77" name="Google Shape;277;p33"/>
          <p:cNvSpPr txBox="1"/>
          <p:nvPr/>
        </p:nvSpPr>
        <p:spPr>
          <a:xfrm>
            <a:off x="4437275" y="3399350"/>
            <a:ext cx="112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Nauja statyba - administracinis pastatas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5637425" y="3227900"/>
            <a:ext cx="112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Renovacija- administracinis pastatas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4246775" y="2434250"/>
            <a:ext cx="1129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Renovacija- administracinis pastatas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3651450" y="3735800"/>
            <a:ext cx="1129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Aikštė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3575250" y="2664238"/>
            <a:ext cx="1129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Skveras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5042075" y="2279238"/>
            <a:ext cx="1129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Aikštė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83" name="Google Shape;283;p33"/>
          <p:cNvSpPr txBox="1"/>
          <p:nvPr/>
        </p:nvSpPr>
        <p:spPr>
          <a:xfrm>
            <a:off x="5832650" y="2074463"/>
            <a:ext cx="1129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highlight>
                  <a:schemeClr val="dk1"/>
                </a:highlight>
              </a:rPr>
              <a:t>Krantinė</a:t>
            </a:r>
            <a:endParaRPr sz="7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84" name="Google Shape;284;p33"/>
          <p:cNvSpPr txBox="1">
            <a:spLocks noGrp="1"/>
          </p:cNvSpPr>
          <p:nvPr>
            <p:ph type="title"/>
          </p:nvPr>
        </p:nvSpPr>
        <p:spPr>
          <a:xfrm>
            <a:off x="311700" y="-8754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highlight>
                  <a:schemeClr val="dk1"/>
                </a:highlight>
              </a:rPr>
              <a:t>Kvartalo vizija</a:t>
            </a:r>
            <a:endParaRPr b="1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" name="Google Shape;349;p41">
            <a:extLst>
              <a:ext uri="{FF2B5EF4-FFF2-40B4-BE49-F238E27FC236}">
                <a16:creationId xmlns:a16="http://schemas.microsoft.com/office/drawing/2014/main" id="{ED25A5B5-53A7-B348-CC2E-373211863453}"/>
              </a:ext>
            </a:extLst>
          </p:cNvPr>
          <p:cNvSpPr/>
          <p:nvPr/>
        </p:nvSpPr>
        <p:spPr>
          <a:xfrm>
            <a:off x="4288625" y="2810488"/>
            <a:ext cx="297300" cy="307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1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3" name="Google Shape;350;p41">
            <a:extLst>
              <a:ext uri="{FF2B5EF4-FFF2-40B4-BE49-F238E27FC236}">
                <a16:creationId xmlns:a16="http://schemas.microsoft.com/office/drawing/2014/main" id="{3D02B203-ABE0-168A-7DEC-49B4D02129E7}"/>
              </a:ext>
            </a:extLst>
          </p:cNvPr>
          <p:cNvSpPr/>
          <p:nvPr/>
        </p:nvSpPr>
        <p:spPr>
          <a:xfrm>
            <a:off x="3598413" y="3119544"/>
            <a:ext cx="297300" cy="307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2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4" name="Google Shape;352;p41">
            <a:extLst>
              <a:ext uri="{FF2B5EF4-FFF2-40B4-BE49-F238E27FC236}">
                <a16:creationId xmlns:a16="http://schemas.microsoft.com/office/drawing/2014/main" id="{BEB4EB56-222C-88FB-6FDC-719BD6DE4F0B}"/>
              </a:ext>
            </a:extLst>
          </p:cNvPr>
          <p:cNvSpPr/>
          <p:nvPr/>
        </p:nvSpPr>
        <p:spPr>
          <a:xfrm>
            <a:off x="5002025" y="3117355"/>
            <a:ext cx="297300" cy="307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</a:rPr>
              <a:t>3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5" name="Google Shape;351;p41">
            <a:extLst>
              <a:ext uri="{FF2B5EF4-FFF2-40B4-BE49-F238E27FC236}">
                <a16:creationId xmlns:a16="http://schemas.microsoft.com/office/drawing/2014/main" id="{C290DA6F-DC3A-25FA-A249-F775488E45B1}"/>
              </a:ext>
            </a:extLst>
          </p:cNvPr>
          <p:cNvSpPr/>
          <p:nvPr/>
        </p:nvSpPr>
        <p:spPr>
          <a:xfrm>
            <a:off x="5808951" y="2955958"/>
            <a:ext cx="297300" cy="307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4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6" name="Google Shape;353;p41">
            <a:extLst>
              <a:ext uri="{FF2B5EF4-FFF2-40B4-BE49-F238E27FC236}">
                <a16:creationId xmlns:a16="http://schemas.microsoft.com/office/drawing/2014/main" id="{7A3014A0-12C5-D268-5664-2C8E4CD31A50}"/>
              </a:ext>
            </a:extLst>
          </p:cNvPr>
          <p:cNvSpPr/>
          <p:nvPr/>
        </p:nvSpPr>
        <p:spPr>
          <a:xfrm>
            <a:off x="2767675" y="1960428"/>
            <a:ext cx="297300" cy="307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</a:rPr>
              <a:t>5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7" name="Google Shape;354;p41">
            <a:extLst>
              <a:ext uri="{FF2B5EF4-FFF2-40B4-BE49-F238E27FC236}">
                <a16:creationId xmlns:a16="http://schemas.microsoft.com/office/drawing/2014/main" id="{3492775D-A772-79C3-5492-EB63B1CEFC24}"/>
              </a:ext>
            </a:extLst>
          </p:cNvPr>
          <p:cNvSpPr/>
          <p:nvPr/>
        </p:nvSpPr>
        <p:spPr>
          <a:xfrm>
            <a:off x="3598413" y="1296633"/>
            <a:ext cx="297300" cy="307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6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2148CF-E26F-B037-C12D-AD4209016CD2}"/>
              </a:ext>
            </a:extLst>
          </p:cNvPr>
          <p:cNvSpPr txBox="1"/>
          <p:nvPr/>
        </p:nvSpPr>
        <p:spPr>
          <a:xfrm>
            <a:off x="2637126" y="99510"/>
            <a:ext cx="56705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700" b="1" dirty="0">
                <a:solidFill>
                  <a:srgbClr val="FF0000"/>
                </a:solidFill>
                <a:highlight>
                  <a:srgbClr val="000000"/>
                </a:highlight>
                <a:latin typeface="Lexend" pitchFamily="2" charset="-70"/>
              </a:rPr>
              <a:t>Kvartalo vizija suderinta su Vilniaus m. vyr. architektu M. Pakalniu</a:t>
            </a:r>
            <a:endParaRPr lang="lt-LT" sz="700" b="1" baseline="30000" dirty="0">
              <a:solidFill>
                <a:srgbClr val="FF0000"/>
              </a:solidFill>
              <a:highlight>
                <a:srgbClr val="000000"/>
              </a:highlight>
              <a:latin typeface="Lexend" pitchFamily="2" charset="-7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Lentelė 3">
            <a:extLst>
              <a:ext uri="{FF2B5EF4-FFF2-40B4-BE49-F238E27FC236}">
                <a16:creationId xmlns:a16="http://schemas.microsoft.com/office/drawing/2014/main" id="{235C0E97-50BA-F495-814F-F22CCF0FE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93534"/>
              </p:ext>
            </p:extLst>
          </p:nvPr>
        </p:nvGraphicFramePr>
        <p:xfrm>
          <a:off x="285453" y="1064245"/>
          <a:ext cx="8413242" cy="250408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90715">
                  <a:extLst>
                    <a:ext uri="{9D8B030D-6E8A-4147-A177-3AD203B41FA5}">
                      <a16:colId xmlns:a16="http://schemas.microsoft.com/office/drawing/2014/main" val="2828168651"/>
                    </a:ext>
                  </a:extLst>
                </a:gridCol>
                <a:gridCol w="655940">
                  <a:extLst>
                    <a:ext uri="{9D8B030D-6E8A-4147-A177-3AD203B41FA5}">
                      <a16:colId xmlns:a16="http://schemas.microsoft.com/office/drawing/2014/main" val="1487114434"/>
                    </a:ext>
                  </a:extLst>
                </a:gridCol>
                <a:gridCol w="567934">
                  <a:extLst>
                    <a:ext uri="{9D8B030D-6E8A-4147-A177-3AD203B41FA5}">
                      <a16:colId xmlns:a16="http://schemas.microsoft.com/office/drawing/2014/main" val="3373718810"/>
                    </a:ext>
                  </a:extLst>
                </a:gridCol>
                <a:gridCol w="748641">
                  <a:extLst>
                    <a:ext uri="{9D8B030D-6E8A-4147-A177-3AD203B41FA5}">
                      <a16:colId xmlns:a16="http://schemas.microsoft.com/office/drawing/2014/main" val="3698540326"/>
                    </a:ext>
                  </a:extLst>
                </a:gridCol>
                <a:gridCol w="886322">
                  <a:extLst>
                    <a:ext uri="{9D8B030D-6E8A-4147-A177-3AD203B41FA5}">
                      <a16:colId xmlns:a16="http://schemas.microsoft.com/office/drawing/2014/main" val="3494603970"/>
                    </a:ext>
                  </a:extLst>
                </a:gridCol>
                <a:gridCol w="675498">
                  <a:extLst>
                    <a:ext uri="{9D8B030D-6E8A-4147-A177-3AD203B41FA5}">
                      <a16:colId xmlns:a16="http://schemas.microsoft.com/office/drawing/2014/main" val="3612545542"/>
                    </a:ext>
                  </a:extLst>
                </a:gridCol>
                <a:gridCol w="585145">
                  <a:extLst>
                    <a:ext uri="{9D8B030D-6E8A-4147-A177-3AD203B41FA5}">
                      <a16:colId xmlns:a16="http://schemas.microsoft.com/office/drawing/2014/main" val="2608138373"/>
                    </a:ext>
                  </a:extLst>
                </a:gridCol>
                <a:gridCol w="882019">
                  <a:extLst>
                    <a:ext uri="{9D8B030D-6E8A-4147-A177-3AD203B41FA5}">
                      <a16:colId xmlns:a16="http://schemas.microsoft.com/office/drawing/2014/main" val="2382235961"/>
                    </a:ext>
                  </a:extLst>
                </a:gridCol>
                <a:gridCol w="718524">
                  <a:extLst>
                    <a:ext uri="{9D8B030D-6E8A-4147-A177-3AD203B41FA5}">
                      <a16:colId xmlns:a16="http://schemas.microsoft.com/office/drawing/2014/main" val="844303317"/>
                    </a:ext>
                  </a:extLst>
                </a:gridCol>
                <a:gridCol w="814296">
                  <a:extLst>
                    <a:ext uri="{9D8B030D-6E8A-4147-A177-3AD203B41FA5}">
                      <a16:colId xmlns:a16="http://schemas.microsoft.com/office/drawing/2014/main" val="619714982"/>
                    </a:ext>
                  </a:extLst>
                </a:gridCol>
                <a:gridCol w="654822">
                  <a:extLst>
                    <a:ext uri="{9D8B030D-6E8A-4147-A177-3AD203B41FA5}">
                      <a16:colId xmlns:a16="http://schemas.microsoft.com/office/drawing/2014/main" val="1749941200"/>
                    </a:ext>
                  </a:extLst>
                </a:gridCol>
                <a:gridCol w="733386">
                  <a:extLst>
                    <a:ext uri="{9D8B030D-6E8A-4147-A177-3AD203B41FA5}">
                      <a16:colId xmlns:a16="http://schemas.microsoft.com/office/drawing/2014/main" val="891099006"/>
                    </a:ext>
                  </a:extLst>
                </a:gridCol>
              </a:tblGrid>
              <a:tr h="868594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Etapas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Etapo pabaiga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 err="1">
                          <a:effectLst/>
                          <a:latin typeface="Lexend" pitchFamily="2" charset="-70"/>
                        </a:rPr>
                        <a:t>Plotas</a:t>
                      </a:r>
                      <a:r>
                        <a:rPr lang="en-US" sz="800" b="1" u="none" strike="noStrike" dirty="0">
                          <a:effectLst/>
                          <a:latin typeface="Lexend" pitchFamily="2" charset="-70"/>
                        </a:rPr>
                        <a:t>, </a:t>
                      </a:r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m</a:t>
                      </a:r>
                      <a:r>
                        <a:rPr lang="en-US" sz="800" b="1" u="none" strike="noStrike" baseline="30000" dirty="0">
                          <a:effectLst/>
                          <a:latin typeface="Lexend" pitchFamily="2" charset="-70"/>
                        </a:rPr>
                        <a:t>2</a:t>
                      </a:r>
                      <a:endParaRPr lang="lt-LT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Projekto vertė, EUR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Galimi nauji Goštauto kvartalo klientai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Faktinis naujų klientų darbuotojų sk.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Darbo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</a:t>
                      </a:r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vietos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su </a:t>
                      </a:r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hibridiniu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</a:t>
                      </a:r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darbu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(+20%)</a:t>
                      </a:r>
                      <a:endParaRPr lang="es-ES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effectLst/>
                          <a:latin typeface="Lexend" pitchFamily="2" charset="-70"/>
                        </a:rPr>
                        <a:t>Galimas Efektyvumas, m</a:t>
                      </a:r>
                      <a:r>
                        <a:rPr lang="lt-LT" sz="800" b="1" u="none" strike="noStrike" baseline="30000" dirty="0">
                          <a:effectLst/>
                          <a:latin typeface="Lexend" pitchFamily="2" charset="-70"/>
                        </a:rPr>
                        <a:t>2</a:t>
                      </a:r>
                      <a:r>
                        <a:rPr lang="pt-BR" sz="800" b="1" u="none" strike="noStrike" dirty="0">
                          <a:effectLst/>
                          <a:latin typeface="Lexend" pitchFamily="2" charset="-70"/>
                        </a:rPr>
                        <a:t>/dv.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Perkeliamų klientų Ploto pokytis</a:t>
                      </a:r>
                      <a:r>
                        <a:rPr lang="en-US" sz="800" b="1" u="none" strike="noStrike" dirty="0">
                          <a:effectLst/>
                          <a:latin typeface="Lexend" pitchFamily="2" charset="-70"/>
                        </a:rPr>
                        <a:t>,</a:t>
                      </a:r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m</a:t>
                      </a:r>
                      <a:r>
                        <a:rPr lang="en-US" sz="800" b="1" u="none" strike="noStrike" baseline="30000" dirty="0">
                          <a:effectLst/>
                          <a:latin typeface="Lexend" pitchFamily="2" charset="-70"/>
                        </a:rPr>
                        <a:t>2</a:t>
                      </a:r>
                      <a:endParaRPr lang="lt-LT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Gautinos pajamos už atlaisvintą parduotą turtą, EUR*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Vilniaus m. NT portfelio pokytis, kv. m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Lexend" pitchFamily="2" charset="-70"/>
                        </a:rPr>
                        <a:t>Sąnaudų sutaupymas, EUR/metus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800550"/>
                  </a:ext>
                </a:extLst>
              </a:tr>
              <a:tr h="26600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1 Etapas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2025 Q1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8 632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16 185 000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ŽŪM, SM, SAM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674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630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12,8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-7 884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40 363 786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-23 503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-754 440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836403"/>
                  </a:ext>
                </a:extLst>
              </a:tr>
              <a:tr h="14510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2 Etapas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2028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14 795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36 987 500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FM, AM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646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722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13,1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-3 516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24 903 731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-14 501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-465 476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199238"/>
                  </a:ext>
                </a:extLst>
              </a:tr>
              <a:tr h="347438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3 Etapas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2028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18 825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47 062 500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EIMIN, ENMIN, SADM, TM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750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901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14,0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-4 183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36 243 417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-21 104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-677 426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032667"/>
                  </a:ext>
                </a:extLst>
              </a:tr>
              <a:tr h="27505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VISO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 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t-LT" sz="8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42 252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t-LT" sz="8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100 235 000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 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2 070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2 253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13,3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-15 583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101 510 935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-59 107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-1 897 343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91496"/>
                  </a:ext>
                </a:extLst>
              </a:tr>
              <a:tr h="189143">
                <a:tc rowSpan="2" gridSpan="8"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800" b="1" u="none" strike="noStrik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</a:rPr>
                        <a:t>Projekto išlaidos</a:t>
                      </a:r>
                      <a:endParaRPr lang="lt-LT" sz="800" b="1" i="0" u="none" strike="noStrik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100 235 000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lt-LT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806162"/>
                  </a:ext>
                </a:extLst>
              </a:tr>
              <a:tr h="358053">
                <a:tc gridSpan="8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800" b="1" u="none" strike="noStrik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</a:rPr>
                        <a:t>Projekto balansas</a:t>
                      </a:r>
                      <a:endParaRPr lang="lt-LT" sz="800" b="1" i="0" u="none" strike="noStrik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</a:rPr>
                        <a:t>1 275 935</a:t>
                      </a:r>
                      <a:endParaRPr lang="lt-LT" sz="800" b="1" i="0" u="none" strike="noStrik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10008"/>
                  </a:ext>
                </a:extLst>
              </a:tr>
            </a:tbl>
          </a:graphicData>
        </a:graphic>
      </p:graphicFrame>
      <p:sp>
        <p:nvSpPr>
          <p:cNvPr id="6" name="Google Shape;284;p33">
            <a:extLst>
              <a:ext uri="{FF2B5EF4-FFF2-40B4-BE49-F238E27FC236}">
                <a16:creationId xmlns:a16="http://schemas.microsoft.com/office/drawing/2014/main" id="{2B31B256-F100-7724-BDBC-9B76F0378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950" y="229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1" dirty="0">
                <a:solidFill>
                  <a:schemeClr val="lt1"/>
                </a:solidFill>
                <a:highlight>
                  <a:schemeClr val="dk1"/>
                </a:highlight>
              </a:rPr>
              <a:t>Pagrindiniai skaičiai: Ministerijų miestelis</a:t>
            </a:r>
            <a:endParaRPr b="1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87592-EF99-12EC-E937-926511E22231}"/>
              </a:ext>
            </a:extLst>
          </p:cNvPr>
          <p:cNvSpPr txBox="1"/>
          <p:nvPr/>
        </p:nvSpPr>
        <p:spPr>
          <a:xfrm>
            <a:off x="285453" y="4878793"/>
            <a:ext cx="441905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00" i="1" dirty="0">
                <a:latin typeface="Lexend" pitchFamily="2" charset="-70"/>
              </a:rPr>
              <a:t>* - skaičiuojamos 2022 m. vidutinė TB parduoto turto kaina Vilniaus mieste, EUR/ m</a:t>
            </a:r>
            <a:r>
              <a:rPr lang="lt-LT" sz="500" i="1" baseline="30000" dirty="0">
                <a:latin typeface="Lexend" pitchFamily="2" charset="-7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EECBC-99C4-0EC5-DD54-3058457D931E}"/>
              </a:ext>
            </a:extLst>
          </p:cNvPr>
          <p:cNvSpPr txBox="1"/>
          <p:nvPr/>
        </p:nvSpPr>
        <p:spPr>
          <a:xfrm>
            <a:off x="173392" y="3337497"/>
            <a:ext cx="5670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900" i="1" dirty="0">
                <a:latin typeface="Lexend" pitchFamily="2" charset="-70"/>
              </a:rPr>
              <a:t>1-ojo etapo balansas yra </a:t>
            </a:r>
            <a:r>
              <a:rPr lang="lt-LT" sz="800" b="1" i="1" dirty="0">
                <a:solidFill>
                  <a:srgbClr val="00B050"/>
                </a:solidFill>
                <a:latin typeface="Lexend" pitchFamily="2" charset="-70"/>
                <a:ea typeface="+mn-ea"/>
                <a:cs typeface="+mn-cs"/>
              </a:rPr>
              <a:t>+ 24 178 786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F7C3E-06C7-BBC1-590B-0E4D0A5FDBAD}"/>
              </a:ext>
            </a:extLst>
          </p:cNvPr>
          <p:cNvSpPr txBox="1"/>
          <p:nvPr/>
        </p:nvSpPr>
        <p:spPr>
          <a:xfrm>
            <a:off x="285452" y="3700021"/>
            <a:ext cx="8509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b="1" dirty="0">
                <a:latin typeface="Lexend" pitchFamily="2" charset="-70"/>
              </a:rPr>
              <a:t>Atkreipiame dėmesį:</a:t>
            </a:r>
          </a:p>
          <a:p>
            <a:r>
              <a:rPr lang="lt-LT" sz="1000" dirty="0">
                <a:latin typeface="Lexend" pitchFamily="2" charset="-70"/>
              </a:rPr>
              <a:t>Nuomos kaina ministerijoms išaugtų nuo ~ 3,3 EUR/m</a:t>
            </a:r>
            <a:r>
              <a:rPr lang="lt-LT" sz="1000" baseline="30000" dirty="0">
                <a:latin typeface="Lexend" pitchFamily="2" charset="-70"/>
              </a:rPr>
              <a:t>2 </a:t>
            </a:r>
            <a:r>
              <a:rPr lang="lt-LT" sz="1000" dirty="0">
                <a:latin typeface="Lexend" pitchFamily="2" charset="-70"/>
              </a:rPr>
              <a:t>iki 11 EUR/m</a:t>
            </a:r>
            <a:r>
              <a:rPr lang="lt-LT" sz="1000" baseline="30000" dirty="0">
                <a:latin typeface="Lexend" pitchFamily="2" charset="-70"/>
              </a:rPr>
              <a:t>2 </a:t>
            </a:r>
            <a:r>
              <a:rPr lang="lt-LT" sz="1000" dirty="0">
                <a:solidFill>
                  <a:schemeClr val="bg1"/>
                </a:solidFill>
                <a:latin typeface="Lexend" pitchFamily="2" charset="-70"/>
              </a:rPr>
              <a:t>, </a:t>
            </a:r>
            <a:r>
              <a:rPr lang="lt-LT" sz="1000" dirty="0">
                <a:solidFill>
                  <a:schemeClr val="bg1"/>
                </a:solidFill>
                <a:highlight>
                  <a:srgbClr val="000000"/>
                </a:highlight>
                <a:latin typeface="Lexend" pitchFamily="2" charset="-70"/>
              </a:rPr>
              <a:t>bet vertinant sumažėjusį užimamą plotą ir sutaupytus komunalinius</a:t>
            </a:r>
            <a:r>
              <a:rPr lang="lt-LT" sz="1000" dirty="0">
                <a:latin typeface="Lexend" pitchFamily="2" charset="-70"/>
              </a:rPr>
              <a:t>, per metus bendras išlaikymo biudžetas išaugtų 1,15 mln. EUR (nuo 2,85 mln. iki 4,0 mln.)</a:t>
            </a:r>
          </a:p>
        </p:txBody>
      </p:sp>
    </p:spTree>
    <p:extLst>
      <p:ext uri="{BB962C8B-B14F-4D97-AF65-F5344CB8AC3E}">
        <p14:creationId xmlns:p14="http://schemas.microsoft.com/office/powerpoint/2010/main" val="394994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Lentelė 3">
            <a:extLst>
              <a:ext uri="{FF2B5EF4-FFF2-40B4-BE49-F238E27FC236}">
                <a16:creationId xmlns:a16="http://schemas.microsoft.com/office/drawing/2014/main" id="{235C0E97-50BA-F495-814F-F22CCF0FE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94453"/>
              </p:ext>
            </p:extLst>
          </p:nvPr>
        </p:nvGraphicFramePr>
        <p:xfrm>
          <a:off x="285453" y="1064245"/>
          <a:ext cx="8413242" cy="3814548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90715">
                  <a:extLst>
                    <a:ext uri="{9D8B030D-6E8A-4147-A177-3AD203B41FA5}">
                      <a16:colId xmlns:a16="http://schemas.microsoft.com/office/drawing/2014/main" val="2828168651"/>
                    </a:ext>
                  </a:extLst>
                </a:gridCol>
                <a:gridCol w="655940">
                  <a:extLst>
                    <a:ext uri="{9D8B030D-6E8A-4147-A177-3AD203B41FA5}">
                      <a16:colId xmlns:a16="http://schemas.microsoft.com/office/drawing/2014/main" val="1487114434"/>
                    </a:ext>
                  </a:extLst>
                </a:gridCol>
                <a:gridCol w="567934">
                  <a:extLst>
                    <a:ext uri="{9D8B030D-6E8A-4147-A177-3AD203B41FA5}">
                      <a16:colId xmlns:a16="http://schemas.microsoft.com/office/drawing/2014/main" val="3373718810"/>
                    </a:ext>
                  </a:extLst>
                </a:gridCol>
                <a:gridCol w="748641">
                  <a:extLst>
                    <a:ext uri="{9D8B030D-6E8A-4147-A177-3AD203B41FA5}">
                      <a16:colId xmlns:a16="http://schemas.microsoft.com/office/drawing/2014/main" val="3698540326"/>
                    </a:ext>
                  </a:extLst>
                </a:gridCol>
                <a:gridCol w="886322">
                  <a:extLst>
                    <a:ext uri="{9D8B030D-6E8A-4147-A177-3AD203B41FA5}">
                      <a16:colId xmlns:a16="http://schemas.microsoft.com/office/drawing/2014/main" val="3494603970"/>
                    </a:ext>
                  </a:extLst>
                </a:gridCol>
                <a:gridCol w="675498">
                  <a:extLst>
                    <a:ext uri="{9D8B030D-6E8A-4147-A177-3AD203B41FA5}">
                      <a16:colId xmlns:a16="http://schemas.microsoft.com/office/drawing/2014/main" val="3612545542"/>
                    </a:ext>
                  </a:extLst>
                </a:gridCol>
                <a:gridCol w="585145">
                  <a:extLst>
                    <a:ext uri="{9D8B030D-6E8A-4147-A177-3AD203B41FA5}">
                      <a16:colId xmlns:a16="http://schemas.microsoft.com/office/drawing/2014/main" val="2608138373"/>
                    </a:ext>
                  </a:extLst>
                </a:gridCol>
                <a:gridCol w="882019">
                  <a:extLst>
                    <a:ext uri="{9D8B030D-6E8A-4147-A177-3AD203B41FA5}">
                      <a16:colId xmlns:a16="http://schemas.microsoft.com/office/drawing/2014/main" val="2382235961"/>
                    </a:ext>
                  </a:extLst>
                </a:gridCol>
                <a:gridCol w="718524">
                  <a:extLst>
                    <a:ext uri="{9D8B030D-6E8A-4147-A177-3AD203B41FA5}">
                      <a16:colId xmlns:a16="http://schemas.microsoft.com/office/drawing/2014/main" val="844303317"/>
                    </a:ext>
                  </a:extLst>
                </a:gridCol>
                <a:gridCol w="814296">
                  <a:extLst>
                    <a:ext uri="{9D8B030D-6E8A-4147-A177-3AD203B41FA5}">
                      <a16:colId xmlns:a16="http://schemas.microsoft.com/office/drawing/2014/main" val="619714982"/>
                    </a:ext>
                  </a:extLst>
                </a:gridCol>
                <a:gridCol w="654822">
                  <a:extLst>
                    <a:ext uri="{9D8B030D-6E8A-4147-A177-3AD203B41FA5}">
                      <a16:colId xmlns:a16="http://schemas.microsoft.com/office/drawing/2014/main" val="1749941200"/>
                    </a:ext>
                  </a:extLst>
                </a:gridCol>
                <a:gridCol w="733386">
                  <a:extLst>
                    <a:ext uri="{9D8B030D-6E8A-4147-A177-3AD203B41FA5}">
                      <a16:colId xmlns:a16="http://schemas.microsoft.com/office/drawing/2014/main" val="891099006"/>
                    </a:ext>
                  </a:extLst>
                </a:gridCol>
              </a:tblGrid>
              <a:tr h="868594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Etapas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Etapo pabaiga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 err="1">
                          <a:effectLst/>
                          <a:latin typeface="Lexend" pitchFamily="2" charset="-70"/>
                        </a:rPr>
                        <a:t>Plotas</a:t>
                      </a:r>
                      <a:r>
                        <a:rPr lang="en-US" sz="800" b="1" u="none" strike="noStrike" dirty="0">
                          <a:effectLst/>
                          <a:latin typeface="Lexend" pitchFamily="2" charset="-70"/>
                        </a:rPr>
                        <a:t>, </a:t>
                      </a:r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m</a:t>
                      </a:r>
                      <a:r>
                        <a:rPr lang="en-US" sz="800" b="1" u="none" strike="noStrike" baseline="30000" dirty="0">
                          <a:effectLst/>
                          <a:latin typeface="Lexend" pitchFamily="2" charset="-70"/>
                        </a:rPr>
                        <a:t>2</a:t>
                      </a:r>
                      <a:endParaRPr lang="lt-LT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Projekto vertė, EUR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Galimi nauji Goštauto kvartalo klientai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Faktinis naujų klientų darbuotojų sk.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Darbo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</a:t>
                      </a:r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vietos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su </a:t>
                      </a:r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hibridiniu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</a:t>
                      </a:r>
                      <a:r>
                        <a:rPr lang="es-ES" sz="800" b="1" u="none" strike="noStrike" dirty="0" err="1">
                          <a:effectLst/>
                          <a:latin typeface="Lexend" pitchFamily="2" charset="-70"/>
                        </a:rPr>
                        <a:t>darbu</a:t>
                      </a:r>
                      <a:r>
                        <a:rPr lang="es-ES" sz="800" b="1" u="none" strike="noStrike" dirty="0">
                          <a:effectLst/>
                          <a:latin typeface="Lexend" pitchFamily="2" charset="-70"/>
                        </a:rPr>
                        <a:t> (+20%)</a:t>
                      </a:r>
                      <a:endParaRPr lang="es-ES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 dirty="0">
                          <a:effectLst/>
                          <a:latin typeface="Lexend" pitchFamily="2" charset="-70"/>
                        </a:rPr>
                        <a:t>Galimas Efektyvumas, m</a:t>
                      </a:r>
                      <a:r>
                        <a:rPr lang="lt-LT" sz="800" b="1" u="none" strike="noStrike" baseline="30000" dirty="0">
                          <a:effectLst/>
                          <a:latin typeface="Lexend" pitchFamily="2" charset="-70"/>
                        </a:rPr>
                        <a:t>2</a:t>
                      </a:r>
                      <a:r>
                        <a:rPr lang="pt-BR" sz="800" b="1" u="none" strike="noStrike" dirty="0">
                          <a:effectLst/>
                          <a:latin typeface="Lexend" pitchFamily="2" charset="-70"/>
                        </a:rPr>
                        <a:t>/dv.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Perkeliamų klientų Ploto pokytis</a:t>
                      </a:r>
                      <a:r>
                        <a:rPr lang="en-US" sz="800" b="1" u="none" strike="noStrike" dirty="0">
                          <a:effectLst/>
                          <a:latin typeface="Lexend" pitchFamily="2" charset="-70"/>
                        </a:rPr>
                        <a:t>,</a:t>
                      </a:r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m</a:t>
                      </a:r>
                      <a:r>
                        <a:rPr lang="en-US" sz="800" b="1" u="none" strike="noStrike" baseline="30000" dirty="0">
                          <a:effectLst/>
                          <a:latin typeface="Lexend" pitchFamily="2" charset="-70"/>
                        </a:rPr>
                        <a:t>2</a:t>
                      </a:r>
                      <a:endParaRPr lang="lt-LT" sz="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Gautinos pajamos už atlaisvintą parduotą turtą, EUR*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effectLst/>
                          <a:latin typeface="Lexend" pitchFamily="2" charset="-70"/>
                        </a:rPr>
                        <a:t>Vilniaus m. NT portfelio pokytis, kv. m</a:t>
                      </a:r>
                      <a:endParaRPr lang="lt-LT" sz="800" b="1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Lexend" pitchFamily="2" charset="-70"/>
                        </a:rPr>
                        <a:t>Sąnaudų sutaupymas, EUR/metus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800550"/>
                  </a:ext>
                </a:extLst>
              </a:tr>
              <a:tr h="26600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1 Etapas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2025 Q1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8 632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16 185 000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600" u="none" strike="noStrike" dirty="0">
                          <a:effectLst/>
                          <a:latin typeface="Lexend" pitchFamily="2" charset="-70"/>
                        </a:rPr>
                        <a:t>ŽŪM, SM, SAM</a:t>
                      </a:r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674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630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12,8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-7 884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40 363 786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-23503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-754 440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836403"/>
                  </a:ext>
                </a:extLst>
              </a:tr>
              <a:tr h="14510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2 Etapas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2028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14 795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36 987 500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600" u="none" strike="noStrike" dirty="0">
                          <a:effectLst/>
                          <a:latin typeface="Lexend" pitchFamily="2" charset="-70"/>
                        </a:rPr>
                        <a:t>FM, AM</a:t>
                      </a:r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646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722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13,1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-3 516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24 903 731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-14501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-465 476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199238"/>
                  </a:ext>
                </a:extLst>
              </a:tr>
              <a:tr h="347438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3 Etapas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2028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>
                          <a:effectLst/>
                          <a:latin typeface="Lexend" pitchFamily="2" charset="-70"/>
                        </a:rPr>
                        <a:t>18 825</a:t>
                      </a:r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47 062 500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600" u="none" strike="noStrike" dirty="0">
                          <a:effectLst/>
                          <a:latin typeface="Lexend" pitchFamily="2" charset="-70"/>
                        </a:rPr>
                        <a:t>EIMIN, ENMIN, SADM, TM</a:t>
                      </a:r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750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901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14,0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-4 183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700" b="0" i="0" u="none" strike="noStrike" cap="none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36 243 417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-21104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-677 426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032667"/>
                  </a:ext>
                </a:extLst>
              </a:tr>
              <a:tr h="723829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4 Etapas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2028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7 506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14 372 500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Goštauto 12 ir Goštauto 9 esami klientai + papildoma įstaiga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546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520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13,7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-1 664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2 857 243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-1664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-53 405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994892"/>
                  </a:ext>
                </a:extLst>
              </a:tr>
              <a:tr h="14510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5 Etapas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2028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9 520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17 850 000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Nedetalizuojama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584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584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16,3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-2 160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20 059 262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-11680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-374 928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183414"/>
                  </a:ext>
                </a:extLst>
              </a:tr>
              <a:tr h="441535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6 Etapas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2028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14 036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>
                          <a:effectLst/>
                          <a:latin typeface="Lexend" pitchFamily="2" charset="-70"/>
                        </a:rPr>
                        <a:t>35 090 000</a:t>
                      </a:r>
                      <a:endParaRPr lang="lt-LT" sz="800" b="0" i="0" u="none" strike="noStrike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700" u="none" strike="noStrike" dirty="0">
                          <a:effectLst/>
                          <a:latin typeface="Lexend" pitchFamily="2" charset="-70"/>
                        </a:rPr>
                        <a:t>Nedetalizuojama</a:t>
                      </a:r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795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795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11,7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-6 612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27 306 701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u="none" strike="noStrike" dirty="0">
                          <a:effectLst/>
                          <a:latin typeface="Lexend" pitchFamily="2" charset="-70"/>
                        </a:rPr>
                        <a:t>-15900</a:t>
                      </a:r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-510 390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191775"/>
                  </a:ext>
                </a:extLst>
              </a:tr>
              <a:tr h="27505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VISO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 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73 314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167 547 500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 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3 995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4 152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13,6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-26 018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151 734 140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</a:rPr>
                        <a:t>-88 351</a:t>
                      </a:r>
                      <a:endParaRPr lang="lt-LT" sz="800" b="1" i="0" u="none" strike="noStrike" dirty="0">
                        <a:solidFill>
                          <a:srgbClr val="00B05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lt-LT" sz="8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Lexend" pitchFamily="2" charset="-70"/>
                          <a:ea typeface="+mn-ea"/>
                          <a:cs typeface="+mn-cs"/>
                          <a:sym typeface="Arial"/>
                        </a:rPr>
                        <a:t>-2 836 065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91496"/>
                  </a:ext>
                </a:extLst>
              </a:tr>
              <a:tr h="189143">
                <a:tc rowSpan="2" gridSpan="8"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800" b="1" u="none" strike="noStrik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</a:rPr>
                        <a:t>Projekto išlaidos</a:t>
                      </a:r>
                      <a:endParaRPr lang="lt-LT" sz="800" b="1" i="0" u="none" strike="noStrik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</a:rPr>
                        <a:t>167 547 500</a:t>
                      </a:r>
                      <a:endParaRPr lang="lt-LT" sz="800" b="1" i="0" u="none" strike="noStrik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lt-LT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806162"/>
                  </a:ext>
                </a:extLst>
              </a:tr>
              <a:tr h="358053">
                <a:tc gridSpan="8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l" fontAlgn="ctr"/>
                      <a:endParaRPr lang="lt-LT" sz="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800" b="1" u="none" strike="noStrik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</a:rPr>
                        <a:t>Projekto balansas</a:t>
                      </a:r>
                      <a:endParaRPr lang="lt-LT" sz="800" b="1" i="0" u="none" strike="noStrik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800" b="1" u="none" strike="noStrike" dirty="0">
                          <a:solidFill>
                            <a:schemeClr val="tx1"/>
                          </a:solidFill>
                          <a:effectLst/>
                          <a:latin typeface="Lexend" pitchFamily="2" charset="-70"/>
                        </a:rPr>
                        <a:t>-15 734 140</a:t>
                      </a:r>
                      <a:endParaRPr lang="lt-LT" sz="800" b="1" i="0" u="none" strike="noStrike" dirty="0">
                        <a:solidFill>
                          <a:schemeClr val="tx1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t-LT" sz="800" b="0" i="0" u="none" strike="noStrike" dirty="0">
                        <a:solidFill>
                          <a:srgbClr val="000000"/>
                        </a:solidFill>
                        <a:effectLst/>
                        <a:latin typeface="Lexend" pitchFamily="2" charset="-7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10008"/>
                  </a:ext>
                </a:extLst>
              </a:tr>
            </a:tbl>
          </a:graphicData>
        </a:graphic>
      </p:graphicFrame>
      <p:sp>
        <p:nvSpPr>
          <p:cNvPr id="6" name="Google Shape;284;p33">
            <a:extLst>
              <a:ext uri="{FF2B5EF4-FFF2-40B4-BE49-F238E27FC236}">
                <a16:creationId xmlns:a16="http://schemas.microsoft.com/office/drawing/2014/main" id="{2B31B256-F100-7724-BDBC-9B76F0378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524" y="23930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1" dirty="0">
                <a:solidFill>
                  <a:schemeClr val="lt1"/>
                </a:solidFill>
                <a:highlight>
                  <a:schemeClr val="dk1"/>
                </a:highlight>
              </a:rPr>
              <a:t>Pagrindiniai skaičiai: visas kompleksas</a:t>
            </a:r>
            <a:endParaRPr b="1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75516-1F39-6A95-EC86-3513B303BCCF}"/>
              </a:ext>
            </a:extLst>
          </p:cNvPr>
          <p:cNvSpPr txBox="1"/>
          <p:nvPr/>
        </p:nvSpPr>
        <p:spPr>
          <a:xfrm>
            <a:off x="237993" y="4453190"/>
            <a:ext cx="5670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900" dirty="0">
                <a:latin typeface="Lexend" pitchFamily="2" charset="-70"/>
              </a:rPr>
              <a:t>Įgyvendinus visą projektą Vilniaus m. portfelis sumažės nuo </a:t>
            </a:r>
            <a:r>
              <a:rPr lang="lt-LT" sz="900" b="1" dirty="0">
                <a:solidFill>
                  <a:srgbClr val="C00000"/>
                </a:solidFill>
                <a:latin typeface="Lexend" pitchFamily="2" charset="-70"/>
              </a:rPr>
              <a:t>331</a:t>
            </a:r>
            <a:r>
              <a:rPr lang="en-US" sz="900" b="1" dirty="0">
                <a:solidFill>
                  <a:srgbClr val="C00000"/>
                </a:solidFill>
                <a:latin typeface="Lexend" pitchFamily="2" charset="-70"/>
              </a:rPr>
              <a:t> </a:t>
            </a:r>
            <a:r>
              <a:rPr lang="lt-LT" sz="900" b="1" dirty="0">
                <a:solidFill>
                  <a:srgbClr val="C00000"/>
                </a:solidFill>
                <a:latin typeface="Lexend" pitchFamily="2" charset="-70"/>
              </a:rPr>
              <a:t>126</a:t>
            </a:r>
            <a:r>
              <a:rPr lang="lt-LT" sz="900" dirty="0">
                <a:latin typeface="Lexend" pitchFamily="2" charset="-70"/>
              </a:rPr>
              <a:t> iki </a:t>
            </a:r>
            <a:r>
              <a:rPr lang="lt-LT" sz="900" b="1" dirty="0">
                <a:solidFill>
                  <a:srgbClr val="00B050"/>
                </a:solidFill>
                <a:latin typeface="Lexend" pitchFamily="2" charset="-70"/>
              </a:rPr>
              <a:t>242 775 </a:t>
            </a:r>
            <a:r>
              <a:rPr lang="lt-LT" sz="900" dirty="0">
                <a:latin typeface="Lexend" pitchFamily="2" charset="-70"/>
              </a:rPr>
              <a:t>m</a:t>
            </a:r>
            <a:r>
              <a:rPr lang="en-US" sz="900" baseline="30000" dirty="0">
                <a:latin typeface="Lexend" pitchFamily="2" charset="-70"/>
              </a:rPr>
              <a:t>2</a:t>
            </a:r>
            <a:endParaRPr lang="lt-LT" sz="900" baseline="30000" dirty="0">
              <a:latin typeface="Lexend" pitchFamily="2" charset="-7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87592-EF99-12EC-E937-926511E22231}"/>
              </a:ext>
            </a:extLst>
          </p:cNvPr>
          <p:cNvSpPr txBox="1"/>
          <p:nvPr/>
        </p:nvSpPr>
        <p:spPr>
          <a:xfrm>
            <a:off x="285453" y="4878793"/>
            <a:ext cx="441905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00" i="1" dirty="0">
                <a:latin typeface="Lexend" pitchFamily="2" charset="-70"/>
              </a:rPr>
              <a:t>* - skaičiuojamos 2022 m. vidutinė TB parduoto turto kaina Vilniaus mieste, EUR/ m</a:t>
            </a:r>
            <a:r>
              <a:rPr lang="lt-LT" sz="500" i="1" baseline="30000" dirty="0">
                <a:latin typeface="Lexend" pitchFamily="2" charset="-7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1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MOS PAVADINIMAS">
            <a:extLst>
              <a:ext uri="{FF2B5EF4-FFF2-40B4-BE49-F238E27FC236}">
                <a16:creationId xmlns:a16="http://schemas.microsoft.com/office/drawing/2014/main" id="{BE5A83DE-4CB5-4CBF-A803-65DA605A82EE}"/>
              </a:ext>
            </a:extLst>
          </p:cNvPr>
          <p:cNvSpPr txBox="1"/>
          <p:nvPr/>
        </p:nvSpPr>
        <p:spPr>
          <a:xfrm>
            <a:off x="52227" y="474793"/>
            <a:ext cx="38537" cy="350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b">
            <a:spAutoFit/>
          </a:bodyPr>
          <a:lstStyle>
            <a:lvl1pPr algn="l">
              <a:lnSpc>
                <a:spcPct val="90000"/>
              </a:lnSpc>
              <a:defRPr sz="6300" spc="126">
                <a:solidFill>
                  <a:srgbClr val="7A2841"/>
                </a:solidFill>
                <a:latin typeface="Lexend Bold"/>
                <a:ea typeface="Lexend Bold"/>
                <a:cs typeface="Lexend Bold"/>
                <a:sym typeface="Lexend Bold"/>
              </a:defRPr>
            </a:lvl1pPr>
          </a:lstStyle>
          <a:p>
            <a:endParaRPr lang="lt-LT" sz="2250" dirty="0"/>
          </a:p>
        </p:txBody>
      </p:sp>
      <p:sp>
        <p:nvSpPr>
          <p:cNvPr id="13" name="2021  |  Turto Bankas">
            <a:extLst>
              <a:ext uri="{FF2B5EF4-FFF2-40B4-BE49-F238E27FC236}">
                <a16:creationId xmlns:a16="http://schemas.microsoft.com/office/drawing/2014/main" id="{C2276161-58D2-4658-8F97-B73BF420BD9C}"/>
              </a:ext>
            </a:extLst>
          </p:cNvPr>
          <p:cNvSpPr txBox="1"/>
          <p:nvPr/>
        </p:nvSpPr>
        <p:spPr>
          <a:xfrm>
            <a:off x="246314" y="4830200"/>
            <a:ext cx="1542089" cy="182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2500" spc="125">
                <a:solidFill>
                  <a:srgbClr val="7A284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</a:lstStyle>
          <a:p>
            <a:r>
              <a:rPr sz="938"/>
              <a:t>202</a:t>
            </a:r>
            <a:r>
              <a:rPr lang="lt-LT" sz="938"/>
              <a:t>2</a:t>
            </a:r>
            <a:r>
              <a:rPr sz="938"/>
              <a:t>  |  Turto Bankas</a:t>
            </a:r>
          </a:p>
        </p:txBody>
      </p:sp>
      <p:graphicFrame>
        <p:nvGraphicFramePr>
          <p:cNvPr id="2" name="Lentelė 1">
            <a:extLst>
              <a:ext uri="{FF2B5EF4-FFF2-40B4-BE49-F238E27FC236}">
                <a16:creationId xmlns:a16="http://schemas.microsoft.com/office/drawing/2014/main" id="{61AFC5CC-3835-0A70-DA45-D07267806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20923"/>
              </p:ext>
            </p:extLst>
          </p:nvPr>
        </p:nvGraphicFramePr>
        <p:xfrm>
          <a:off x="246314" y="130493"/>
          <a:ext cx="8796446" cy="4222623"/>
        </p:xfrm>
        <a:graphic>
          <a:graphicData uri="http://schemas.openxmlformats.org/drawingml/2006/table">
            <a:tbl>
              <a:tblPr/>
              <a:tblGrid>
                <a:gridCol w="2512038">
                  <a:extLst>
                    <a:ext uri="{9D8B030D-6E8A-4147-A177-3AD203B41FA5}">
                      <a16:colId xmlns:a16="http://schemas.microsoft.com/office/drawing/2014/main" val="1023768967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507419394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4289582796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566400659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649668439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93999542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604999168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4161827291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846578894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365558287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267035316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937617031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2852148694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86696264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804258844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564675858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2413585637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540514145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071441951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633659792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3260657580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473188839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926639410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2542195353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708092952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476846910"/>
                    </a:ext>
                  </a:extLst>
                </a:gridCol>
                <a:gridCol w="241708">
                  <a:extLst>
                    <a:ext uri="{9D8B030D-6E8A-4147-A177-3AD203B41FA5}">
                      <a16:colId xmlns:a16="http://schemas.microsoft.com/office/drawing/2014/main" val="1603811600"/>
                    </a:ext>
                  </a:extLst>
                </a:gridCol>
              </a:tblGrid>
              <a:tr h="3260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Goštauto kvartalo </a:t>
                      </a:r>
                      <a:r>
                        <a:rPr lang="lt-LT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įgyvendinimo grafikas</a:t>
                      </a:r>
                      <a:endParaRPr lang="lt-LT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ctr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33743"/>
                  </a:ext>
                </a:extLst>
              </a:tr>
              <a:tr h="201817">
                <a:tc>
                  <a:txBody>
                    <a:bodyPr/>
                    <a:lstStyle/>
                    <a:p>
                      <a:pPr algn="ctr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2028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705183"/>
                  </a:ext>
                </a:extLst>
              </a:tr>
              <a:tr h="364822">
                <a:tc>
                  <a:txBody>
                    <a:bodyPr/>
                    <a:lstStyle/>
                    <a:p>
                      <a:pPr algn="ctr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 Q3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 Q4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Q1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Q2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Q3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Q4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Q1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Q2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Q3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Q4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Q1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Q2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Q3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Q4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Q1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Q2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Q3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Q4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2027 Q1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2027 Q2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2027 Q3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2027 Q4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2028 Q1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2028 Q2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2028 Q3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2028 Q4</a:t>
                      </a: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563306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Kvartalo vizijos parengimas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805858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Kvartalo vizija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1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661928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Pritarimas vizijai ir sprendimas dėl konkurso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898686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endParaRPr lang="lt-LT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703532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etapas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363628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Projekto tvirtinimas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047021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 korpuso Paprastojo remonto užduotis užduotis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500918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Paprastojo remonto projekto prikimas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699910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Paprastojo remonto projektas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909278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Rangos pirkimas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672392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Ranga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437686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 korpuso Projekto pabaiga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119336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endParaRPr lang="lt-LT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215222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Architektūrinis konkursas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568573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Sąlygų rengimas, derinimas ir konkurso paskelbimas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469068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Konkurso pasiūlymų rengimas ir darbų pateikimas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639192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Konkurso darbų vertinimas ir laimėtojo išrinkimas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728628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VP procedūros ir sutarties su laimėtoju pasirašymas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61590"/>
                  </a:ext>
                </a:extLst>
              </a:tr>
              <a:tr h="163005"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175662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2 - 6 etapai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245033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 rengimas, viešinimas ir VMSA pritarimas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783079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TP rengimas ir SLD gavimas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177094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Rangos pirkimas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58030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Rangos darbai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96265"/>
                  </a:ext>
                </a:extLst>
              </a:tr>
              <a:tr h="131957"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Projekto pridavimas</a:t>
                      </a:r>
                    </a:p>
                  </a:txBody>
                  <a:tcPr marL="3572" marR="3572" marT="3572" marB="0" anchor="b">
                    <a:lnL>
                      <a:noFill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2" marR="3572" marT="3572" marB="0" anchor="b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3214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1ECE17-0BAA-2E59-D3C7-B3D87BA05FCA}"/>
              </a:ext>
            </a:extLst>
          </p:cNvPr>
          <p:cNvSpPr txBox="1"/>
          <p:nvPr/>
        </p:nvSpPr>
        <p:spPr>
          <a:xfrm>
            <a:off x="157875" y="4555044"/>
            <a:ext cx="8796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b="1" dirty="0">
                <a:solidFill>
                  <a:srgbClr val="FF0000"/>
                </a:solidFill>
                <a:highlight>
                  <a:srgbClr val="000000"/>
                </a:highlight>
                <a:latin typeface="Lexend" pitchFamily="2" charset="-70"/>
              </a:rPr>
              <a:t>SIŪLYMAS</a:t>
            </a:r>
            <a:r>
              <a:rPr lang="lt-LT" sz="1000" b="1" dirty="0">
                <a:solidFill>
                  <a:schemeClr val="bg1"/>
                </a:solidFill>
                <a:highlight>
                  <a:srgbClr val="000000"/>
                </a:highlight>
                <a:latin typeface="Lexend" pitchFamily="2" charset="-70"/>
              </a:rPr>
              <a:t>: Įgyvendinti 1-ajį etapą lygiagrečiai organizuojant architektūrinį konkursą likusiai komplekso daliai</a:t>
            </a:r>
            <a:endParaRPr lang="lt-LT" sz="1000" b="1" baseline="30000" dirty="0">
              <a:solidFill>
                <a:schemeClr val="bg1"/>
              </a:solidFill>
              <a:highlight>
                <a:srgbClr val="000000"/>
              </a:highlight>
              <a:latin typeface="Lexend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42527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5"/>
          <p:cNvSpPr/>
          <p:nvPr/>
        </p:nvSpPr>
        <p:spPr>
          <a:xfrm>
            <a:off x="0" y="4441400"/>
            <a:ext cx="9144000" cy="70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389" name="Google Shape;3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7246" y="4526751"/>
            <a:ext cx="1081735" cy="53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5"/>
          <p:cNvSpPr txBox="1"/>
          <p:nvPr/>
        </p:nvSpPr>
        <p:spPr>
          <a:xfrm>
            <a:off x="612425" y="609600"/>
            <a:ext cx="6385500" cy="28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Administracinio kvartalo </a:t>
            </a:r>
            <a:r>
              <a:rPr lang="en" sz="3600" b="1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Goštauto g.</a:t>
            </a:r>
            <a:r>
              <a:rPr lang="en" sz="3600" b="1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galimybių studija</a:t>
            </a:r>
            <a:endParaRPr sz="3600" b="1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2022 m. gruodžio 8 d.</a:t>
            </a:r>
            <a:endParaRPr sz="1000" b="1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Klausimai</a:t>
            </a:r>
            <a:endParaRPr sz="3600" b="1">
              <a:solidFill>
                <a:srgbClr val="FFFFFF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1" name="Google Shape;39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41401"/>
            <a:ext cx="616648" cy="61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892</Words>
  <Application>Microsoft Office PowerPoint</Application>
  <PresentationFormat>Demonstracija ekrane (16:9)</PresentationFormat>
  <Paragraphs>323</Paragraphs>
  <Slides>7</Slides>
  <Notes>5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3" baseType="lpstr">
      <vt:lpstr>Roboto</vt:lpstr>
      <vt:lpstr>Arial</vt:lpstr>
      <vt:lpstr>Lexend</vt:lpstr>
      <vt:lpstr>Lexend Light</vt:lpstr>
      <vt:lpstr>Lexend Bold</vt:lpstr>
      <vt:lpstr>Simple Light</vt:lpstr>
      <vt:lpstr>„PowerPoint“ pateiktis</vt:lpstr>
      <vt:lpstr>„PowerPoint“ pateiktis</vt:lpstr>
      <vt:lpstr>Kvartalo vizija</vt:lpstr>
      <vt:lpstr>Pagrindiniai skaičiai: Ministerijų miestelis</vt:lpstr>
      <vt:lpstr>Pagrindiniai skaičiai: visas kompleksas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LIUTKEVIČIŪTĖ, Inga | Turto bankas</dc:creator>
  <cp:lastModifiedBy>Piotr Gerasimovič</cp:lastModifiedBy>
  <cp:revision>4</cp:revision>
  <dcterms:modified xsi:type="dcterms:W3CDTF">2023-01-13T12:13:06Z</dcterms:modified>
</cp:coreProperties>
</file>