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9" r:id="rId5"/>
    <p:sldId id="1521" r:id="rId6"/>
    <p:sldId id="280" r:id="rId7"/>
    <p:sldId id="1517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ndaugas Mažrimas" initials="MM" lastIdx="2" clrIdx="0"/>
  <p:cmAuthor id="2" name="Agnė Jančiauskienė" initials="AJ" lastIdx="8" clrIdx="1">
    <p:extLst>
      <p:ext uri="{19B8F6BF-5375-455C-9EA6-DF929625EA0E}">
        <p15:presenceInfo xmlns:p15="http://schemas.microsoft.com/office/powerpoint/2012/main" userId="S-1-5-21-1809588339-386270836-1542849698-18083" providerId="AD"/>
      </p:ext>
    </p:extLst>
  </p:cmAuthor>
  <p:cmAuthor id="3" name="Kazys Maksvytis" initials="KM" lastIdx="2" clrIdx="2">
    <p:extLst>
      <p:ext uri="{19B8F6BF-5375-455C-9EA6-DF929625EA0E}">
        <p15:presenceInfo xmlns:p15="http://schemas.microsoft.com/office/powerpoint/2012/main" userId="S-1-5-21-1809588339-386270836-1542849698-2671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ACF37"/>
    <a:srgbClr val="FFFFFF"/>
    <a:srgbClr val="57595B"/>
    <a:srgbClr val="36BBA5"/>
    <a:srgbClr val="0097C5"/>
    <a:srgbClr val="FFE033"/>
    <a:srgbClr val="FAA21B"/>
    <a:srgbClr val="EF404A"/>
    <a:srgbClr val="000000"/>
    <a:srgbClr val="6C3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754" autoAdjust="0"/>
    <p:restoredTop sz="94660"/>
  </p:normalViewPr>
  <p:slideViewPr>
    <p:cSldViewPr snapToGrid="0">
      <p:cViewPr varScale="1">
        <p:scale>
          <a:sx n="81" d="100"/>
          <a:sy n="81" d="100"/>
        </p:scale>
        <p:origin x="122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783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90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41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683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565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93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512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583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271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333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575359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4650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348354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6622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8455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391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48463D-68F6-474D-A97F-7037D899B132}" type="datetimeFigureOut">
              <a:rPr lang="en-US" smtClean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02522ED-AA40-4ADC-99B9-7AC40CA8AB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834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13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47" name="Rectangle 25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Isosceles Triangle 27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Isosceles Triangle 29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51" name="Straight Connector 33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35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5F397A26-A155-4AB8-B9CE-CA294D8CE448}"/>
              </a:ext>
            </a:extLst>
          </p:cNvPr>
          <p:cNvSpPr txBox="1"/>
          <p:nvPr/>
        </p:nvSpPr>
        <p:spPr>
          <a:xfrm>
            <a:off x="429437" y="1420019"/>
            <a:ext cx="10433050" cy="26538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dirty="0">
                <a:latin typeface="Candara" panose="020E0502030303020204" pitchFamily="34" charset="0"/>
                <a:ea typeface="+mj-ea"/>
                <a:cs typeface="+mj-cs"/>
              </a:rPr>
              <a:t>PASIŪLYMAS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dirty="0">
                <a:latin typeface="Candara" panose="020E0502030303020204" pitchFamily="34" charset="0"/>
                <a:ea typeface="+mj-ea"/>
                <a:cs typeface="+mj-cs"/>
              </a:rPr>
              <a:t>KOMPENSACIJ</a:t>
            </a:r>
            <a:r>
              <a:rPr lang="lt-LT" sz="3400" b="1">
                <a:latin typeface="Candara" panose="020E0502030303020204" pitchFamily="34" charset="0"/>
                <a:ea typeface="+mj-ea"/>
                <a:cs typeface="+mj-cs"/>
              </a:rPr>
              <a:t>Ų DĖL SPECIALIŲJŲ ŽEMĖS NAUDOJIMO SĄLYGŲ TAIKYMO APSKAIČIAVIMO IR ADMINISTRAVIMO ĮRANKIO SUKŪRIMO</a:t>
            </a:r>
            <a:endParaRPr lang="en-US" sz="3400" b="1" dirty="0">
              <a:latin typeface="Candara" panose="020E0502030303020204" pitchFamily="34" charset="0"/>
              <a:ea typeface="+mj-ea"/>
              <a:cs typeface="+mj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57D534-1CC4-49A7-9C23-17C5751D6F25}"/>
              </a:ext>
            </a:extLst>
          </p:cNvPr>
          <p:cNvSpPr txBox="1"/>
          <p:nvPr/>
        </p:nvSpPr>
        <p:spPr>
          <a:xfrm>
            <a:off x="8915400" y="5986490"/>
            <a:ext cx="2708432" cy="30777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r"/>
            <a:endParaRPr lang="lt-LT" sz="1400" dirty="0">
              <a:solidFill>
                <a:srgbClr val="57595B"/>
              </a:solidFill>
              <a:latin typeface="Avenir Book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F3B935-7D00-47B5-8041-8BA6EEF2A3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547" y="4142382"/>
            <a:ext cx="6559865" cy="14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433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Box 33">
            <a:extLst>
              <a:ext uri="{FF2B5EF4-FFF2-40B4-BE49-F238E27FC236}">
                <a16:creationId xmlns:a16="http://schemas.microsoft.com/office/drawing/2014/main" id="{A22C7F94-C561-4431-8153-57F0CADC766B}"/>
              </a:ext>
            </a:extLst>
          </p:cNvPr>
          <p:cNvSpPr txBox="1"/>
          <p:nvPr/>
        </p:nvSpPr>
        <p:spPr>
          <a:xfrm>
            <a:off x="589314" y="74205"/>
            <a:ext cx="61522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lt-LT" sz="2000" b="1" dirty="0">
                <a:solidFill>
                  <a:srgbClr val="57595B"/>
                </a:solidFill>
                <a:latin typeface="Candara" panose="020E0502030303020204" pitchFamily="34" charset="0"/>
              </a:rPr>
              <a:t>DABARTINĖ SITUACIJA</a:t>
            </a:r>
            <a:endParaRPr lang="en-US" sz="2000" b="1" dirty="0">
              <a:solidFill>
                <a:srgbClr val="57595B"/>
              </a:solidFill>
              <a:latin typeface="Candara" panose="020E0502030303020204" pitchFamily="34" charset="0"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10D83D3-3E34-4D88-A5B5-08F3740C49DE}"/>
              </a:ext>
            </a:extLst>
          </p:cNvPr>
          <p:cNvCxnSpPr/>
          <p:nvPr/>
        </p:nvCxnSpPr>
        <p:spPr>
          <a:xfrm>
            <a:off x="370653" y="74205"/>
            <a:ext cx="0" cy="408373"/>
          </a:xfrm>
          <a:prstGeom prst="line">
            <a:avLst/>
          </a:prstGeom>
          <a:ln w="57150">
            <a:solidFill>
              <a:srgbClr val="AACF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66356B2-C8CF-4A5E-82B0-02B26936E06B}"/>
              </a:ext>
            </a:extLst>
          </p:cNvPr>
          <p:cNvSpPr txBox="1"/>
          <p:nvPr/>
        </p:nvSpPr>
        <p:spPr>
          <a:xfrm>
            <a:off x="541677" y="634126"/>
            <a:ext cx="11096704" cy="830997"/>
          </a:xfrm>
          <a:prstGeom prst="rect">
            <a:avLst/>
          </a:prstGeom>
          <a:noFill/>
          <a:ln w="28575">
            <a:solidFill>
              <a:srgbClr val="AACF37"/>
            </a:solidFill>
          </a:ln>
        </p:spPr>
        <p:txBody>
          <a:bodyPr wrap="square" rtlCol="0">
            <a:spAutoFit/>
          </a:bodyPr>
          <a:lstStyle/>
          <a:p>
            <a:r>
              <a:rPr lang="lt-LT" sz="1200" b="1" dirty="0">
                <a:latin typeface="Candara" panose="020E0502030303020204" pitchFamily="34" charset="0"/>
              </a:rPr>
              <a:t>Įsigalioję teisės aktai: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lt-LT" sz="1200" dirty="0">
                <a:latin typeface="Candara" panose="020E0502030303020204" pitchFamily="34" charset="0"/>
              </a:rPr>
              <a:t>2020-01-01 Specialiųjų žemės naudojimo sąlygų įstatymas (toliau – SŽNSĮ) </a:t>
            </a:r>
            <a:r>
              <a:rPr lang="lt-LT" sz="1200" b="1" dirty="0">
                <a:latin typeface="Candara" panose="020E0502030303020204" pitchFamily="34" charset="0"/>
              </a:rPr>
              <a:t>įpareigojo žemės sklypuose įregistruoti teritorijas, kuriose taikomi apribojimai.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lt-LT" sz="1200" dirty="0">
                <a:latin typeface="Candara" panose="020E0502030303020204" pitchFamily="34" charset="0"/>
              </a:rPr>
              <a:t>2020-04-08 Kompensacijos dėl specialiųjų žemės naudojimo sąlygų taikymo Lietuvos Respublikos SŽNSĮ nurodytose teritorijose, nustatytose tenkinant viešąjį interesą, apskaičiavimo ir išmokėjimo metodika –</a:t>
            </a:r>
            <a:r>
              <a:rPr lang="lt-LT" sz="1200" b="1" dirty="0">
                <a:latin typeface="Candara" panose="020E0502030303020204" pitchFamily="34" charset="0"/>
              </a:rPr>
              <a:t> įpareigojo SĮ pagal kliento prašymą kompensuoti jam patirtus pagrįstus apribojimų sukeltus nuostolius.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F9B4174-CE80-4E95-8FAF-1DC3C84CEAAF}"/>
              </a:ext>
            </a:extLst>
          </p:cNvPr>
          <p:cNvSpPr txBox="1"/>
          <p:nvPr/>
        </p:nvSpPr>
        <p:spPr>
          <a:xfrm>
            <a:off x="131847" y="6425975"/>
            <a:ext cx="119163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lt-LT" sz="1000" b="1" dirty="0">
                <a:latin typeface="Candara" panose="020E0502030303020204" pitchFamily="34" charset="0"/>
              </a:rPr>
              <a:t>Naudojami</a:t>
            </a:r>
            <a:r>
              <a:rPr lang="lt-LT" sz="1000" dirty="0">
                <a:latin typeface="Candara" panose="020E0502030303020204" pitchFamily="34" charset="0"/>
              </a:rPr>
              <a:t> </a:t>
            </a:r>
            <a:r>
              <a:rPr lang="lt-LT" sz="1000" b="1" dirty="0">
                <a:latin typeface="Candara" panose="020E0502030303020204" pitchFamily="34" charset="0"/>
              </a:rPr>
              <a:t>sutrumpinimai</a:t>
            </a:r>
            <a:r>
              <a:rPr lang="lt-LT" sz="1000" dirty="0">
                <a:latin typeface="Candara" panose="020E0502030303020204" pitchFamily="34" charset="0"/>
              </a:rPr>
              <a:t>: RC – VĮ Registrų centras, SI – suinteresuota įmonė (&gt; 60 vnt., pvz., Ambergrid, Lietuvos geležinkeliai, Lietuvos oro uostai, Vilniaus Vandenys, Telia ir kt. ),  NTR – nekilnojamojo turto registras, Teritorija – SŽNS įstatymu nustatyta teritorija, kuriai taikomi ūkinės ar kt. veiklos apribojimai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D5BBB55-9518-4041-B83F-84F9BA83B9B8}"/>
              </a:ext>
            </a:extLst>
          </p:cNvPr>
          <p:cNvSpPr/>
          <p:nvPr/>
        </p:nvSpPr>
        <p:spPr>
          <a:xfrm>
            <a:off x="541677" y="1666068"/>
            <a:ext cx="11087106" cy="276999"/>
          </a:xfrm>
          <a:prstGeom prst="rect">
            <a:avLst/>
          </a:prstGeom>
          <a:noFill/>
          <a:ln w="28575">
            <a:solidFill>
              <a:srgbClr val="AACF37"/>
            </a:solidFill>
          </a:ln>
        </p:spPr>
        <p:txBody>
          <a:bodyPr wrap="square">
            <a:spAutoFit/>
          </a:bodyPr>
          <a:lstStyle/>
          <a:p>
            <a:r>
              <a:rPr lang="lt-LT" sz="1200" b="1" dirty="0">
                <a:latin typeface="Candara" panose="020E0502030303020204" pitchFamily="34" charset="0"/>
              </a:rPr>
              <a:t>Siūlymas -</a:t>
            </a:r>
            <a:r>
              <a:rPr lang="lt-LT" sz="1200" dirty="0">
                <a:latin typeface="Candara" panose="020E0502030303020204" pitchFamily="34" charset="0"/>
              </a:rPr>
              <a:t> teisės aktų reikalavimus įgyvendinti per „vieno langelio“ įrankį, kurio valdytojas – VĮ Registrų centras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CCE8A95-ED0D-4108-BAD7-1771EDBA35D8}"/>
              </a:ext>
            </a:extLst>
          </p:cNvPr>
          <p:cNvGrpSpPr/>
          <p:nvPr/>
        </p:nvGrpSpPr>
        <p:grpSpPr>
          <a:xfrm rot="5400000">
            <a:off x="6494498" y="-2695691"/>
            <a:ext cx="146993" cy="10320364"/>
            <a:chOff x="237309" y="998099"/>
            <a:chExt cx="96416" cy="475085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6643B8F-6A27-4151-B01E-D51329511DFB}"/>
                </a:ext>
              </a:extLst>
            </p:cNvPr>
            <p:cNvCxnSpPr/>
            <p:nvPr/>
          </p:nvCxnSpPr>
          <p:spPr>
            <a:xfrm>
              <a:off x="237309" y="998099"/>
              <a:ext cx="0" cy="4750856"/>
            </a:xfrm>
            <a:prstGeom prst="line">
              <a:avLst/>
            </a:prstGeom>
            <a:ln w="571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D2F1F6B-A0B9-4778-B2AF-36722A3E35C4}"/>
                </a:ext>
              </a:extLst>
            </p:cNvPr>
            <p:cNvCxnSpPr/>
            <p:nvPr/>
          </p:nvCxnSpPr>
          <p:spPr>
            <a:xfrm>
              <a:off x="333725" y="998099"/>
              <a:ext cx="0" cy="4750856"/>
            </a:xfrm>
            <a:prstGeom prst="line">
              <a:avLst/>
            </a:prstGeom>
            <a:ln w="571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A17E847C-E17F-4A54-8F38-684E9E363E1B}"/>
              </a:ext>
            </a:extLst>
          </p:cNvPr>
          <p:cNvSpPr/>
          <p:nvPr/>
        </p:nvSpPr>
        <p:spPr>
          <a:xfrm>
            <a:off x="2287521" y="2170966"/>
            <a:ext cx="3993800" cy="548808"/>
          </a:xfrm>
          <a:prstGeom prst="rect">
            <a:avLst/>
          </a:prstGeom>
          <a:solidFill>
            <a:srgbClr val="AACF37"/>
          </a:solidFill>
          <a:ln w="6350">
            <a:solidFill>
              <a:schemeClr val="bg1"/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lt-LT" sz="1600" b="1" dirty="0">
                <a:latin typeface="Candara" panose="020E0502030303020204" pitchFamily="34" charset="0"/>
              </a:rPr>
              <a:t>Pagal ESAMĄ reglamentavimą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6324B2-F38D-4BFC-8A79-D97589C8E9F5}"/>
              </a:ext>
            </a:extLst>
          </p:cNvPr>
          <p:cNvSpPr/>
          <p:nvPr/>
        </p:nvSpPr>
        <p:spPr>
          <a:xfrm>
            <a:off x="7444412" y="2170973"/>
            <a:ext cx="4075043" cy="548801"/>
          </a:xfrm>
          <a:prstGeom prst="rect">
            <a:avLst/>
          </a:prstGeom>
          <a:solidFill>
            <a:srgbClr val="AACF37"/>
          </a:solidFill>
          <a:ln w="6350">
            <a:solidFill>
              <a:schemeClr val="bg1"/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lt-LT" sz="1600" b="1" dirty="0">
                <a:latin typeface="Candara" panose="020E0502030303020204" pitchFamily="34" charset="0"/>
              </a:rPr>
              <a:t>Pagal SIŪLOMĄ sprendimą</a:t>
            </a:r>
            <a:r>
              <a:rPr lang="en-US" sz="1600" b="1" dirty="0">
                <a:latin typeface="Candara" panose="020E0502030303020204" pitchFamily="34" charset="0"/>
              </a:rPr>
              <a:t>*</a:t>
            </a:r>
          </a:p>
          <a:p>
            <a:pPr algn="ctr"/>
            <a:r>
              <a:rPr lang="en-US" sz="1600" b="1" dirty="0">
                <a:latin typeface="Candara" panose="020E0502030303020204" pitchFamily="34" charset="0"/>
              </a:rPr>
              <a:t>Po 2023 m.</a:t>
            </a:r>
            <a:endParaRPr lang="lt-LT" sz="1600" b="1" dirty="0">
              <a:latin typeface="Candara" panose="020E0502030303020204" pitchFamily="34" charset="0"/>
            </a:endParaRPr>
          </a:p>
        </p:txBody>
      </p:sp>
      <p:graphicFrame>
        <p:nvGraphicFramePr>
          <p:cNvPr id="13" name="Table 7">
            <a:extLst>
              <a:ext uri="{FF2B5EF4-FFF2-40B4-BE49-F238E27FC236}">
                <a16:creationId xmlns:a16="http://schemas.microsoft.com/office/drawing/2014/main" id="{A25A7202-7E87-4EDA-AD8E-A2AAD74134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6706608"/>
              </p:ext>
            </p:extLst>
          </p:nvPr>
        </p:nvGraphicFramePr>
        <p:xfrm>
          <a:off x="174560" y="2742285"/>
          <a:ext cx="11821339" cy="366806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04283">
                  <a:extLst>
                    <a:ext uri="{9D8B030D-6E8A-4147-A177-3AD203B41FA5}">
                      <a16:colId xmlns:a16="http://schemas.microsoft.com/office/drawing/2014/main" val="596012347"/>
                    </a:ext>
                  </a:extLst>
                </a:gridCol>
                <a:gridCol w="5143308">
                  <a:extLst>
                    <a:ext uri="{9D8B030D-6E8A-4147-A177-3AD203B41FA5}">
                      <a16:colId xmlns:a16="http://schemas.microsoft.com/office/drawing/2014/main" val="1146182905"/>
                    </a:ext>
                  </a:extLst>
                </a:gridCol>
                <a:gridCol w="5373748">
                  <a:extLst>
                    <a:ext uri="{9D8B030D-6E8A-4147-A177-3AD203B41FA5}">
                      <a16:colId xmlns:a16="http://schemas.microsoft.com/office/drawing/2014/main" val="1718784866"/>
                    </a:ext>
                  </a:extLst>
                </a:gridCol>
              </a:tblGrid>
              <a:tr h="477425">
                <a:tc>
                  <a:txBody>
                    <a:bodyPr/>
                    <a:lstStyle/>
                    <a:p>
                      <a:r>
                        <a:rPr lang="lt-LT" sz="1400" b="1" dirty="0">
                          <a:latin typeface="Candara" panose="020E0502030303020204" pitchFamily="34" charset="0"/>
                        </a:rPr>
                        <a:t>Klientas</a:t>
                      </a:r>
                    </a:p>
                    <a:p>
                      <a:endParaRPr lang="lt-LT" sz="1400" dirty="0">
                        <a:latin typeface="Candara" panose="020E0502030303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Kreipiasi į </a:t>
                      </a:r>
                      <a:r>
                        <a:rPr lang="lt-LT" sz="1200" b="1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visas</a:t>
                      </a: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 kliento žinomas </a:t>
                      </a:r>
                      <a:r>
                        <a:rPr lang="lt-LT" sz="1200" b="1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SĮ</a:t>
                      </a: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 </a:t>
                      </a:r>
                      <a:r>
                        <a:rPr lang="lt-LT" sz="1200" b="1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individualiai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Kreipiasi </a:t>
                      </a:r>
                      <a:r>
                        <a:rPr lang="lt-LT" sz="1200" b="1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tik</a:t>
                      </a: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 į RC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807095429"/>
                  </a:ext>
                </a:extLst>
              </a:tr>
              <a:tr h="1937785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lt-LT" sz="1400" b="1" dirty="0">
                          <a:latin typeface="Candara" panose="020E0502030303020204" pitchFamily="34" charset="0"/>
                        </a:rPr>
                        <a:t>SĮ</a:t>
                      </a:r>
                      <a:r>
                        <a:rPr lang="lt-LT" sz="1400" dirty="0">
                          <a:latin typeface="Candara" panose="020E0502030303020204" pitchFamily="34" charset="0"/>
                        </a:rPr>
                        <a:t>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lt-LT" sz="1400" dirty="0">
                        <a:latin typeface="Candara" panose="020E0502030303020204" pitchFamily="34" charset="0"/>
                      </a:endParaRP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lt-LT" sz="1400" dirty="0">
                        <a:latin typeface="Candara" panose="020E0502030303020204" pitchFamily="34" charset="0"/>
                      </a:endParaRP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lt-LT" sz="1400" dirty="0">
                        <a:latin typeface="Candara" panose="020E0502030303020204" pitchFamily="34" charset="0"/>
                      </a:endParaRP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lt-LT" sz="1400" dirty="0">
                        <a:latin typeface="Candara" panose="020E0502030303020204" pitchFamily="34" charset="0"/>
                      </a:endParaRP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lt-LT" sz="1400" dirty="0">
                        <a:latin typeface="Candara" panose="020E0502030303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lt-LT" sz="1200" b="1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Kiekviena SĮ individualiai dubliuoja tą patį darbą</a:t>
                      </a: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Priima kliento prašymą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Nagrinėja prašymą, užsako NTR duomenis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Derina tenkančios Teritorijos dydį </a:t>
                      </a:r>
                      <a:r>
                        <a:rPr lang="lt-LT" sz="1200" b="1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su visomis SĮ</a:t>
                      </a: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, nepriklausomai nuo to, ar yra atitinkamai SĮ priklausanti Teritorija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Apskaičiuoja SĮ tenkančios Teritorijos dalį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Priima sprendimą dėl kompensacijos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Informuoja klientą ir (ne)išmoka kompensaciją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lt-LT" sz="1200" b="1" dirty="0">
                        <a:solidFill>
                          <a:schemeClr val="tx1"/>
                        </a:solidFill>
                        <a:latin typeface="Candara" panose="020E0502030303020204" pitchFamily="34" charset="0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lt-LT" sz="1200" b="1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RC</a:t>
                      </a: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:</a:t>
                      </a:r>
                    </a:p>
                    <a:p>
                      <a:pPr marL="171450" marR="0" lvl="0" indent="-1714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surenka ir pateikia NTR duomenis kiekvienai SĮ atskirai.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lt-LT" sz="1200" b="1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RC</a:t>
                      </a: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Priima kliento prašymą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strike="noStrike" baseline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Nustato ir pateikia visoms SĮ žemės sklypo plotus patenkančius į nustatytas ir įregistruotas Teritorijas.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lt-LT" sz="1200" b="0" dirty="0">
                        <a:solidFill>
                          <a:schemeClr val="tx1"/>
                        </a:solidFill>
                        <a:latin typeface="Candara" panose="020E0502030303020204" pitchFamily="34" charset="0"/>
                      </a:endParaRPr>
                    </a:p>
                    <a:p>
                      <a:pPr marL="0" indent="0">
                        <a:buFontTx/>
                        <a:buNone/>
                      </a:pPr>
                      <a:r>
                        <a:rPr lang="lt-LT" sz="1200" b="1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SĮ: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Priima sprendimą dėl kompensacijos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Informuoja klientą ir (ne)išmoka kompensaciją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Pateikia informaciją RC apie išmokėtas kompensacijas (grafinius ir atributinius duomenis)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338326456"/>
                  </a:ext>
                </a:extLst>
              </a:tr>
              <a:tr h="1046787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lt-LT" sz="1400" b="1" dirty="0">
                          <a:latin typeface="Candara" panose="020E0502030303020204" pitchFamily="34" charset="0"/>
                        </a:rPr>
                        <a:t>EFEKTAS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Ilgas neaiškus procesas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Neefektyvus lėšų naudojimas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Didinama klientui teikiamų paslaugų kaina, nes reguliuojamų SĮ kaštai įtraukiami į kainų tarifus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Aiškus ir klientui patogus procesas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Nedubliuojami SĮ vykdomi procesai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Nedidinama klientui teikiamų paslaugų kaina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lt-LT" sz="1200" b="0" dirty="0">
                          <a:solidFill>
                            <a:schemeClr val="tx1"/>
                          </a:solidFill>
                          <a:latin typeface="Candara" panose="020E0502030303020204" pitchFamily="34" charset="0"/>
                        </a:rPr>
                        <a:t>Užtikrinimas duomenų vientisumas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lt-LT" sz="1200" b="0" dirty="0">
                        <a:solidFill>
                          <a:schemeClr val="tx1"/>
                        </a:solidFill>
                        <a:latin typeface="Candara" panose="020E0502030303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95137906"/>
                  </a:ext>
                </a:extLst>
              </a:tr>
            </a:tbl>
          </a:graphicData>
        </a:graphic>
      </p:graphicFrame>
      <p:grpSp>
        <p:nvGrpSpPr>
          <p:cNvPr id="18" name="Group 17">
            <a:extLst>
              <a:ext uri="{FF2B5EF4-FFF2-40B4-BE49-F238E27FC236}">
                <a16:creationId xmlns:a16="http://schemas.microsoft.com/office/drawing/2014/main" id="{A4C1C9E3-4AF6-4501-A5E9-E7B572590445}"/>
              </a:ext>
            </a:extLst>
          </p:cNvPr>
          <p:cNvGrpSpPr/>
          <p:nvPr/>
        </p:nvGrpSpPr>
        <p:grpSpPr>
          <a:xfrm>
            <a:off x="966215" y="2797872"/>
            <a:ext cx="253938" cy="332457"/>
            <a:chOff x="7506599" y="1277287"/>
            <a:chExt cx="317794" cy="413437"/>
          </a:xfrm>
          <a:solidFill>
            <a:schemeClr val="bg1">
              <a:lumMod val="65000"/>
            </a:schemeClr>
          </a:solidFill>
        </p:grpSpPr>
        <p:sp>
          <p:nvSpPr>
            <p:cNvPr id="19" name="Freeform 26">
              <a:extLst>
                <a:ext uri="{FF2B5EF4-FFF2-40B4-BE49-F238E27FC236}">
                  <a16:creationId xmlns:a16="http://schemas.microsoft.com/office/drawing/2014/main" id="{F15CBCA7-9817-45B4-898D-5BD57695F547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7583992" y="1277287"/>
              <a:ext cx="163027" cy="163026"/>
            </a:xfrm>
            <a:custGeom>
              <a:avLst/>
              <a:gdLst>
                <a:gd name="T0" fmla="*/ 822 w 1500"/>
                <a:gd name="T1" fmla="*/ 2 h 1501"/>
                <a:gd name="T2" fmla="*/ 961 w 1500"/>
                <a:gd name="T3" fmla="*/ 29 h 1501"/>
                <a:gd name="T4" fmla="*/ 1088 w 1500"/>
                <a:gd name="T5" fmla="*/ 80 h 1501"/>
                <a:gd name="T6" fmla="*/ 1203 w 1500"/>
                <a:gd name="T7" fmla="*/ 153 h 1501"/>
                <a:gd name="T8" fmla="*/ 1304 w 1500"/>
                <a:gd name="T9" fmla="*/ 243 h 1501"/>
                <a:gd name="T10" fmla="*/ 1386 w 1500"/>
                <a:gd name="T11" fmla="*/ 352 h 1501"/>
                <a:gd name="T12" fmla="*/ 1447 w 1500"/>
                <a:gd name="T13" fmla="*/ 474 h 1501"/>
                <a:gd name="T14" fmla="*/ 1487 w 1500"/>
                <a:gd name="T15" fmla="*/ 608 h 1501"/>
                <a:gd name="T16" fmla="*/ 1500 w 1500"/>
                <a:gd name="T17" fmla="*/ 750 h 1501"/>
                <a:gd name="T18" fmla="*/ 1487 w 1500"/>
                <a:gd name="T19" fmla="*/ 893 h 1501"/>
                <a:gd name="T20" fmla="*/ 1447 w 1500"/>
                <a:gd name="T21" fmla="*/ 1026 h 1501"/>
                <a:gd name="T22" fmla="*/ 1386 w 1500"/>
                <a:gd name="T23" fmla="*/ 1148 h 1501"/>
                <a:gd name="T24" fmla="*/ 1304 w 1500"/>
                <a:gd name="T25" fmla="*/ 1256 h 1501"/>
                <a:gd name="T26" fmla="*/ 1203 w 1500"/>
                <a:gd name="T27" fmla="*/ 1348 h 1501"/>
                <a:gd name="T28" fmla="*/ 1088 w 1500"/>
                <a:gd name="T29" fmla="*/ 1421 h 1501"/>
                <a:gd name="T30" fmla="*/ 961 w 1500"/>
                <a:gd name="T31" fmla="*/ 1471 h 1501"/>
                <a:gd name="T32" fmla="*/ 822 w 1500"/>
                <a:gd name="T33" fmla="*/ 1497 h 1501"/>
                <a:gd name="T34" fmla="*/ 678 w 1500"/>
                <a:gd name="T35" fmla="*/ 1497 h 1501"/>
                <a:gd name="T36" fmla="*/ 539 w 1500"/>
                <a:gd name="T37" fmla="*/ 1471 h 1501"/>
                <a:gd name="T38" fmla="*/ 411 w 1500"/>
                <a:gd name="T39" fmla="*/ 1421 h 1501"/>
                <a:gd name="T40" fmla="*/ 295 w 1500"/>
                <a:gd name="T41" fmla="*/ 1348 h 1501"/>
                <a:gd name="T42" fmla="*/ 196 w 1500"/>
                <a:gd name="T43" fmla="*/ 1256 h 1501"/>
                <a:gd name="T44" fmla="*/ 113 w 1500"/>
                <a:gd name="T45" fmla="*/ 1148 h 1501"/>
                <a:gd name="T46" fmla="*/ 52 w 1500"/>
                <a:gd name="T47" fmla="*/ 1026 h 1501"/>
                <a:gd name="T48" fmla="*/ 12 w 1500"/>
                <a:gd name="T49" fmla="*/ 893 h 1501"/>
                <a:gd name="T50" fmla="*/ 0 w 1500"/>
                <a:gd name="T51" fmla="*/ 750 h 1501"/>
                <a:gd name="T52" fmla="*/ 12 w 1500"/>
                <a:gd name="T53" fmla="*/ 608 h 1501"/>
                <a:gd name="T54" fmla="*/ 52 w 1500"/>
                <a:gd name="T55" fmla="*/ 474 h 1501"/>
                <a:gd name="T56" fmla="*/ 113 w 1500"/>
                <a:gd name="T57" fmla="*/ 352 h 1501"/>
                <a:gd name="T58" fmla="*/ 196 w 1500"/>
                <a:gd name="T59" fmla="*/ 243 h 1501"/>
                <a:gd name="T60" fmla="*/ 295 w 1500"/>
                <a:gd name="T61" fmla="*/ 153 h 1501"/>
                <a:gd name="T62" fmla="*/ 411 w 1500"/>
                <a:gd name="T63" fmla="*/ 80 h 1501"/>
                <a:gd name="T64" fmla="*/ 539 w 1500"/>
                <a:gd name="T65" fmla="*/ 29 h 1501"/>
                <a:gd name="T66" fmla="*/ 678 w 1500"/>
                <a:gd name="T67" fmla="*/ 2 h 15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00" h="1501">
                  <a:moveTo>
                    <a:pt x="750" y="0"/>
                  </a:moveTo>
                  <a:lnTo>
                    <a:pt x="822" y="2"/>
                  </a:lnTo>
                  <a:lnTo>
                    <a:pt x="892" y="13"/>
                  </a:lnTo>
                  <a:lnTo>
                    <a:pt x="961" y="29"/>
                  </a:lnTo>
                  <a:lnTo>
                    <a:pt x="1026" y="52"/>
                  </a:lnTo>
                  <a:lnTo>
                    <a:pt x="1088" y="80"/>
                  </a:lnTo>
                  <a:lnTo>
                    <a:pt x="1147" y="113"/>
                  </a:lnTo>
                  <a:lnTo>
                    <a:pt x="1203" y="153"/>
                  </a:lnTo>
                  <a:lnTo>
                    <a:pt x="1255" y="196"/>
                  </a:lnTo>
                  <a:lnTo>
                    <a:pt x="1304" y="243"/>
                  </a:lnTo>
                  <a:lnTo>
                    <a:pt x="1347" y="296"/>
                  </a:lnTo>
                  <a:lnTo>
                    <a:pt x="1386" y="352"/>
                  </a:lnTo>
                  <a:lnTo>
                    <a:pt x="1420" y="412"/>
                  </a:lnTo>
                  <a:lnTo>
                    <a:pt x="1447" y="474"/>
                  </a:lnTo>
                  <a:lnTo>
                    <a:pt x="1470" y="539"/>
                  </a:lnTo>
                  <a:lnTo>
                    <a:pt x="1487" y="608"/>
                  </a:lnTo>
                  <a:lnTo>
                    <a:pt x="1496" y="678"/>
                  </a:lnTo>
                  <a:lnTo>
                    <a:pt x="1500" y="750"/>
                  </a:lnTo>
                  <a:lnTo>
                    <a:pt x="1496" y="822"/>
                  </a:lnTo>
                  <a:lnTo>
                    <a:pt x="1487" y="893"/>
                  </a:lnTo>
                  <a:lnTo>
                    <a:pt x="1470" y="960"/>
                  </a:lnTo>
                  <a:lnTo>
                    <a:pt x="1447" y="1026"/>
                  </a:lnTo>
                  <a:lnTo>
                    <a:pt x="1420" y="1089"/>
                  </a:lnTo>
                  <a:lnTo>
                    <a:pt x="1386" y="1148"/>
                  </a:lnTo>
                  <a:lnTo>
                    <a:pt x="1347" y="1204"/>
                  </a:lnTo>
                  <a:lnTo>
                    <a:pt x="1304" y="1256"/>
                  </a:lnTo>
                  <a:lnTo>
                    <a:pt x="1255" y="1305"/>
                  </a:lnTo>
                  <a:lnTo>
                    <a:pt x="1203" y="1348"/>
                  </a:lnTo>
                  <a:lnTo>
                    <a:pt x="1147" y="1387"/>
                  </a:lnTo>
                  <a:lnTo>
                    <a:pt x="1088" y="1421"/>
                  </a:lnTo>
                  <a:lnTo>
                    <a:pt x="1026" y="1449"/>
                  </a:lnTo>
                  <a:lnTo>
                    <a:pt x="961" y="1471"/>
                  </a:lnTo>
                  <a:lnTo>
                    <a:pt x="892" y="1488"/>
                  </a:lnTo>
                  <a:lnTo>
                    <a:pt x="822" y="1497"/>
                  </a:lnTo>
                  <a:lnTo>
                    <a:pt x="750" y="1501"/>
                  </a:lnTo>
                  <a:lnTo>
                    <a:pt x="678" y="1497"/>
                  </a:lnTo>
                  <a:lnTo>
                    <a:pt x="607" y="1488"/>
                  </a:lnTo>
                  <a:lnTo>
                    <a:pt x="539" y="1471"/>
                  </a:lnTo>
                  <a:lnTo>
                    <a:pt x="474" y="1449"/>
                  </a:lnTo>
                  <a:lnTo>
                    <a:pt x="411" y="1421"/>
                  </a:lnTo>
                  <a:lnTo>
                    <a:pt x="352" y="1387"/>
                  </a:lnTo>
                  <a:lnTo>
                    <a:pt x="295" y="1348"/>
                  </a:lnTo>
                  <a:lnTo>
                    <a:pt x="244" y="1305"/>
                  </a:lnTo>
                  <a:lnTo>
                    <a:pt x="196" y="1256"/>
                  </a:lnTo>
                  <a:lnTo>
                    <a:pt x="153" y="1204"/>
                  </a:lnTo>
                  <a:lnTo>
                    <a:pt x="113" y="1148"/>
                  </a:lnTo>
                  <a:lnTo>
                    <a:pt x="80" y="1089"/>
                  </a:lnTo>
                  <a:lnTo>
                    <a:pt x="52" y="1026"/>
                  </a:lnTo>
                  <a:lnTo>
                    <a:pt x="29" y="960"/>
                  </a:lnTo>
                  <a:lnTo>
                    <a:pt x="12" y="893"/>
                  </a:lnTo>
                  <a:lnTo>
                    <a:pt x="3" y="822"/>
                  </a:lnTo>
                  <a:lnTo>
                    <a:pt x="0" y="750"/>
                  </a:lnTo>
                  <a:lnTo>
                    <a:pt x="3" y="678"/>
                  </a:lnTo>
                  <a:lnTo>
                    <a:pt x="12" y="608"/>
                  </a:lnTo>
                  <a:lnTo>
                    <a:pt x="29" y="539"/>
                  </a:lnTo>
                  <a:lnTo>
                    <a:pt x="52" y="474"/>
                  </a:lnTo>
                  <a:lnTo>
                    <a:pt x="80" y="412"/>
                  </a:lnTo>
                  <a:lnTo>
                    <a:pt x="113" y="352"/>
                  </a:lnTo>
                  <a:lnTo>
                    <a:pt x="153" y="296"/>
                  </a:lnTo>
                  <a:lnTo>
                    <a:pt x="196" y="243"/>
                  </a:lnTo>
                  <a:lnTo>
                    <a:pt x="244" y="196"/>
                  </a:lnTo>
                  <a:lnTo>
                    <a:pt x="295" y="153"/>
                  </a:lnTo>
                  <a:lnTo>
                    <a:pt x="352" y="113"/>
                  </a:lnTo>
                  <a:lnTo>
                    <a:pt x="411" y="80"/>
                  </a:lnTo>
                  <a:lnTo>
                    <a:pt x="474" y="52"/>
                  </a:lnTo>
                  <a:lnTo>
                    <a:pt x="539" y="29"/>
                  </a:lnTo>
                  <a:lnTo>
                    <a:pt x="607" y="13"/>
                  </a:lnTo>
                  <a:lnTo>
                    <a:pt x="678" y="2"/>
                  </a:lnTo>
                  <a:lnTo>
                    <a:pt x="75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ctr" anchorCtr="0" compatLnSpc="1">
              <a:prstTxWarp prst="textNoShape">
                <a:avLst/>
              </a:prstTxWarp>
            </a:bodyPr>
            <a:lstStyle/>
            <a:p>
              <a:pPr defTabSz="685800">
                <a:defRPr/>
              </a:pPr>
              <a:endParaRPr lang="en-IN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Freeform 27">
              <a:extLst>
                <a:ext uri="{FF2B5EF4-FFF2-40B4-BE49-F238E27FC236}">
                  <a16:creationId xmlns:a16="http://schemas.microsoft.com/office/drawing/2014/main" id="{4C32A992-2205-4E6B-9DD5-CC9708D1E308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7506599" y="1472487"/>
              <a:ext cx="317794" cy="218237"/>
            </a:xfrm>
            <a:custGeom>
              <a:avLst/>
              <a:gdLst>
                <a:gd name="T0" fmla="*/ 888 w 2923"/>
                <a:gd name="T1" fmla="*/ 3 h 2010"/>
                <a:gd name="T2" fmla="*/ 917 w 2923"/>
                <a:gd name="T3" fmla="*/ 18 h 2010"/>
                <a:gd name="T4" fmla="*/ 935 w 2923"/>
                <a:gd name="T5" fmla="*/ 45 h 2010"/>
                <a:gd name="T6" fmla="*/ 1396 w 2923"/>
                <a:gd name="T7" fmla="*/ 1301 h 2010"/>
                <a:gd name="T8" fmla="*/ 1425 w 2923"/>
                <a:gd name="T9" fmla="*/ 1326 h 2010"/>
                <a:gd name="T10" fmla="*/ 1462 w 2923"/>
                <a:gd name="T11" fmla="*/ 1334 h 2010"/>
                <a:gd name="T12" fmla="*/ 1499 w 2923"/>
                <a:gd name="T13" fmla="*/ 1326 h 2010"/>
                <a:gd name="T14" fmla="*/ 1528 w 2923"/>
                <a:gd name="T15" fmla="*/ 1301 h 2010"/>
                <a:gd name="T16" fmla="*/ 1988 w 2923"/>
                <a:gd name="T17" fmla="*/ 45 h 2010"/>
                <a:gd name="T18" fmla="*/ 2008 w 2923"/>
                <a:gd name="T19" fmla="*/ 17 h 2010"/>
                <a:gd name="T20" fmla="*/ 2037 w 2923"/>
                <a:gd name="T21" fmla="*/ 3 h 2010"/>
                <a:gd name="T22" fmla="*/ 2070 w 2923"/>
                <a:gd name="T23" fmla="*/ 4 h 2010"/>
                <a:gd name="T24" fmla="*/ 2085 w 2923"/>
                <a:gd name="T25" fmla="*/ 6 h 2010"/>
                <a:gd name="T26" fmla="*/ 2125 w 2923"/>
                <a:gd name="T27" fmla="*/ 12 h 2010"/>
                <a:gd name="T28" fmla="*/ 2182 w 2923"/>
                <a:gd name="T29" fmla="*/ 20 h 2010"/>
                <a:gd name="T30" fmla="*/ 2250 w 2923"/>
                <a:gd name="T31" fmla="*/ 31 h 2010"/>
                <a:gd name="T32" fmla="*/ 2321 w 2923"/>
                <a:gd name="T33" fmla="*/ 42 h 2010"/>
                <a:gd name="T34" fmla="*/ 2389 w 2923"/>
                <a:gd name="T35" fmla="*/ 54 h 2010"/>
                <a:gd name="T36" fmla="*/ 2446 w 2923"/>
                <a:gd name="T37" fmla="*/ 64 h 2010"/>
                <a:gd name="T38" fmla="*/ 2468 w 2923"/>
                <a:gd name="T39" fmla="*/ 70 h 2010"/>
                <a:gd name="T40" fmla="*/ 2529 w 2923"/>
                <a:gd name="T41" fmla="*/ 93 h 2010"/>
                <a:gd name="T42" fmla="*/ 2642 w 2923"/>
                <a:gd name="T43" fmla="*/ 156 h 2010"/>
                <a:gd name="T44" fmla="*/ 2737 w 2923"/>
                <a:gd name="T45" fmla="*/ 238 h 2010"/>
                <a:gd name="T46" fmla="*/ 2816 w 2923"/>
                <a:gd name="T47" fmla="*/ 336 h 2010"/>
                <a:gd name="T48" fmla="*/ 2875 w 2923"/>
                <a:gd name="T49" fmla="*/ 447 h 2010"/>
                <a:gd name="T50" fmla="*/ 2911 w 2923"/>
                <a:gd name="T51" fmla="*/ 569 h 2010"/>
                <a:gd name="T52" fmla="*/ 2923 w 2923"/>
                <a:gd name="T53" fmla="*/ 699 h 2010"/>
                <a:gd name="T54" fmla="*/ 2920 w 2923"/>
                <a:gd name="T55" fmla="*/ 1776 h 2010"/>
                <a:gd name="T56" fmla="*/ 2892 w 2923"/>
                <a:gd name="T57" fmla="*/ 1859 h 2010"/>
                <a:gd name="T58" fmla="*/ 2842 w 2923"/>
                <a:gd name="T59" fmla="*/ 1928 h 2010"/>
                <a:gd name="T60" fmla="*/ 2773 w 2923"/>
                <a:gd name="T61" fmla="*/ 1978 h 2010"/>
                <a:gd name="T62" fmla="*/ 2689 w 2923"/>
                <a:gd name="T63" fmla="*/ 2006 h 2010"/>
                <a:gd name="T64" fmla="*/ 278 w 2923"/>
                <a:gd name="T65" fmla="*/ 2010 h 2010"/>
                <a:gd name="T66" fmla="*/ 190 w 2923"/>
                <a:gd name="T67" fmla="*/ 1996 h 2010"/>
                <a:gd name="T68" fmla="*/ 114 w 2923"/>
                <a:gd name="T69" fmla="*/ 1956 h 2010"/>
                <a:gd name="T70" fmla="*/ 53 w 2923"/>
                <a:gd name="T71" fmla="*/ 1896 h 2010"/>
                <a:gd name="T72" fmla="*/ 14 w 2923"/>
                <a:gd name="T73" fmla="*/ 1819 h 2010"/>
                <a:gd name="T74" fmla="*/ 0 w 2923"/>
                <a:gd name="T75" fmla="*/ 1730 h 2010"/>
                <a:gd name="T76" fmla="*/ 2 w 2923"/>
                <a:gd name="T77" fmla="*/ 644 h 2010"/>
                <a:gd name="T78" fmla="*/ 20 w 2923"/>
                <a:gd name="T79" fmla="*/ 533 h 2010"/>
                <a:gd name="T80" fmla="*/ 56 w 2923"/>
                <a:gd name="T81" fmla="*/ 426 h 2010"/>
                <a:gd name="T82" fmla="*/ 108 w 2923"/>
                <a:gd name="T83" fmla="*/ 328 h 2010"/>
                <a:gd name="T84" fmla="*/ 174 w 2923"/>
                <a:gd name="T85" fmla="*/ 239 h 2010"/>
                <a:gd name="T86" fmla="*/ 255 w 2923"/>
                <a:gd name="T87" fmla="*/ 165 h 2010"/>
                <a:gd name="T88" fmla="*/ 350 w 2923"/>
                <a:gd name="T89" fmla="*/ 108 h 2010"/>
                <a:gd name="T90" fmla="*/ 456 w 2923"/>
                <a:gd name="T91" fmla="*/ 70 h 2010"/>
                <a:gd name="T92" fmla="*/ 507 w 2923"/>
                <a:gd name="T93" fmla="*/ 58 h 2010"/>
                <a:gd name="T94" fmla="*/ 573 w 2923"/>
                <a:gd name="T95" fmla="*/ 47 h 2010"/>
                <a:gd name="T96" fmla="*/ 644 w 2923"/>
                <a:gd name="T97" fmla="*/ 34 h 2010"/>
                <a:gd name="T98" fmla="*/ 719 w 2923"/>
                <a:gd name="T99" fmla="*/ 23 h 2010"/>
                <a:gd name="T100" fmla="*/ 785 w 2923"/>
                <a:gd name="T101" fmla="*/ 13 h 2010"/>
                <a:gd name="T102" fmla="*/ 837 w 2923"/>
                <a:gd name="T103" fmla="*/ 5 h 2010"/>
                <a:gd name="T104" fmla="*/ 867 w 2923"/>
                <a:gd name="T105" fmla="*/ 2 h 20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923" h="2010">
                  <a:moveTo>
                    <a:pt x="873" y="0"/>
                  </a:moveTo>
                  <a:lnTo>
                    <a:pt x="888" y="3"/>
                  </a:lnTo>
                  <a:lnTo>
                    <a:pt x="903" y="9"/>
                  </a:lnTo>
                  <a:lnTo>
                    <a:pt x="917" y="18"/>
                  </a:lnTo>
                  <a:lnTo>
                    <a:pt x="927" y="29"/>
                  </a:lnTo>
                  <a:lnTo>
                    <a:pt x="935" y="45"/>
                  </a:lnTo>
                  <a:lnTo>
                    <a:pt x="1385" y="1281"/>
                  </a:lnTo>
                  <a:lnTo>
                    <a:pt x="1396" y="1301"/>
                  </a:lnTo>
                  <a:lnTo>
                    <a:pt x="1408" y="1316"/>
                  </a:lnTo>
                  <a:lnTo>
                    <a:pt x="1425" y="1326"/>
                  </a:lnTo>
                  <a:lnTo>
                    <a:pt x="1443" y="1333"/>
                  </a:lnTo>
                  <a:lnTo>
                    <a:pt x="1462" y="1334"/>
                  </a:lnTo>
                  <a:lnTo>
                    <a:pt x="1480" y="1333"/>
                  </a:lnTo>
                  <a:lnTo>
                    <a:pt x="1499" y="1326"/>
                  </a:lnTo>
                  <a:lnTo>
                    <a:pt x="1515" y="1316"/>
                  </a:lnTo>
                  <a:lnTo>
                    <a:pt x="1528" y="1301"/>
                  </a:lnTo>
                  <a:lnTo>
                    <a:pt x="1538" y="1281"/>
                  </a:lnTo>
                  <a:lnTo>
                    <a:pt x="1988" y="45"/>
                  </a:lnTo>
                  <a:lnTo>
                    <a:pt x="1996" y="29"/>
                  </a:lnTo>
                  <a:lnTo>
                    <a:pt x="2008" y="17"/>
                  </a:lnTo>
                  <a:lnTo>
                    <a:pt x="2022" y="7"/>
                  </a:lnTo>
                  <a:lnTo>
                    <a:pt x="2037" y="3"/>
                  </a:lnTo>
                  <a:lnTo>
                    <a:pt x="2054" y="0"/>
                  </a:lnTo>
                  <a:lnTo>
                    <a:pt x="2070" y="4"/>
                  </a:lnTo>
                  <a:lnTo>
                    <a:pt x="2074" y="4"/>
                  </a:lnTo>
                  <a:lnTo>
                    <a:pt x="2085" y="6"/>
                  </a:lnTo>
                  <a:lnTo>
                    <a:pt x="2103" y="9"/>
                  </a:lnTo>
                  <a:lnTo>
                    <a:pt x="2125" y="12"/>
                  </a:lnTo>
                  <a:lnTo>
                    <a:pt x="2151" y="16"/>
                  </a:lnTo>
                  <a:lnTo>
                    <a:pt x="2182" y="20"/>
                  </a:lnTo>
                  <a:lnTo>
                    <a:pt x="2215" y="25"/>
                  </a:lnTo>
                  <a:lnTo>
                    <a:pt x="2250" y="31"/>
                  </a:lnTo>
                  <a:lnTo>
                    <a:pt x="2286" y="36"/>
                  </a:lnTo>
                  <a:lnTo>
                    <a:pt x="2321" y="42"/>
                  </a:lnTo>
                  <a:lnTo>
                    <a:pt x="2355" y="48"/>
                  </a:lnTo>
                  <a:lnTo>
                    <a:pt x="2389" y="54"/>
                  </a:lnTo>
                  <a:lnTo>
                    <a:pt x="2419" y="60"/>
                  </a:lnTo>
                  <a:lnTo>
                    <a:pt x="2446" y="64"/>
                  </a:lnTo>
                  <a:lnTo>
                    <a:pt x="2468" y="70"/>
                  </a:lnTo>
                  <a:lnTo>
                    <a:pt x="2468" y="70"/>
                  </a:lnTo>
                  <a:lnTo>
                    <a:pt x="2469" y="70"/>
                  </a:lnTo>
                  <a:lnTo>
                    <a:pt x="2529" y="93"/>
                  </a:lnTo>
                  <a:lnTo>
                    <a:pt x="2587" y="122"/>
                  </a:lnTo>
                  <a:lnTo>
                    <a:pt x="2642" y="156"/>
                  </a:lnTo>
                  <a:lnTo>
                    <a:pt x="2692" y="195"/>
                  </a:lnTo>
                  <a:lnTo>
                    <a:pt x="2737" y="238"/>
                  </a:lnTo>
                  <a:lnTo>
                    <a:pt x="2778" y="286"/>
                  </a:lnTo>
                  <a:lnTo>
                    <a:pt x="2816" y="336"/>
                  </a:lnTo>
                  <a:lnTo>
                    <a:pt x="2848" y="390"/>
                  </a:lnTo>
                  <a:lnTo>
                    <a:pt x="2875" y="447"/>
                  </a:lnTo>
                  <a:lnTo>
                    <a:pt x="2896" y="507"/>
                  </a:lnTo>
                  <a:lnTo>
                    <a:pt x="2911" y="569"/>
                  </a:lnTo>
                  <a:lnTo>
                    <a:pt x="2920" y="633"/>
                  </a:lnTo>
                  <a:lnTo>
                    <a:pt x="2923" y="699"/>
                  </a:lnTo>
                  <a:lnTo>
                    <a:pt x="2923" y="1730"/>
                  </a:lnTo>
                  <a:lnTo>
                    <a:pt x="2920" y="1776"/>
                  </a:lnTo>
                  <a:lnTo>
                    <a:pt x="2909" y="1819"/>
                  </a:lnTo>
                  <a:lnTo>
                    <a:pt x="2892" y="1859"/>
                  </a:lnTo>
                  <a:lnTo>
                    <a:pt x="2870" y="1896"/>
                  </a:lnTo>
                  <a:lnTo>
                    <a:pt x="2842" y="1928"/>
                  </a:lnTo>
                  <a:lnTo>
                    <a:pt x="2810" y="1956"/>
                  </a:lnTo>
                  <a:lnTo>
                    <a:pt x="2773" y="1978"/>
                  </a:lnTo>
                  <a:lnTo>
                    <a:pt x="2733" y="1996"/>
                  </a:lnTo>
                  <a:lnTo>
                    <a:pt x="2689" y="2006"/>
                  </a:lnTo>
                  <a:lnTo>
                    <a:pt x="2644" y="2010"/>
                  </a:lnTo>
                  <a:lnTo>
                    <a:pt x="278" y="2010"/>
                  </a:lnTo>
                  <a:lnTo>
                    <a:pt x="233" y="2006"/>
                  </a:lnTo>
                  <a:lnTo>
                    <a:pt x="190" y="1996"/>
                  </a:lnTo>
                  <a:lnTo>
                    <a:pt x="151" y="1978"/>
                  </a:lnTo>
                  <a:lnTo>
                    <a:pt x="114" y="1956"/>
                  </a:lnTo>
                  <a:lnTo>
                    <a:pt x="81" y="1928"/>
                  </a:lnTo>
                  <a:lnTo>
                    <a:pt x="53" y="1896"/>
                  </a:lnTo>
                  <a:lnTo>
                    <a:pt x="30" y="1859"/>
                  </a:lnTo>
                  <a:lnTo>
                    <a:pt x="14" y="1819"/>
                  </a:lnTo>
                  <a:lnTo>
                    <a:pt x="3" y="1776"/>
                  </a:lnTo>
                  <a:lnTo>
                    <a:pt x="0" y="1730"/>
                  </a:lnTo>
                  <a:lnTo>
                    <a:pt x="0" y="701"/>
                  </a:lnTo>
                  <a:lnTo>
                    <a:pt x="2" y="644"/>
                  </a:lnTo>
                  <a:lnTo>
                    <a:pt x="9" y="587"/>
                  </a:lnTo>
                  <a:lnTo>
                    <a:pt x="20" y="533"/>
                  </a:lnTo>
                  <a:lnTo>
                    <a:pt x="36" y="478"/>
                  </a:lnTo>
                  <a:lnTo>
                    <a:pt x="56" y="426"/>
                  </a:lnTo>
                  <a:lnTo>
                    <a:pt x="80" y="375"/>
                  </a:lnTo>
                  <a:lnTo>
                    <a:pt x="108" y="328"/>
                  </a:lnTo>
                  <a:lnTo>
                    <a:pt x="139" y="282"/>
                  </a:lnTo>
                  <a:lnTo>
                    <a:pt x="174" y="239"/>
                  </a:lnTo>
                  <a:lnTo>
                    <a:pt x="213" y="201"/>
                  </a:lnTo>
                  <a:lnTo>
                    <a:pt x="255" y="165"/>
                  </a:lnTo>
                  <a:lnTo>
                    <a:pt x="301" y="135"/>
                  </a:lnTo>
                  <a:lnTo>
                    <a:pt x="350" y="108"/>
                  </a:lnTo>
                  <a:lnTo>
                    <a:pt x="401" y="86"/>
                  </a:lnTo>
                  <a:lnTo>
                    <a:pt x="456" y="70"/>
                  </a:lnTo>
                  <a:lnTo>
                    <a:pt x="479" y="64"/>
                  </a:lnTo>
                  <a:lnTo>
                    <a:pt x="507" y="58"/>
                  </a:lnTo>
                  <a:lnTo>
                    <a:pt x="538" y="53"/>
                  </a:lnTo>
                  <a:lnTo>
                    <a:pt x="573" y="47"/>
                  </a:lnTo>
                  <a:lnTo>
                    <a:pt x="609" y="40"/>
                  </a:lnTo>
                  <a:lnTo>
                    <a:pt x="644" y="34"/>
                  </a:lnTo>
                  <a:lnTo>
                    <a:pt x="682" y="28"/>
                  </a:lnTo>
                  <a:lnTo>
                    <a:pt x="719" y="23"/>
                  </a:lnTo>
                  <a:lnTo>
                    <a:pt x="752" y="18"/>
                  </a:lnTo>
                  <a:lnTo>
                    <a:pt x="785" y="13"/>
                  </a:lnTo>
                  <a:lnTo>
                    <a:pt x="813" y="9"/>
                  </a:lnTo>
                  <a:lnTo>
                    <a:pt x="837" y="5"/>
                  </a:lnTo>
                  <a:lnTo>
                    <a:pt x="855" y="3"/>
                  </a:lnTo>
                  <a:lnTo>
                    <a:pt x="867" y="2"/>
                  </a:lnTo>
                  <a:lnTo>
                    <a:pt x="8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ctr" anchorCtr="0" compatLnSpc="1">
              <a:prstTxWarp prst="textNoShape">
                <a:avLst/>
              </a:prstTxWarp>
            </a:bodyPr>
            <a:lstStyle/>
            <a:p>
              <a:pPr defTabSz="685800">
                <a:defRPr/>
              </a:pPr>
              <a:endParaRPr lang="en-IN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Freeform 28">
              <a:extLst>
                <a:ext uri="{FF2B5EF4-FFF2-40B4-BE49-F238E27FC236}">
                  <a16:creationId xmlns:a16="http://schemas.microsoft.com/office/drawing/2014/main" id="{4A37DB1F-DC86-4EFB-AC8E-509E2DBD04A7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7644349" y="1467051"/>
              <a:ext cx="42387" cy="108249"/>
            </a:xfrm>
            <a:custGeom>
              <a:avLst/>
              <a:gdLst>
                <a:gd name="T0" fmla="*/ 95 w 389"/>
                <a:gd name="T1" fmla="*/ 0 h 996"/>
                <a:gd name="T2" fmla="*/ 293 w 389"/>
                <a:gd name="T3" fmla="*/ 0 h 996"/>
                <a:gd name="T4" fmla="*/ 313 w 389"/>
                <a:gd name="T5" fmla="*/ 2 h 996"/>
                <a:gd name="T6" fmla="*/ 333 w 389"/>
                <a:gd name="T7" fmla="*/ 8 h 996"/>
                <a:gd name="T8" fmla="*/ 350 w 389"/>
                <a:gd name="T9" fmla="*/ 17 h 996"/>
                <a:gd name="T10" fmla="*/ 364 w 389"/>
                <a:gd name="T11" fmla="*/ 30 h 996"/>
                <a:gd name="T12" fmla="*/ 378 w 389"/>
                <a:gd name="T13" fmla="*/ 49 h 996"/>
                <a:gd name="T14" fmla="*/ 386 w 389"/>
                <a:gd name="T15" fmla="*/ 70 h 996"/>
                <a:gd name="T16" fmla="*/ 389 w 389"/>
                <a:gd name="T17" fmla="*/ 94 h 996"/>
                <a:gd name="T18" fmla="*/ 386 w 389"/>
                <a:gd name="T19" fmla="*/ 117 h 996"/>
                <a:gd name="T20" fmla="*/ 377 w 389"/>
                <a:gd name="T21" fmla="*/ 138 h 996"/>
                <a:gd name="T22" fmla="*/ 271 w 389"/>
                <a:gd name="T23" fmla="*/ 298 h 996"/>
                <a:gd name="T24" fmla="*/ 320 w 389"/>
                <a:gd name="T25" fmla="*/ 716 h 996"/>
                <a:gd name="T26" fmla="*/ 223 w 389"/>
                <a:gd name="T27" fmla="*/ 976 h 996"/>
                <a:gd name="T28" fmla="*/ 216 w 389"/>
                <a:gd name="T29" fmla="*/ 988 h 996"/>
                <a:gd name="T30" fmla="*/ 206 w 389"/>
                <a:gd name="T31" fmla="*/ 994 h 996"/>
                <a:gd name="T32" fmla="*/ 195 w 389"/>
                <a:gd name="T33" fmla="*/ 996 h 996"/>
                <a:gd name="T34" fmla="*/ 183 w 389"/>
                <a:gd name="T35" fmla="*/ 994 h 996"/>
                <a:gd name="T36" fmla="*/ 174 w 389"/>
                <a:gd name="T37" fmla="*/ 988 h 996"/>
                <a:gd name="T38" fmla="*/ 167 w 389"/>
                <a:gd name="T39" fmla="*/ 976 h 996"/>
                <a:gd name="T40" fmla="*/ 68 w 389"/>
                <a:gd name="T41" fmla="*/ 716 h 996"/>
                <a:gd name="T42" fmla="*/ 118 w 389"/>
                <a:gd name="T43" fmla="*/ 298 h 996"/>
                <a:gd name="T44" fmla="*/ 13 w 389"/>
                <a:gd name="T45" fmla="*/ 138 h 996"/>
                <a:gd name="T46" fmla="*/ 3 w 389"/>
                <a:gd name="T47" fmla="*/ 117 h 996"/>
                <a:gd name="T48" fmla="*/ 0 w 389"/>
                <a:gd name="T49" fmla="*/ 94 h 996"/>
                <a:gd name="T50" fmla="*/ 2 w 389"/>
                <a:gd name="T51" fmla="*/ 70 h 996"/>
                <a:gd name="T52" fmla="*/ 10 w 389"/>
                <a:gd name="T53" fmla="*/ 49 h 996"/>
                <a:gd name="T54" fmla="*/ 24 w 389"/>
                <a:gd name="T55" fmla="*/ 30 h 996"/>
                <a:gd name="T56" fmla="*/ 39 w 389"/>
                <a:gd name="T57" fmla="*/ 17 h 996"/>
                <a:gd name="T58" fmla="*/ 57 w 389"/>
                <a:gd name="T59" fmla="*/ 8 h 996"/>
                <a:gd name="T60" fmla="*/ 75 w 389"/>
                <a:gd name="T61" fmla="*/ 2 h 996"/>
                <a:gd name="T62" fmla="*/ 95 w 389"/>
                <a:gd name="T63" fmla="*/ 0 h 9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89" h="996">
                  <a:moveTo>
                    <a:pt x="95" y="0"/>
                  </a:moveTo>
                  <a:lnTo>
                    <a:pt x="293" y="0"/>
                  </a:lnTo>
                  <a:lnTo>
                    <a:pt x="313" y="2"/>
                  </a:lnTo>
                  <a:lnTo>
                    <a:pt x="333" y="8"/>
                  </a:lnTo>
                  <a:lnTo>
                    <a:pt x="350" y="17"/>
                  </a:lnTo>
                  <a:lnTo>
                    <a:pt x="364" y="30"/>
                  </a:lnTo>
                  <a:lnTo>
                    <a:pt x="378" y="49"/>
                  </a:lnTo>
                  <a:lnTo>
                    <a:pt x="386" y="70"/>
                  </a:lnTo>
                  <a:lnTo>
                    <a:pt x="389" y="94"/>
                  </a:lnTo>
                  <a:lnTo>
                    <a:pt x="386" y="117"/>
                  </a:lnTo>
                  <a:lnTo>
                    <a:pt x="377" y="138"/>
                  </a:lnTo>
                  <a:lnTo>
                    <a:pt x="271" y="298"/>
                  </a:lnTo>
                  <a:lnTo>
                    <a:pt x="320" y="716"/>
                  </a:lnTo>
                  <a:lnTo>
                    <a:pt x="223" y="976"/>
                  </a:lnTo>
                  <a:lnTo>
                    <a:pt x="216" y="988"/>
                  </a:lnTo>
                  <a:lnTo>
                    <a:pt x="206" y="994"/>
                  </a:lnTo>
                  <a:lnTo>
                    <a:pt x="195" y="996"/>
                  </a:lnTo>
                  <a:lnTo>
                    <a:pt x="183" y="994"/>
                  </a:lnTo>
                  <a:lnTo>
                    <a:pt x="174" y="988"/>
                  </a:lnTo>
                  <a:lnTo>
                    <a:pt x="167" y="976"/>
                  </a:lnTo>
                  <a:lnTo>
                    <a:pt x="68" y="716"/>
                  </a:lnTo>
                  <a:lnTo>
                    <a:pt x="118" y="298"/>
                  </a:lnTo>
                  <a:lnTo>
                    <a:pt x="13" y="138"/>
                  </a:lnTo>
                  <a:lnTo>
                    <a:pt x="3" y="117"/>
                  </a:lnTo>
                  <a:lnTo>
                    <a:pt x="0" y="94"/>
                  </a:lnTo>
                  <a:lnTo>
                    <a:pt x="2" y="70"/>
                  </a:lnTo>
                  <a:lnTo>
                    <a:pt x="10" y="49"/>
                  </a:lnTo>
                  <a:lnTo>
                    <a:pt x="24" y="30"/>
                  </a:lnTo>
                  <a:lnTo>
                    <a:pt x="39" y="17"/>
                  </a:lnTo>
                  <a:lnTo>
                    <a:pt x="57" y="8"/>
                  </a:lnTo>
                  <a:lnTo>
                    <a:pt x="75" y="2"/>
                  </a:lnTo>
                  <a:lnTo>
                    <a:pt x="9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ctr" anchorCtr="0" compatLnSpc="1">
              <a:prstTxWarp prst="textNoShape">
                <a:avLst/>
              </a:prstTxWarp>
            </a:bodyPr>
            <a:lstStyle/>
            <a:p>
              <a:pPr defTabSz="685800">
                <a:defRPr/>
              </a:pPr>
              <a:endParaRPr lang="en-IN" sz="14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22" name="Image" descr="Image">
            <a:extLst>
              <a:ext uri="{FF2B5EF4-FFF2-40B4-BE49-F238E27FC236}">
                <a16:creationId xmlns:a16="http://schemas.microsoft.com/office/drawing/2014/main" id="{A2BE8223-B960-4544-BE3C-2CDF3166840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2538" y="3482954"/>
            <a:ext cx="803885" cy="538987"/>
          </a:xfrm>
          <a:prstGeom prst="rect">
            <a:avLst/>
          </a:prstGeom>
          <a:ln w="12700">
            <a:noFill/>
            <a:miter lim="400000"/>
          </a:ln>
        </p:spPr>
      </p:pic>
      <p:pic>
        <p:nvPicPr>
          <p:cNvPr id="23" name="Picture 2">
            <a:extLst>
              <a:ext uri="{FF2B5EF4-FFF2-40B4-BE49-F238E27FC236}">
                <a16:creationId xmlns:a16="http://schemas.microsoft.com/office/drawing/2014/main" id="{8D225A82-2FD3-4F7E-9150-E2BF32C0EC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881" y="4394735"/>
            <a:ext cx="995357" cy="37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6329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extBox 70">
            <a:extLst>
              <a:ext uri="{FF2B5EF4-FFF2-40B4-BE49-F238E27FC236}">
                <a16:creationId xmlns:a16="http://schemas.microsoft.com/office/drawing/2014/main" id="{874ADE4A-8B09-42B1-BC60-D7A250A23564}"/>
              </a:ext>
            </a:extLst>
          </p:cNvPr>
          <p:cNvSpPr txBox="1"/>
          <p:nvPr/>
        </p:nvSpPr>
        <p:spPr>
          <a:xfrm>
            <a:off x="7334968" y="-8263"/>
            <a:ext cx="4857032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lt-LT" dirty="0"/>
          </a:p>
        </p:txBody>
      </p:sp>
      <p:graphicFrame>
        <p:nvGraphicFramePr>
          <p:cNvPr id="6" name="Table 8">
            <a:extLst>
              <a:ext uri="{FF2B5EF4-FFF2-40B4-BE49-F238E27FC236}">
                <a16:creationId xmlns:a16="http://schemas.microsoft.com/office/drawing/2014/main" id="{6E45779D-9AF8-40A7-AC91-E2C36B5F6B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159737"/>
              </p:ext>
            </p:extLst>
          </p:nvPr>
        </p:nvGraphicFramePr>
        <p:xfrm>
          <a:off x="62595" y="479423"/>
          <a:ext cx="11893455" cy="60840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96618">
                  <a:extLst>
                    <a:ext uri="{9D8B030D-6E8A-4147-A177-3AD203B41FA5}">
                      <a16:colId xmlns:a16="http://schemas.microsoft.com/office/drawing/2014/main" val="4065973446"/>
                    </a:ext>
                  </a:extLst>
                </a:gridCol>
                <a:gridCol w="6075865">
                  <a:extLst>
                    <a:ext uri="{9D8B030D-6E8A-4147-A177-3AD203B41FA5}">
                      <a16:colId xmlns:a16="http://schemas.microsoft.com/office/drawing/2014/main" val="429234234"/>
                    </a:ext>
                  </a:extLst>
                </a:gridCol>
                <a:gridCol w="4620972">
                  <a:extLst>
                    <a:ext uri="{9D8B030D-6E8A-4147-A177-3AD203B41FA5}">
                      <a16:colId xmlns:a16="http://schemas.microsoft.com/office/drawing/2014/main" val="1259577459"/>
                    </a:ext>
                  </a:extLst>
                </a:gridCol>
              </a:tblGrid>
              <a:tr h="635021">
                <a:tc>
                  <a:txBody>
                    <a:bodyPr/>
                    <a:lstStyle/>
                    <a:p>
                      <a:pPr algn="ctr"/>
                      <a:r>
                        <a:rPr lang="lt-LT" sz="1400" b="1" dirty="0">
                          <a:latin typeface="Candara" panose="020E0502030303020204" pitchFamily="34" charset="0"/>
                        </a:rPr>
                        <a:t>Klientai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lt-LT" sz="14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2160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en-US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ėl kompensacijos reikia kreiptis į kiekvieną SĮ atskirai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 (SĮ kiekis &gt; </a:t>
                      </a: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60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 vnt.)</a:t>
                      </a:r>
                    </a:p>
                    <a:p>
                      <a:pPr marL="342900" marR="0" lvl="0" indent="-2160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Klientas nežino</a:t>
                      </a:r>
                      <a:r>
                        <a:rPr kumimoji="0" lang="en-US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,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 kurios SĮ Teritorija patenka į jam priklausantį žemės sklypą 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(</a:t>
                      </a: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turi b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ūti suregistruotos žymos iki </a:t>
                      </a: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2023 m.)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 todėl gali kreiptis tik į kelias, labiausiai žinomas SĮ (pvz. ESO, Vilniaus vandenys ir pan.)</a:t>
                      </a:r>
                      <a:endParaRPr kumimoji="0" lang="lt-LT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ndara" panose="020E0502030303020204" pitchFamily="34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5572863"/>
                  </a:ext>
                </a:extLst>
              </a:tr>
              <a:tr h="2993309">
                <a:tc>
                  <a:txBody>
                    <a:bodyPr/>
                    <a:lstStyle/>
                    <a:p>
                      <a:pPr algn="ctr"/>
                      <a:endParaRPr lang="lt-LT" sz="1200" b="1" dirty="0">
                        <a:latin typeface="Candara" panose="020E0502030303020204" pitchFamily="34" charset="0"/>
                      </a:endParaRPr>
                    </a:p>
                    <a:p>
                      <a:pPr algn="ctr"/>
                      <a:r>
                        <a:rPr lang="lt-LT" sz="1200" b="1" dirty="0">
                          <a:latin typeface="Candara" panose="020E0502030303020204" pitchFamily="34" charset="0"/>
                        </a:rPr>
                        <a:t>Suinteresuota įmonė, gavusi kliento prašymą </a:t>
                      </a:r>
                      <a:endParaRPr lang="lt-LT" sz="12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lt-LT" sz="14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2160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Dubliuojami administravimo kaštai. 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Visos SĮ turi įvertinti ar žemės sklype yra Teritorijos, turi apskaičiuoti Teritorijos dydį, už kurį reikia kompensuoti, pirkti sklypo ir NTR duomenis iš RC</a:t>
                      </a:r>
                    </a:p>
                    <a:p>
                      <a:pPr marL="342900" marR="0" lvl="0" indent="-2160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Gavus informaciją apie tai</a:t>
                      </a: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,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 kad kliento žemės sklype yra kitos SĮ Teritorijos, kliento prašymo nebus galima išnagrinėti, jei kita SĮ nebus suregistravusi žymų. 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Šiuo atveju nėra teisinio reglamentavimo kaip turi elgtis SĮ</a:t>
                      </a:r>
                      <a:r>
                        <a:rPr kumimoji="0" lang="en-US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, gavusi kliento pra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šymą</a:t>
                      </a:r>
                    </a:p>
                    <a:p>
                      <a:pPr marL="342900" marR="0" lvl="0" indent="-2160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Tais atvejais, jei SĮ priima sprendimą nagrinėti prašymą nederindama su kt. SĮ tenkančios Teritorijos dalies, 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didelė tikimybė išmokėti kompensacijas už jau kompensuotas Teritorijas. 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Tokiu atveju didelė tikimybė padidinti klientui teikiamų paslaugų kainą, nes reguliuojamų SĮ kaštai įtraukiami į kainų tarifus.</a:t>
                      </a:r>
                    </a:p>
                    <a:p>
                      <a:pPr marL="342900" marR="0" lvl="0" indent="-2160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endParaRPr kumimoji="0" lang="lt-LT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ndara" panose="020E0502030303020204" pitchFamily="34" charset="0"/>
                        <a:ea typeface="+mn-ea"/>
                        <a:cs typeface="+mn-cs"/>
                      </a:endParaRPr>
                    </a:p>
                    <a:p>
                      <a:endParaRPr lang="lt-LT" sz="14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8629617"/>
                  </a:ext>
                </a:extLst>
              </a:tr>
              <a:tr h="876693">
                <a:tc>
                  <a:txBody>
                    <a:bodyPr/>
                    <a:lstStyle/>
                    <a:p>
                      <a:endParaRPr lang="lt-LT" sz="14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lt-LT" sz="14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2160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Neefektyvus darbo išteklių panaudojimas, 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nes RC kiekvienai </a:t>
                      </a: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S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Į</a:t>
                      </a: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 teikia 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to pačio žemės sklypo NTR ir kitus duomenis.</a:t>
                      </a:r>
                      <a:endParaRPr kumimoji="0" lang="lt-LT" sz="1200" b="0" i="0" u="none" strike="noStrike" kern="1200" cap="none" spc="0" normalizeH="0" baseline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ndara" panose="020E0502030303020204" pitchFamily="34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6204583"/>
                  </a:ext>
                </a:extLst>
              </a:tr>
              <a:tr h="1025292">
                <a:tc>
                  <a:txBody>
                    <a:bodyPr/>
                    <a:lstStyle/>
                    <a:p>
                      <a:pPr algn="ctr"/>
                      <a:r>
                        <a:rPr lang="lt-LT" sz="1400" b="1" dirty="0">
                          <a:latin typeface="Candara" panose="020E0502030303020204" pitchFamily="34" charset="0"/>
                        </a:rPr>
                        <a:t>Kitos SĮ</a:t>
                      </a:r>
                    </a:p>
                    <a:p>
                      <a:pPr algn="ctr"/>
                      <a:endParaRPr lang="lt-LT" sz="1400" b="1" dirty="0">
                        <a:latin typeface="Candara" panose="020E0502030303020204" pitchFamily="34" charset="0"/>
                      </a:endParaRPr>
                    </a:p>
                    <a:p>
                      <a:endParaRPr lang="lt-LT" sz="14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lt-LT" sz="14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2160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lt-LT" sz="1200" b="0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Privalės nagrinėti kitos SĮ raštą net ir tais atvejais, kai žemės sklype nėra konkrečios infrastruktūros apribojimų arba SĮ nėra gavusi kliento prašymo </a:t>
                      </a:r>
                    </a:p>
                    <a:p>
                      <a:pPr marL="342900" marR="0" lvl="0" indent="-2160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lt-LT" sz="1200" b="0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Kiekviena SĮ turėtų dalintis tinklo GIS duomenimis, bet pagal galiojantį teisinį reglamentavimą tokios prievolės nėra.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6077799"/>
                  </a:ext>
                </a:extLst>
              </a:tr>
            </a:tbl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A22C7F94-C561-4431-8153-57F0CADC766B}"/>
              </a:ext>
            </a:extLst>
          </p:cNvPr>
          <p:cNvSpPr txBox="1"/>
          <p:nvPr/>
        </p:nvSpPr>
        <p:spPr>
          <a:xfrm>
            <a:off x="444046" y="35525"/>
            <a:ext cx="53801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lt-LT" sz="2000" b="1" dirty="0">
                <a:solidFill>
                  <a:srgbClr val="57595B"/>
                </a:solidFill>
                <a:latin typeface="Candara" panose="020E0502030303020204" pitchFamily="34" charset="0"/>
              </a:rPr>
              <a:t>SŽNS KOMPENSAVIMO PROCESAS</a:t>
            </a:r>
            <a:endParaRPr lang="en-US" sz="2000" b="1" dirty="0">
              <a:solidFill>
                <a:srgbClr val="57595B"/>
              </a:solidFill>
              <a:latin typeface="Candara" panose="020E0502030303020204" pitchFamily="34" charset="0"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10D83D3-3E34-4D88-A5B5-08F3740C49DE}"/>
              </a:ext>
            </a:extLst>
          </p:cNvPr>
          <p:cNvCxnSpPr/>
          <p:nvPr/>
        </p:nvCxnSpPr>
        <p:spPr>
          <a:xfrm>
            <a:off x="448900" y="48372"/>
            <a:ext cx="0" cy="408373"/>
          </a:xfrm>
          <a:prstGeom prst="line">
            <a:avLst/>
          </a:prstGeom>
          <a:ln w="38100">
            <a:solidFill>
              <a:srgbClr val="57595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Box 66">
            <a:extLst>
              <a:ext uri="{FF2B5EF4-FFF2-40B4-BE49-F238E27FC236}">
                <a16:creationId xmlns:a16="http://schemas.microsoft.com/office/drawing/2014/main" id="{24D5A16D-2B66-47EC-B212-ACC96342C8B0}"/>
              </a:ext>
            </a:extLst>
          </p:cNvPr>
          <p:cNvSpPr txBox="1"/>
          <p:nvPr/>
        </p:nvSpPr>
        <p:spPr>
          <a:xfrm>
            <a:off x="-36672" y="6515833"/>
            <a:ext cx="119163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lt-LT" sz="1000" b="1" dirty="0">
                <a:latin typeface="Candara" panose="020E0502030303020204" pitchFamily="34" charset="0"/>
              </a:rPr>
              <a:t>Naudojami</a:t>
            </a:r>
            <a:r>
              <a:rPr lang="lt-LT" sz="1000" dirty="0">
                <a:latin typeface="Candara" panose="020E0502030303020204" pitchFamily="34" charset="0"/>
              </a:rPr>
              <a:t> </a:t>
            </a:r>
            <a:r>
              <a:rPr lang="lt-LT" sz="1000" b="1" dirty="0">
                <a:latin typeface="Candara" panose="020E0502030303020204" pitchFamily="34" charset="0"/>
              </a:rPr>
              <a:t>sutrumpinimai</a:t>
            </a:r>
            <a:r>
              <a:rPr lang="lt-LT" sz="1000" dirty="0">
                <a:latin typeface="Candara" panose="020E0502030303020204" pitchFamily="34" charset="0"/>
              </a:rPr>
              <a:t>: RC – VĮ Registrų centras, SI – suinteresuota įmonė (&gt; 60 vnt., pvz., Ambergrid, Lietuvos geležinkeliai, Lietuvos oro uostai, Vilniaus Vandenys, Telia ir kt. ), GIS – geografinė informacinė sistema, NTR – nekilnojamojo turto registras, Teritorija – SŽNS įstatymu nustatyta teritorija, kuriai taikomi ūkinės ar kt. veiklos apribojimai </a:t>
            </a:r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E0BB254E-14B3-49DB-ADEA-DB0C7F6499E2}"/>
              </a:ext>
            </a:extLst>
          </p:cNvPr>
          <p:cNvCxnSpPr>
            <a:cxnSpLocks/>
          </p:cNvCxnSpPr>
          <p:nvPr/>
        </p:nvCxnSpPr>
        <p:spPr>
          <a:xfrm>
            <a:off x="7575559" y="48372"/>
            <a:ext cx="0" cy="408373"/>
          </a:xfrm>
          <a:prstGeom prst="line">
            <a:avLst/>
          </a:prstGeom>
          <a:ln w="38100">
            <a:solidFill>
              <a:srgbClr val="AACF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>
            <a:extLst>
              <a:ext uri="{FF2B5EF4-FFF2-40B4-BE49-F238E27FC236}">
                <a16:creationId xmlns:a16="http://schemas.microsoft.com/office/drawing/2014/main" id="{D2D8AA37-E542-435A-BC35-D1045E495CDC}"/>
              </a:ext>
            </a:extLst>
          </p:cNvPr>
          <p:cNvSpPr txBox="1"/>
          <p:nvPr/>
        </p:nvSpPr>
        <p:spPr>
          <a:xfrm>
            <a:off x="7662350" y="45372"/>
            <a:ext cx="30825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lt-LT" sz="2000" b="1" dirty="0">
                <a:solidFill>
                  <a:srgbClr val="57595B"/>
                </a:solidFill>
                <a:latin typeface="Candara" panose="020E0502030303020204" pitchFamily="34" charset="0"/>
              </a:rPr>
              <a:t>RIZIKOS</a:t>
            </a:r>
            <a:endParaRPr lang="en-US" sz="2000" b="1" dirty="0">
              <a:solidFill>
                <a:srgbClr val="57595B"/>
              </a:solidFill>
              <a:latin typeface="Candara" panose="020E0502030303020204" pitchFamily="34" charset="0"/>
            </a:endParaRP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CE0BC14A-DCA7-4447-9D38-3DB3DD923BC3}"/>
              </a:ext>
            </a:extLst>
          </p:cNvPr>
          <p:cNvSpPr txBox="1"/>
          <p:nvPr/>
        </p:nvSpPr>
        <p:spPr>
          <a:xfrm>
            <a:off x="7334967" y="2444324"/>
            <a:ext cx="4469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endParaRPr lang="lt-LT" dirty="0"/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4087A328-F4CC-4CC4-916B-6C2DCB19B7C0}"/>
              </a:ext>
            </a:extLst>
          </p:cNvPr>
          <p:cNvSpPr txBox="1"/>
          <p:nvPr/>
        </p:nvSpPr>
        <p:spPr>
          <a:xfrm>
            <a:off x="4490303" y="665949"/>
            <a:ext cx="1989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lt-LT" sz="1200" dirty="0">
                <a:latin typeface="Candara" panose="020E0502030303020204" pitchFamily="34" charset="0"/>
              </a:rPr>
              <a:t>Prašymas išnagrinėtas.</a:t>
            </a:r>
          </a:p>
          <a:p>
            <a:pPr algn="ctr"/>
            <a:r>
              <a:rPr lang="lt-LT" sz="1200" dirty="0">
                <a:latin typeface="Candara" panose="020E0502030303020204" pitchFamily="34" charset="0"/>
              </a:rPr>
              <a:t>(Ne)išmokėta kompensacija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15A2BD52-5B9A-47B4-B024-AC5C5E5A0020}"/>
              </a:ext>
            </a:extLst>
          </p:cNvPr>
          <p:cNvSpPr/>
          <p:nvPr/>
        </p:nvSpPr>
        <p:spPr>
          <a:xfrm>
            <a:off x="4352568" y="2447574"/>
            <a:ext cx="2236853" cy="2803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lt-LT" sz="1200" dirty="0">
                <a:solidFill>
                  <a:schemeClr val="tx1"/>
                </a:solidFill>
                <a:latin typeface="Candara" panose="020E0502030303020204" pitchFamily="34" charset="0"/>
              </a:rPr>
              <a:t>6. Priima sprendimą dėl kompensacijos ir (ne)išmoka ją</a:t>
            </a:r>
          </a:p>
        </p:txBody>
      </p:sp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C00605D9-2A9C-4A6A-8DA4-4F7D90895A28}"/>
              </a:ext>
            </a:extLst>
          </p:cNvPr>
          <p:cNvSpPr/>
          <p:nvPr/>
        </p:nvSpPr>
        <p:spPr>
          <a:xfrm>
            <a:off x="4371975" y="2351348"/>
            <a:ext cx="2198042" cy="469408"/>
          </a:xfrm>
          <a:prstGeom prst="roundRect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t-LT" dirty="0"/>
          </a:p>
        </p:txBody>
      </p:sp>
      <p:sp>
        <p:nvSpPr>
          <p:cNvPr id="81" name="Flowchart: Connector 80">
            <a:extLst>
              <a:ext uri="{FF2B5EF4-FFF2-40B4-BE49-F238E27FC236}">
                <a16:creationId xmlns:a16="http://schemas.microsoft.com/office/drawing/2014/main" id="{67F914F3-D1DD-43B3-92EE-85DF24C02E69}"/>
              </a:ext>
            </a:extLst>
          </p:cNvPr>
          <p:cNvSpPr/>
          <p:nvPr/>
        </p:nvSpPr>
        <p:spPr>
          <a:xfrm>
            <a:off x="5344026" y="1145319"/>
            <a:ext cx="253938" cy="261126"/>
          </a:xfrm>
          <a:prstGeom prst="flowChartConnector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t-LT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3C894D2-7BFE-462A-8223-455289A3E28E}"/>
              </a:ext>
            </a:extLst>
          </p:cNvPr>
          <p:cNvCxnSpPr>
            <a:stCxn id="60" idx="0"/>
            <a:endCxn id="81" idx="4"/>
          </p:cNvCxnSpPr>
          <p:nvPr/>
        </p:nvCxnSpPr>
        <p:spPr>
          <a:xfrm flipH="1" flipV="1">
            <a:off x="5470995" y="1406445"/>
            <a:ext cx="1" cy="94490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577C4DE-DF11-4959-B7DE-0C5F4E4C08FE}"/>
              </a:ext>
            </a:extLst>
          </p:cNvPr>
          <p:cNvCxnSpPr>
            <a:cxnSpLocks/>
            <a:stCxn id="3" idx="2"/>
          </p:cNvCxnSpPr>
          <p:nvPr/>
        </p:nvCxnSpPr>
        <p:spPr>
          <a:xfrm flipH="1">
            <a:off x="3776410" y="3669417"/>
            <a:ext cx="232" cy="4858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5289085-EBCE-49AD-A322-6A225AF371C7}"/>
              </a:ext>
            </a:extLst>
          </p:cNvPr>
          <p:cNvGrpSpPr/>
          <p:nvPr/>
        </p:nvGrpSpPr>
        <p:grpSpPr>
          <a:xfrm>
            <a:off x="2652602" y="5870563"/>
            <a:ext cx="2248080" cy="529424"/>
            <a:chOff x="2656821" y="5650589"/>
            <a:chExt cx="2248080" cy="529424"/>
          </a:xfrm>
        </p:grpSpPr>
        <p:sp>
          <p:nvSpPr>
            <p:cNvPr id="101" name="Rectangle 100">
              <a:extLst>
                <a:ext uri="{FF2B5EF4-FFF2-40B4-BE49-F238E27FC236}">
                  <a16:creationId xmlns:a16="http://schemas.microsoft.com/office/drawing/2014/main" id="{8052D5D3-9D10-4A6A-BD38-3EDFAD39B3C1}"/>
                </a:ext>
              </a:extLst>
            </p:cNvPr>
            <p:cNvSpPr/>
            <p:nvPr/>
          </p:nvSpPr>
          <p:spPr>
            <a:xfrm>
              <a:off x="2656821" y="5697913"/>
              <a:ext cx="2248080" cy="37556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lt-LT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5. Kiekviena SĮ nagrinėja raštą</a:t>
              </a:r>
            </a:p>
          </p:txBody>
        </p:sp>
        <p:sp>
          <p:nvSpPr>
            <p:cNvPr id="2" name="Rectangle: Rounded Corners 1">
              <a:extLst>
                <a:ext uri="{FF2B5EF4-FFF2-40B4-BE49-F238E27FC236}">
                  <a16:creationId xmlns:a16="http://schemas.microsoft.com/office/drawing/2014/main" id="{11864E16-1BCE-45F5-B932-5682F7EDBEA4}"/>
                </a:ext>
              </a:extLst>
            </p:cNvPr>
            <p:cNvSpPr/>
            <p:nvPr/>
          </p:nvSpPr>
          <p:spPr>
            <a:xfrm>
              <a:off x="2663422" y="5650589"/>
              <a:ext cx="2216498" cy="529424"/>
            </a:xfrm>
            <a:prstGeom prst="roundRect">
              <a:avLst/>
            </a:prstGeom>
            <a:noFill/>
            <a:ln w="28575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t-LT" dirty="0"/>
            </a:p>
          </p:txBody>
        </p: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5A8E43D0-A9A0-47E3-B982-7316CEA30953}"/>
              </a:ext>
            </a:extLst>
          </p:cNvPr>
          <p:cNvSpPr/>
          <p:nvPr/>
        </p:nvSpPr>
        <p:spPr>
          <a:xfrm>
            <a:off x="2748970" y="3005622"/>
            <a:ext cx="2107582" cy="2969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lt-LT" sz="1200" dirty="0">
                <a:solidFill>
                  <a:schemeClr val="tx1"/>
                </a:solidFill>
                <a:latin typeface="Candara" panose="020E0502030303020204" pitchFamily="34" charset="0"/>
              </a:rPr>
              <a:t>Ar gali toliau nagrinėti prašymą?</a:t>
            </a:r>
          </a:p>
        </p:txBody>
      </p:sp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B2454204-716A-4DA2-A29F-22A46D8BE057}"/>
              </a:ext>
            </a:extLst>
          </p:cNvPr>
          <p:cNvCxnSpPr>
            <a:cxnSpLocks/>
            <a:stCxn id="75" idx="0"/>
            <a:endCxn id="3" idx="1"/>
          </p:cNvCxnSpPr>
          <p:nvPr/>
        </p:nvCxnSpPr>
        <p:spPr>
          <a:xfrm rot="5400000" flipH="1" flipV="1">
            <a:off x="2418417" y="3653684"/>
            <a:ext cx="1329463" cy="1033081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CAD60624-C645-4524-9D9D-E70FC274E979}"/>
              </a:ext>
            </a:extLst>
          </p:cNvPr>
          <p:cNvSpPr txBox="1"/>
          <p:nvPr/>
        </p:nvSpPr>
        <p:spPr>
          <a:xfrm>
            <a:off x="3507033" y="3667191"/>
            <a:ext cx="338554" cy="369332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lt-LT" sz="1000" dirty="0">
                <a:latin typeface="Candara" panose="020E0502030303020204" pitchFamily="34" charset="0"/>
              </a:rPr>
              <a:t>Taip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09CF0D6-3FA9-41ED-A625-DC06C577D427}"/>
              </a:ext>
            </a:extLst>
          </p:cNvPr>
          <p:cNvGrpSpPr/>
          <p:nvPr/>
        </p:nvGrpSpPr>
        <p:grpSpPr>
          <a:xfrm>
            <a:off x="2679868" y="4176349"/>
            <a:ext cx="2154263" cy="424316"/>
            <a:chOff x="2663422" y="3548301"/>
            <a:chExt cx="2154263" cy="424316"/>
          </a:xfrm>
        </p:grpSpPr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1E218980-111D-4467-9977-49317BCF636E}"/>
                </a:ext>
              </a:extLst>
            </p:cNvPr>
            <p:cNvSpPr/>
            <p:nvPr/>
          </p:nvSpPr>
          <p:spPr>
            <a:xfrm>
              <a:off x="2663422" y="3624993"/>
              <a:ext cx="2144795" cy="2533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lt-LT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4. Kreipiasi į visas SŽNSĮ nurodytas SĮ</a:t>
              </a:r>
            </a:p>
          </p:txBody>
        </p:sp>
        <p:sp>
          <p:nvSpPr>
            <p:cNvPr id="57" name="Rectangle: Rounded Corners 56">
              <a:extLst>
                <a:ext uri="{FF2B5EF4-FFF2-40B4-BE49-F238E27FC236}">
                  <a16:creationId xmlns:a16="http://schemas.microsoft.com/office/drawing/2014/main" id="{790FDFA2-31A2-4E3F-B73E-AC45E4656623}"/>
                </a:ext>
              </a:extLst>
            </p:cNvPr>
            <p:cNvSpPr/>
            <p:nvPr/>
          </p:nvSpPr>
          <p:spPr>
            <a:xfrm>
              <a:off x="2710104" y="3548301"/>
              <a:ext cx="2107581" cy="424316"/>
            </a:xfrm>
            <a:prstGeom prst="roundRect">
              <a:avLst/>
            </a:prstGeom>
            <a:noFill/>
            <a:ln w="28575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t-LT" dirty="0"/>
            </a:p>
          </p:txBody>
        </p:sp>
      </p:grpSp>
      <p:sp>
        <p:nvSpPr>
          <p:cNvPr id="3" name="Diamond 2">
            <a:extLst>
              <a:ext uri="{FF2B5EF4-FFF2-40B4-BE49-F238E27FC236}">
                <a16:creationId xmlns:a16="http://schemas.microsoft.com/office/drawing/2014/main" id="{2BD479F4-7CCD-45F4-99F6-DE0ABB41BD8A}"/>
              </a:ext>
            </a:extLst>
          </p:cNvPr>
          <p:cNvSpPr/>
          <p:nvPr/>
        </p:nvSpPr>
        <p:spPr>
          <a:xfrm>
            <a:off x="3599689" y="3341566"/>
            <a:ext cx="353905" cy="327851"/>
          </a:xfrm>
          <a:prstGeom prst="diamond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t-LT"/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49100061-890B-45B8-A7F4-572643872519}"/>
              </a:ext>
            </a:extLst>
          </p:cNvPr>
          <p:cNvCxnSpPr/>
          <p:nvPr/>
        </p:nvCxnSpPr>
        <p:spPr>
          <a:xfrm>
            <a:off x="3802761" y="4616723"/>
            <a:ext cx="0" cy="13731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42A93C-C0D6-4E13-BC5E-F89DF9346A07}"/>
              </a:ext>
            </a:extLst>
          </p:cNvPr>
          <p:cNvGrpSpPr/>
          <p:nvPr/>
        </p:nvGrpSpPr>
        <p:grpSpPr>
          <a:xfrm>
            <a:off x="2712026" y="678105"/>
            <a:ext cx="2129232" cy="2663461"/>
            <a:chOff x="2716245" y="561295"/>
            <a:chExt cx="2129232" cy="2663461"/>
          </a:xfrm>
        </p:grpSpPr>
        <p:sp>
          <p:nvSpPr>
            <p:cNvPr id="48" name="Flowchart: Connector 47">
              <a:extLst>
                <a:ext uri="{FF2B5EF4-FFF2-40B4-BE49-F238E27FC236}">
                  <a16:creationId xmlns:a16="http://schemas.microsoft.com/office/drawing/2014/main" id="{BBF375E8-591C-4869-9370-72C180B30531}"/>
                </a:ext>
              </a:extLst>
            </p:cNvPr>
            <p:cNvSpPr/>
            <p:nvPr/>
          </p:nvSpPr>
          <p:spPr>
            <a:xfrm>
              <a:off x="3672364" y="1050081"/>
              <a:ext cx="253938" cy="261126"/>
            </a:xfrm>
            <a:prstGeom prst="flowChartConnector">
              <a:avLst/>
            </a:prstGeom>
            <a:noFill/>
            <a:ln w="28575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t-LT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00F656B-29D5-4255-BCB0-F6DE461668F2}"/>
                </a:ext>
              </a:extLst>
            </p:cNvPr>
            <p:cNvSpPr txBox="1"/>
            <p:nvPr/>
          </p:nvSpPr>
          <p:spPr>
            <a:xfrm>
              <a:off x="3505726" y="2306354"/>
              <a:ext cx="338554" cy="369332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lt-LT" sz="1000" dirty="0">
                  <a:latin typeface="Candara" panose="020E0502030303020204" pitchFamily="34" charset="0"/>
                </a:rPr>
                <a:t>Ne</a:t>
              </a:r>
            </a:p>
          </p:txBody>
        </p: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47B59623-0870-4097-AAEB-8EABA7395B8B}"/>
                </a:ext>
              </a:extLst>
            </p:cNvPr>
            <p:cNvGrpSpPr/>
            <p:nvPr/>
          </p:nvGrpSpPr>
          <p:grpSpPr>
            <a:xfrm>
              <a:off x="2716245" y="1646635"/>
              <a:ext cx="2129232" cy="469407"/>
              <a:chOff x="1456859" y="2088538"/>
              <a:chExt cx="2129232" cy="469407"/>
            </a:xfrm>
          </p:grpSpPr>
          <p:sp>
            <p:nvSpPr>
              <p:cNvPr id="79" name="Rectangle 78">
                <a:extLst>
                  <a:ext uri="{FF2B5EF4-FFF2-40B4-BE49-F238E27FC236}">
                    <a16:creationId xmlns:a16="http://schemas.microsoft.com/office/drawing/2014/main" id="{EC2600C8-2DD9-44A0-93EF-F111B6B359B6}"/>
                  </a:ext>
                </a:extLst>
              </p:cNvPr>
              <p:cNvSpPr/>
              <p:nvPr/>
            </p:nvSpPr>
            <p:spPr>
              <a:xfrm>
                <a:off x="1456859" y="2168517"/>
                <a:ext cx="2129232" cy="280303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lt-LT" sz="1200" dirty="0">
                    <a:solidFill>
                      <a:schemeClr val="tx1"/>
                    </a:solidFill>
                    <a:latin typeface="Candara" panose="020E0502030303020204" pitchFamily="34" charset="0"/>
                  </a:rPr>
                  <a:t>3. Informuoja klientą</a:t>
                </a:r>
              </a:p>
            </p:txBody>
          </p:sp>
          <p:sp>
            <p:nvSpPr>
              <p:cNvPr id="80" name="Rectangle: Rounded Corners 79">
                <a:extLst>
                  <a:ext uri="{FF2B5EF4-FFF2-40B4-BE49-F238E27FC236}">
                    <a16:creationId xmlns:a16="http://schemas.microsoft.com/office/drawing/2014/main" id="{46E40072-794A-4DD8-BE7D-2FDF700316ED}"/>
                  </a:ext>
                </a:extLst>
              </p:cNvPr>
              <p:cNvSpPr/>
              <p:nvPr/>
            </p:nvSpPr>
            <p:spPr>
              <a:xfrm>
                <a:off x="1493803" y="2088538"/>
                <a:ext cx="2092288" cy="469407"/>
              </a:xfrm>
              <a:prstGeom prst="roundRect">
                <a:avLst/>
              </a:prstGeom>
              <a:noFill/>
              <a:ln w="28575"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lt-LT" dirty="0"/>
              </a:p>
            </p:txBody>
          </p:sp>
        </p:grp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276F42F9-DC0B-4355-8F40-74336369B494}"/>
                </a:ext>
              </a:extLst>
            </p:cNvPr>
            <p:cNvSpPr txBox="1"/>
            <p:nvPr/>
          </p:nvSpPr>
          <p:spPr>
            <a:xfrm>
              <a:off x="3136154" y="561295"/>
              <a:ext cx="137611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lt-LT" sz="1200" dirty="0">
                  <a:latin typeface="Candara" panose="020E0502030303020204" pitchFamily="34" charset="0"/>
                </a:rPr>
                <a:t>Prašymas išnagrinėtas</a:t>
              </a:r>
            </a:p>
          </p:txBody>
        </p:sp>
        <p:cxnSp>
          <p:nvCxnSpPr>
            <p:cNvPr id="55" name="Straight Arrow Connector 54">
              <a:extLst>
                <a:ext uri="{FF2B5EF4-FFF2-40B4-BE49-F238E27FC236}">
                  <a16:creationId xmlns:a16="http://schemas.microsoft.com/office/drawing/2014/main" id="{8B924FFF-7344-4DBA-8F0E-021988E21699}"/>
                </a:ext>
              </a:extLst>
            </p:cNvPr>
            <p:cNvCxnSpPr>
              <a:cxnSpLocks/>
              <a:stCxn id="3" idx="0"/>
            </p:cNvCxnSpPr>
            <p:nvPr/>
          </p:nvCxnSpPr>
          <p:spPr>
            <a:xfrm flipH="1" flipV="1">
              <a:off x="3770722" y="2130458"/>
              <a:ext cx="10139" cy="109429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66" name="Straight Arrow Connector 65">
              <a:extLst>
                <a:ext uri="{FF2B5EF4-FFF2-40B4-BE49-F238E27FC236}">
                  <a16:creationId xmlns:a16="http://schemas.microsoft.com/office/drawing/2014/main" id="{0E79DBD8-A1B4-4821-ABF2-6CBE798E47B6}"/>
                </a:ext>
              </a:extLst>
            </p:cNvPr>
            <p:cNvCxnSpPr>
              <a:cxnSpLocks/>
              <a:stCxn id="80" idx="0"/>
              <a:endCxn id="48" idx="4"/>
            </p:cNvCxnSpPr>
            <p:nvPr/>
          </p:nvCxnSpPr>
          <p:spPr>
            <a:xfrm flipV="1">
              <a:off x="3799333" y="1311207"/>
              <a:ext cx="0" cy="3354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1D08735F-35D2-4DCF-A155-FC46F3EE3AA9}"/>
              </a:ext>
            </a:extLst>
          </p:cNvPr>
          <p:cNvGrpSpPr/>
          <p:nvPr/>
        </p:nvGrpSpPr>
        <p:grpSpPr>
          <a:xfrm>
            <a:off x="1382958" y="2399408"/>
            <a:ext cx="2129232" cy="469407"/>
            <a:chOff x="1456859" y="2088538"/>
            <a:chExt cx="2129232" cy="469407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A31DB90E-EBC0-49D7-94F6-51D917E85166}"/>
                </a:ext>
              </a:extLst>
            </p:cNvPr>
            <p:cNvSpPr/>
            <p:nvPr/>
          </p:nvSpPr>
          <p:spPr>
            <a:xfrm>
              <a:off x="1456859" y="2168517"/>
              <a:ext cx="2129232" cy="280303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lt-LT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1. Užsako NTR duomenis ir sklypo koordinates</a:t>
              </a:r>
            </a:p>
          </p:txBody>
        </p:sp>
        <p:sp>
          <p:nvSpPr>
            <p:cNvPr id="43" name="Rectangle: Rounded Corners 42">
              <a:extLst>
                <a:ext uri="{FF2B5EF4-FFF2-40B4-BE49-F238E27FC236}">
                  <a16:creationId xmlns:a16="http://schemas.microsoft.com/office/drawing/2014/main" id="{9F248601-C797-4A4A-85DE-34E37C5C15AC}"/>
                </a:ext>
              </a:extLst>
            </p:cNvPr>
            <p:cNvSpPr/>
            <p:nvPr/>
          </p:nvSpPr>
          <p:spPr>
            <a:xfrm>
              <a:off x="1493803" y="2088538"/>
              <a:ext cx="2092288" cy="469407"/>
            </a:xfrm>
            <a:prstGeom prst="roundRect">
              <a:avLst/>
            </a:prstGeom>
            <a:noFill/>
            <a:ln w="28575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t-LT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92FC292B-75E9-4F79-9794-36E180F3EECE}"/>
              </a:ext>
            </a:extLst>
          </p:cNvPr>
          <p:cNvGrpSpPr/>
          <p:nvPr/>
        </p:nvGrpSpPr>
        <p:grpSpPr>
          <a:xfrm>
            <a:off x="1129878" y="681628"/>
            <a:ext cx="1856464" cy="1701722"/>
            <a:chOff x="1134097" y="560057"/>
            <a:chExt cx="1856464" cy="1792114"/>
          </a:xfrm>
        </p:grpSpPr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CDC2A576-D902-4A42-B247-4D17ACA706D6}"/>
                </a:ext>
              </a:extLst>
            </p:cNvPr>
            <p:cNvSpPr txBox="1"/>
            <p:nvPr/>
          </p:nvSpPr>
          <p:spPr>
            <a:xfrm>
              <a:off x="1134097" y="560057"/>
              <a:ext cx="18564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lt-LT" sz="1200" dirty="0">
                  <a:latin typeface="Candara" panose="020E0502030303020204" pitchFamily="34" charset="0"/>
                </a:rPr>
                <a:t>Pateikia prašymą kompensacijai gauti</a:t>
              </a:r>
            </a:p>
          </p:txBody>
        </p:sp>
        <p:sp>
          <p:nvSpPr>
            <p:cNvPr id="5" name="Flowchart: Connector 4">
              <a:extLst>
                <a:ext uri="{FF2B5EF4-FFF2-40B4-BE49-F238E27FC236}">
                  <a16:creationId xmlns:a16="http://schemas.microsoft.com/office/drawing/2014/main" id="{87DAA2E3-3B32-45E0-B0D1-12BF24B9C251}"/>
                </a:ext>
              </a:extLst>
            </p:cNvPr>
            <p:cNvSpPr/>
            <p:nvPr/>
          </p:nvSpPr>
          <p:spPr>
            <a:xfrm>
              <a:off x="1935360" y="1098521"/>
              <a:ext cx="253938" cy="261126"/>
            </a:xfrm>
            <a:prstGeom prst="flowChartConnector">
              <a:avLst/>
            </a:prstGeom>
            <a:noFill/>
            <a:ln w="28575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t-LT"/>
            </a:p>
          </p:txBody>
        </p: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CB58BBB9-E20C-4D0B-AA56-FAF22F7684AC}"/>
                </a:ext>
              </a:extLst>
            </p:cNvPr>
            <p:cNvCxnSpPr>
              <a:cxnSpLocks/>
            </p:cNvCxnSpPr>
            <p:nvPr/>
          </p:nvCxnSpPr>
          <p:spPr>
            <a:xfrm>
              <a:off x="2062329" y="1369586"/>
              <a:ext cx="0" cy="98258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4679811-DB21-4C5E-97D1-3FD7F320EE1A}"/>
              </a:ext>
            </a:extLst>
          </p:cNvPr>
          <p:cNvGrpSpPr/>
          <p:nvPr/>
        </p:nvGrpSpPr>
        <p:grpSpPr>
          <a:xfrm>
            <a:off x="1509102" y="4834955"/>
            <a:ext cx="2144795" cy="650613"/>
            <a:chOff x="1524347" y="4412139"/>
            <a:chExt cx="2144795" cy="650613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BBCA3E9A-A775-459F-B337-5C0E18AE33A8}"/>
                </a:ext>
              </a:extLst>
            </p:cNvPr>
            <p:cNvSpPr/>
            <p:nvPr/>
          </p:nvSpPr>
          <p:spPr>
            <a:xfrm>
              <a:off x="1524347" y="4506962"/>
              <a:ext cx="2144795" cy="38850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lt-LT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2. </a:t>
              </a:r>
              <a:r>
                <a:rPr lang="en-US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Kiekvienai S</a:t>
              </a:r>
              <a:r>
                <a:rPr lang="lt-LT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Į pateikia to paties sklypo NTR duomenis ir sklypo koordinates</a:t>
              </a:r>
            </a:p>
          </p:txBody>
        </p:sp>
        <p:sp>
          <p:nvSpPr>
            <p:cNvPr id="75" name="Rectangle: Rounded Corners 74">
              <a:extLst>
                <a:ext uri="{FF2B5EF4-FFF2-40B4-BE49-F238E27FC236}">
                  <a16:creationId xmlns:a16="http://schemas.microsoft.com/office/drawing/2014/main" id="{AB9BA5A3-9119-4D88-9888-3F73A330ECA0}"/>
                </a:ext>
              </a:extLst>
            </p:cNvPr>
            <p:cNvSpPr/>
            <p:nvPr/>
          </p:nvSpPr>
          <p:spPr>
            <a:xfrm>
              <a:off x="1528062" y="4412139"/>
              <a:ext cx="2107581" cy="650613"/>
            </a:xfrm>
            <a:prstGeom prst="roundRect">
              <a:avLst/>
            </a:prstGeom>
            <a:noFill/>
            <a:ln w="28575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t-LT" dirty="0"/>
            </a:p>
          </p:txBody>
        </p:sp>
      </p:grp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A47C0B8-1B43-4EB7-AD11-A5EF0C503171}"/>
              </a:ext>
            </a:extLst>
          </p:cNvPr>
          <p:cNvCxnSpPr>
            <a:cxnSpLocks/>
          </p:cNvCxnSpPr>
          <p:nvPr/>
        </p:nvCxnSpPr>
        <p:spPr>
          <a:xfrm>
            <a:off x="2058110" y="2938388"/>
            <a:ext cx="0" cy="18965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" name="Diamond 3">
            <a:extLst>
              <a:ext uri="{FF2B5EF4-FFF2-40B4-BE49-F238E27FC236}">
                <a16:creationId xmlns:a16="http://schemas.microsoft.com/office/drawing/2014/main" id="{FB28746F-0026-4D1B-AD1C-BEF8CB6EAA35}"/>
              </a:ext>
            </a:extLst>
          </p:cNvPr>
          <p:cNvSpPr/>
          <p:nvPr/>
        </p:nvSpPr>
        <p:spPr>
          <a:xfrm>
            <a:off x="5321747" y="5932640"/>
            <a:ext cx="380137" cy="344795"/>
          </a:xfrm>
          <a:prstGeom prst="diamond">
            <a:avLst/>
          </a:prstGeom>
          <a:noFill/>
          <a:ln w="28575">
            <a:solidFill>
              <a:srgbClr val="AACF3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t-LT"/>
          </a:p>
        </p:txBody>
      </p:sp>
      <p:pic>
        <p:nvPicPr>
          <p:cNvPr id="239" name="Image" descr="Image">
            <a:extLst>
              <a:ext uri="{FF2B5EF4-FFF2-40B4-BE49-F238E27FC236}">
                <a16:creationId xmlns:a16="http://schemas.microsoft.com/office/drawing/2014/main" id="{7A805CCA-4832-49CF-B1B5-04E93E930EC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375" y="2661623"/>
            <a:ext cx="803885" cy="538987"/>
          </a:xfrm>
          <a:prstGeom prst="rect">
            <a:avLst/>
          </a:prstGeom>
          <a:ln w="12700">
            <a:noFill/>
            <a:miter lim="400000"/>
          </a:ln>
        </p:spPr>
      </p:pic>
      <p:grpSp>
        <p:nvGrpSpPr>
          <p:cNvPr id="94" name="Group 93">
            <a:extLst>
              <a:ext uri="{FF2B5EF4-FFF2-40B4-BE49-F238E27FC236}">
                <a16:creationId xmlns:a16="http://schemas.microsoft.com/office/drawing/2014/main" id="{0259EE58-4DB3-46B2-B9DC-5B9829001FBD}"/>
              </a:ext>
            </a:extLst>
          </p:cNvPr>
          <p:cNvGrpSpPr/>
          <p:nvPr/>
        </p:nvGrpSpPr>
        <p:grpSpPr>
          <a:xfrm>
            <a:off x="603124" y="894091"/>
            <a:ext cx="253938" cy="332457"/>
            <a:chOff x="7506599" y="1277287"/>
            <a:chExt cx="317794" cy="413437"/>
          </a:xfrm>
          <a:solidFill>
            <a:schemeClr val="bg1">
              <a:lumMod val="65000"/>
            </a:schemeClr>
          </a:solidFill>
        </p:grpSpPr>
        <p:sp>
          <p:nvSpPr>
            <p:cNvPr id="95" name="Freeform 26">
              <a:extLst>
                <a:ext uri="{FF2B5EF4-FFF2-40B4-BE49-F238E27FC236}">
                  <a16:creationId xmlns:a16="http://schemas.microsoft.com/office/drawing/2014/main" id="{A97D45B6-0B49-4E66-9315-A2CD61BD816F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7583992" y="1277287"/>
              <a:ext cx="163027" cy="163026"/>
            </a:xfrm>
            <a:custGeom>
              <a:avLst/>
              <a:gdLst>
                <a:gd name="T0" fmla="*/ 822 w 1500"/>
                <a:gd name="T1" fmla="*/ 2 h 1501"/>
                <a:gd name="T2" fmla="*/ 961 w 1500"/>
                <a:gd name="T3" fmla="*/ 29 h 1501"/>
                <a:gd name="T4" fmla="*/ 1088 w 1500"/>
                <a:gd name="T5" fmla="*/ 80 h 1501"/>
                <a:gd name="T6" fmla="*/ 1203 w 1500"/>
                <a:gd name="T7" fmla="*/ 153 h 1501"/>
                <a:gd name="T8" fmla="*/ 1304 w 1500"/>
                <a:gd name="T9" fmla="*/ 243 h 1501"/>
                <a:gd name="T10" fmla="*/ 1386 w 1500"/>
                <a:gd name="T11" fmla="*/ 352 h 1501"/>
                <a:gd name="T12" fmla="*/ 1447 w 1500"/>
                <a:gd name="T13" fmla="*/ 474 h 1501"/>
                <a:gd name="T14" fmla="*/ 1487 w 1500"/>
                <a:gd name="T15" fmla="*/ 608 h 1501"/>
                <a:gd name="T16" fmla="*/ 1500 w 1500"/>
                <a:gd name="T17" fmla="*/ 750 h 1501"/>
                <a:gd name="T18" fmla="*/ 1487 w 1500"/>
                <a:gd name="T19" fmla="*/ 893 h 1501"/>
                <a:gd name="T20" fmla="*/ 1447 w 1500"/>
                <a:gd name="T21" fmla="*/ 1026 h 1501"/>
                <a:gd name="T22" fmla="*/ 1386 w 1500"/>
                <a:gd name="T23" fmla="*/ 1148 h 1501"/>
                <a:gd name="T24" fmla="*/ 1304 w 1500"/>
                <a:gd name="T25" fmla="*/ 1256 h 1501"/>
                <a:gd name="T26" fmla="*/ 1203 w 1500"/>
                <a:gd name="T27" fmla="*/ 1348 h 1501"/>
                <a:gd name="T28" fmla="*/ 1088 w 1500"/>
                <a:gd name="T29" fmla="*/ 1421 h 1501"/>
                <a:gd name="T30" fmla="*/ 961 w 1500"/>
                <a:gd name="T31" fmla="*/ 1471 h 1501"/>
                <a:gd name="T32" fmla="*/ 822 w 1500"/>
                <a:gd name="T33" fmla="*/ 1497 h 1501"/>
                <a:gd name="T34" fmla="*/ 678 w 1500"/>
                <a:gd name="T35" fmla="*/ 1497 h 1501"/>
                <a:gd name="T36" fmla="*/ 539 w 1500"/>
                <a:gd name="T37" fmla="*/ 1471 h 1501"/>
                <a:gd name="T38" fmla="*/ 411 w 1500"/>
                <a:gd name="T39" fmla="*/ 1421 h 1501"/>
                <a:gd name="T40" fmla="*/ 295 w 1500"/>
                <a:gd name="T41" fmla="*/ 1348 h 1501"/>
                <a:gd name="T42" fmla="*/ 196 w 1500"/>
                <a:gd name="T43" fmla="*/ 1256 h 1501"/>
                <a:gd name="T44" fmla="*/ 113 w 1500"/>
                <a:gd name="T45" fmla="*/ 1148 h 1501"/>
                <a:gd name="T46" fmla="*/ 52 w 1500"/>
                <a:gd name="T47" fmla="*/ 1026 h 1501"/>
                <a:gd name="T48" fmla="*/ 12 w 1500"/>
                <a:gd name="T49" fmla="*/ 893 h 1501"/>
                <a:gd name="T50" fmla="*/ 0 w 1500"/>
                <a:gd name="T51" fmla="*/ 750 h 1501"/>
                <a:gd name="T52" fmla="*/ 12 w 1500"/>
                <a:gd name="T53" fmla="*/ 608 h 1501"/>
                <a:gd name="T54" fmla="*/ 52 w 1500"/>
                <a:gd name="T55" fmla="*/ 474 h 1501"/>
                <a:gd name="T56" fmla="*/ 113 w 1500"/>
                <a:gd name="T57" fmla="*/ 352 h 1501"/>
                <a:gd name="T58" fmla="*/ 196 w 1500"/>
                <a:gd name="T59" fmla="*/ 243 h 1501"/>
                <a:gd name="T60" fmla="*/ 295 w 1500"/>
                <a:gd name="T61" fmla="*/ 153 h 1501"/>
                <a:gd name="T62" fmla="*/ 411 w 1500"/>
                <a:gd name="T63" fmla="*/ 80 h 1501"/>
                <a:gd name="T64" fmla="*/ 539 w 1500"/>
                <a:gd name="T65" fmla="*/ 29 h 1501"/>
                <a:gd name="T66" fmla="*/ 678 w 1500"/>
                <a:gd name="T67" fmla="*/ 2 h 15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00" h="1501">
                  <a:moveTo>
                    <a:pt x="750" y="0"/>
                  </a:moveTo>
                  <a:lnTo>
                    <a:pt x="822" y="2"/>
                  </a:lnTo>
                  <a:lnTo>
                    <a:pt x="892" y="13"/>
                  </a:lnTo>
                  <a:lnTo>
                    <a:pt x="961" y="29"/>
                  </a:lnTo>
                  <a:lnTo>
                    <a:pt x="1026" y="52"/>
                  </a:lnTo>
                  <a:lnTo>
                    <a:pt x="1088" y="80"/>
                  </a:lnTo>
                  <a:lnTo>
                    <a:pt x="1147" y="113"/>
                  </a:lnTo>
                  <a:lnTo>
                    <a:pt x="1203" y="153"/>
                  </a:lnTo>
                  <a:lnTo>
                    <a:pt x="1255" y="196"/>
                  </a:lnTo>
                  <a:lnTo>
                    <a:pt x="1304" y="243"/>
                  </a:lnTo>
                  <a:lnTo>
                    <a:pt x="1347" y="296"/>
                  </a:lnTo>
                  <a:lnTo>
                    <a:pt x="1386" y="352"/>
                  </a:lnTo>
                  <a:lnTo>
                    <a:pt x="1420" y="412"/>
                  </a:lnTo>
                  <a:lnTo>
                    <a:pt x="1447" y="474"/>
                  </a:lnTo>
                  <a:lnTo>
                    <a:pt x="1470" y="539"/>
                  </a:lnTo>
                  <a:lnTo>
                    <a:pt x="1487" y="608"/>
                  </a:lnTo>
                  <a:lnTo>
                    <a:pt x="1496" y="678"/>
                  </a:lnTo>
                  <a:lnTo>
                    <a:pt x="1500" y="750"/>
                  </a:lnTo>
                  <a:lnTo>
                    <a:pt x="1496" y="822"/>
                  </a:lnTo>
                  <a:lnTo>
                    <a:pt x="1487" y="893"/>
                  </a:lnTo>
                  <a:lnTo>
                    <a:pt x="1470" y="960"/>
                  </a:lnTo>
                  <a:lnTo>
                    <a:pt x="1447" y="1026"/>
                  </a:lnTo>
                  <a:lnTo>
                    <a:pt x="1420" y="1089"/>
                  </a:lnTo>
                  <a:lnTo>
                    <a:pt x="1386" y="1148"/>
                  </a:lnTo>
                  <a:lnTo>
                    <a:pt x="1347" y="1204"/>
                  </a:lnTo>
                  <a:lnTo>
                    <a:pt x="1304" y="1256"/>
                  </a:lnTo>
                  <a:lnTo>
                    <a:pt x="1255" y="1305"/>
                  </a:lnTo>
                  <a:lnTo>
                    <a:pt x="1203" y="1348"/>
                  </a:lnTo>
                  <a:lnTo>
                    <a:pt x="1147" y="1387"/>
                  </a:lnTo>
                  <a:lnTo>
                    <a:pt x="1088" y="1421"/>
                  </a:lnTo>
                  <a:lnTo>
                    <a:pt x="1026" y="1449"/>
                  </a:lnTo>
                  <a:lnTo>
                    <a:pt x="961" y="1471"/>
                  </a:lnTo>
                  <a:lnTo>
                    <a:pt x="892" y="1488"/>
                  </a:lnTo>
                  <a:lnTo>
                    <a:pt x="822" y="1497"/>
                  </a:lnTo>
                  <a:lnTo>
                    <a:pt x="750" y="1501"/>
                  </a:lnTo>
                  <a:lnTo>
                    <a:pt x="678" y="1497"/>
                  </a:lnTo>
                  <a:lnTo>
                    <a:pt x="607" y="1488"/>
                  </a:lnTo>
                  <a:lnTo>
                    <a:pt x="539" y="1471"/>
                  </a:lnTo>
                  <a:lnTo>
                    <a:pt x="474" y="1449"/>
                  </a:lnTo>
                  <a:lnTo>
                    <a:pt x="411" y="1421"/>
                  </a:lnTo>
                  <a:lnTo>
                    <a:pt x="352" y="1387"/>
                  </a:lnTo>
                  <a:lnTo>
                    <a:pt x="295" y="1348"/>
                  </a:lnTo>
                  <a:lnTo>
                    <a:pt x="244" y="1305"/>
                  </a:lnTo>
                  <a:lnTo>
                    <a:pt x="196" y="1256"/>
                  </a:lnTo>
                  <a:lnTo>
                    <a:pt x="153" y="1204"/>
                  </a:lnTo>
                  <a:lnTo>
                    <a:pt x="113" y="1148"/>
                  </a:lnTo>
                  <a:lnTo>
                    <a:pt x="80" y="1089"/>
                  </a:lnTo>
                  <a:lnTo>
                    <a:pt x="52" y="1026"/>
                  </a:lnTo>
                  <a:lnTo>
                    <a:pt x="29" y="960"/>
                  </a:lnTo>
                  <a:lnTo>
                    <a:pt x="12" y="893"/>
                  </a:lnTo>
                  <a:lnTo>
                    <a:pt x="3" y="822"/>
                  </a:lnTo>
                  <a:lnTo>
                    <a:pt x="0" y="750"/>
                  </a:lnTo>
                  <a:lnTo>
                    <a:pt x="3" y="678"/>
                  </a:lnTo>
                  <a:lnTo>
                    <a:pt x="12" y="608"/>
                  </a:lnTo>
                  <a:lnTo>
                    <a:pt x="29" y="539"/>
                  </a:lnTo>
                  <a:lnTo>
                    <a:pt x="52" y="474"/>
                  </a:lnTo>
                  <a:lnTo>
                    <a:pt x="80" y="412"/>
                  </a:lnTo>
                  <a:lnTo>
                    <a:pt x="113" y="352"/>
                  </a:lnTo>
                  <a:lnTo>
                    <a:pt x="153" y="296"/>
                  </a:lnTo>
                  <a:lnTo>
                    <a:pt x="196" y="243"/>
                  </a:lnTo>
                  <a:lnTo>
                    <a:pt x="244" y="196"/>
                  </a:lnTo>
                  <a:lnTo>
                    <a:pt x="295" y="153"/>
                  </a:lnTo>
                  <a:lnTo>
                    <a:pt x="352" y="113"/>
                  </a:lnTo>
                  <a:lnTo>
                    <a:pt x="411" y="80"/>
                  </a:lnTo>
                  <a:lnTo>
                    <a:pt x="474" y="52"/>
                  </a:lnTo>
                  <a:lnTo>
                    <a:pt x="539" y="29"/>
                  </a:lnTo>
                  <a:lnTo>
                    <a:pt x="607" y="13"/>
                  </a:lnTo>
                  <a:lnTo>
                    <a:pt x="678" y="2"/>
                  </a:lnTo>
                  <a:lnTo>
                    <a:pt x="75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ctr" anchorCtr="0" compatLnSpc="1">
              <a:prstTxWarp prst="textNoShape">
                <a:avLst/>
              </a:prstTxWarp>
            </a:bodyPr>
            <a:lstStyle/>
            <a:p>
              <a:pPr defTabSz="685800">
                <a:defRPr/>
              </a:pPr>
              <a:endParaRPr lang="en-IN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6" name="Freeform 27">
              <a:extLst>
                <a:ext uri="{FF2B5EF4-FFF2-40B4-BE49-F238E27FC236}">
                  <a16:creationId xmlns:a16="http://schemas.microsoft.com/office/drawing/2014/main" id="{F4FAE5EC-BC42-42AB-95D9-6889BDBAE677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7506599" y="1472487"/>
              <a:ext cx="317794" cy="218237"/>
            </a:xfrm>
            <a:custGeom>
              <a:avLst/>
              <a:gdLst>
                <a:gd name="T0" fmla="*/ 888 w 2923"/>
                <a:gd name="T1" fmla="*/ 3 h 2010"/>
                <a:gd name="T2" fmla="*/ 917 w 2923"/>
                <a:gd name="T3" fmla="*/ 18 h 2010"/>
                <a:gd name="T4" fmla="*/ 935 w 2923"/>
                <a:gd name="T5" fmla="*/ 45 h 2010"/>
                <a:gd name="T6" fmla="*/ 1396 w 2923"/>
                <a:gd name="T7" fmla="*/ 1301 h 2010"/>
                <a:gd name="T8" fmla="*/ 1425 w 2923"/>
                <a:gd name="T9" fmla="*/ 1326 h 2010"/>
                <a:gd name="T10" fmla="*/ 1462 w 2923"/>
                <a:gd name="T11" fmla="*/ 1334 h 2010"/>
                <a:gd name="T12" fmla="*/ 1499 w 2923"/>
                <a:gd name="T13" fmla="*/ 1326 h 2010"/>
                <a:gd name="T14" fmla="*/ 1528 w 2923"/>
                <a:gd name="T15" fmla="*/ 1301 h 2010"/>
                <a:gd name="T16" fmla="*/ 1988 w 2923"/>
                <a:gd name="T17" fmla="*/ 45 h 2010"/>
                <a:gd name="T18" fmla="*/ 2008 w 2923"/>
                <a:gd name="T19" fmla="*/ 17 h 2010"/>
                <a:gd name="T20" fmla="*/ 2037 w 2923"/>
                <a:gd name="T21" fmla="*/ 3 h 2010"/>
                <a:gd name="T22" fmla="*/ 2070 w 2923"/>
                <a:gd name="T23" fmla="*/ 4 h 2010"/>
                <a:gd name="T24" fmla="*/ 2085 w 2923"/>
                <a:gd name="T25" fmla="*/ 6 h 2010"/>
                <a:gd name="T26" fmla="*/ 2125 w 2923"/>
                <a:gd name="T27" fmla="*/ 12 h 2010"/>
                <a:gd name="T28" fmla="*/ 2182 w 2923"/>
                <a:gd name="T29" fmla="*/ 20 h 2010"/>
                <a:gd name="T30" fmla="*/ 2250 w 2923"/>
                <a:gd name="T31" fmla="*/ 31 h 2010"/>
                <a:gd name="T32" fmla="*/ 2321 w 2923"/>
                <a:gd name="T33" fmla="*/ 42 h 2010"/>
                <a:gd name="T34" fmla="*/ 2389 w 2923"/>
                <a:gd name="T35" fmla="*/ 54 h 2010"/>
                <a:gd name="T36" fmla="*/ 2446 w 2923"/>
                <a:gd name="T37" fmla="*/ 64 h 2010"/>
                <a:gd name="T38" fmla="*/ 2468 w 2923"/>
                <a:gd name="T39" fmla="*/ 70 h 2010"/>
                <a:gd name="T40" fmla="*/ 2529 w 2923"/>
                <a:gd name="T41" fmla="*/ 93 h 2010"/>
                <a:gd name="T42" fmla="*/ 2642 w 2923"/>
                <a:gd name="T43" fmla="*/ 156 h 2010"/>
                <a:gd name="T44" fmla="*/ 2737 w 2923"/>
                <a:gd name="T45" fmla="*/ 238 h 2010"/>
                <a:gd name="T46" fmla="*/ 2816 w 2923"/>
                <a:gd name="T47" fmla="*/ 336 h 2010"/>
                <a:gd name="T48" fmla="*/ 2875 w 2923"/>
                <a:gd name="T49" fmla="*/ 447 h 2010"/>
                <a:gd name="T50" fmla="*/ 2911 w 2923"/>
                <a:gd name="T51" fmla="*/ 569 h 2010"/>
                <a:gd name="T52" fmla="*/ 2923 w 2923"/>
                <a:gd name="T53" fmla="*/ 699 h 2010"/>
                <a:gd name="T54" fmla="*/ 2920 w 2923"/>
                <a:gd name="T55" fmla="*/ 1776 h 2010"/>
                <a:gd name="T56" fmla="*/ 2892 w 2923"/>
                <a:gd name="T57" fmla="*/ 1859 h 2010"/>
                <a:gd name="T58" fmla="*/ 2842 w 2923"/>
                <a:gd name="T59" fmla="*/ 1928 h 2010"/>
                <a:gd name="T60" fmla="*/ 2773 w 2923"/>
                <a:gd name="T61" fmla="*/ 1978 h 2010"/>
                <a:gd name="T62" fmla="*/ 2689 w 2923"/>
                <a:gd name="T63" fmla="*/ 2006 h 2010"/>
                <a:gd name="T64" fmla="*/ 278 w 2923"/>
                <a:gd name="T65" fmla="*/ 2010 h 2010"/>
                <a:gd name="T66" fmla="*/ 190 w 2923"/>
                <a:gd name="T67" fmla="*/ 1996 h 2010"/>
                <a:gd name="T68" fmla="*/ 114 w 2923"/>
                <a:gd name="T69" fmla="*/ 1956 h 2010"/>
                <a:gd name="T70" fmla="*/ 53 w 2923"/>
                <a:gd name="T71" fmla="*/ 1896 h 2010"/>
                <a:gd name="T72" fmla="*/ 14 w 2923"/>
                <a:gd name="T73" fmla="*/ 1819 h 2010"/>
                <a:gd name="T74" fmla="*/ 0 w 2923"/>
                <a:gd name="T75" fmla="*/ 1730 h 2010"/>
                <a:gd name="T76" fmla="*/ 2 w 2923"/>
                <a:gd name="T77" fmla="*/ 644 h 2010"/>
                <a:gd name="T78" fmla="*/ 20 w 2923"/>
                <a:gd name="T79" fmla="*/ 533 h 2010"/>
                <a:gd name="T80" fmla="*/ 56 w 2923"/>
                <a:gd name="T81" fmla="*/ 426 h 2010"/>
                <a:gd name="T82" fmla="*/ 108 w 2923"/>
                <a:gd name="T83" fmla="*/ 328 h 2010"/>
                <a:gd name="T84" fmla="*/ 174 w 2923"/>
                <a:gd name="T85" fmla="*/ 239 h 2010"/>
                <a:gd name="T86" fmla="*/ 255 w 2923"/>
                <a:gd name="T87" fmla="*/ 165 h 2010"/>
                <a:gd name="T88" fmla="*/ 350 w 2923"/>
                <a:gd name="T89" fmla="*/ 108 h 2010"/>
                <a:gd name="T90" fmla="*/ 456 w 2923"/>
                <a:gd name="T91" fmla="*/ 70 h 2010"/>
                <a:gd name="T92" fmla="*/ 507 w 2923"/>
                <a:gd name="T93" fmla="*/ 58 h 2010"/>
                <a:gd name="T94" fmla="*/ 573 w 2923"/>
                <a:gd name="T95" fmla="*/ 47 h 2010"/>
                <a:gd name="T96" fmla="*/ 644 w 2923"/>
                <a:gd name="T97" fmla="*/ 34 h 2010"/>
                <a:gd name="T98" fmla="*/ 719 w 2923"/>
                <a:gd name="T99" fmla="*/ 23 h 2010"/>
                <a:gd name="T100" fmla="*/ 785 w 2923"/>
                <a:gd name="T101" fmla="*/ 13 h 2010"/>
                <a:gd name="T102" fmla="*/ 837 w 2923"/>
                <a:gd name="T103" fmla="*/ 5 h 2010"/>
                <a:gd name="T104" fmla="*/ 867 w 2923"/>
                <a:gd name="T105" fmla="*/ 2 h 20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923" h="2010">
                  <a:moveTo>
                    <a:pt x="873" y="0"/>
                  </a:moveTo>
                  <a:lnTo>
                    <a:pt x="888" y="3"/>
                  </a:lnTo>
                  <a:lnTo>
                    <a:pt x="903" y="9"/>
                  </a:lnTo>
                  <a:lnTo>
                    <a:pt x="917" y="18"/>
                  </a:lnTo>
                  <a:lnTo>
                    <a:pt x="927" y="29"/>
                  </a:lnTo>
                  <a:lnTo>
                    <a:pt x="935" y="45"/>
                  </a:lnTo>
                  <a:lnTo>
                    <a:pt x="1385" y="1281"/>
                  </a:lnTo>
                  <a:lnTo>
                    <a:pt x="1396" y="1301"/>
                  </a:lnTo>
                  <a:lnTo>
                    <a:pt x="1408" y="1316"/>
                  </a:lnTo>
                  <a:lnTo>
                    <a:pt x="1425" y="1326"/>
                  </a:lnTo>
                  <a:lnTo>
                    <a:pt x="1443" y="1333"/>
                  </a:lnTo>
                  <a:lnTo>
                    <a:pt x="1462" y="1334"/>
                  </a:lnTo>
                  <a:lnTo>
                    <a:pt x="1480" y="1333"/>
                  </a:lnTo>
                  <a:lnTo>
                    <a:pt x="1499" y="1326"/>
                  </a:lnTo>
                  <a:lnTo>
                    <a:pt x="1515" y="1316"/>
                  </a:lnTo>
                  <a:lnTo>
                    <a:pt x="1528" y="1301"/>
                  </a:lnTo>
                  <a:lnTo>
                    <a:pt x="1538" y="1281"/>
                  </a:lnTo>
                  <a:lnTo>
                    <a:pt x="1988" y="45"/>
                  </a:lnTo>
                  <a:lnTo>
                    <a:pt x="1996" y="29"/>
                  </a:lnTo>
                  <a:lnTo>
                    <a:pt x="2008" y="17"/>
                  </a:lnTo>
                  <a:lnTo>
                    <a:pt x="2022" y="7"/>
                  </a:lnTo>
                  <a:lnTo>
                    <a:pt x="2037" y="3"/>
                  </a:lnTo>
                  <a:lnTo>
                    <a:pt x="2054" y="0"/>
                  </a:lnTo>
                  <a:lnTo>
                    <a:pt x="2070" y="4"/>
                  </a:lnTo>
                  <a:lnTo>
                    <a:pt x="2074" y="4"/>
                  </a:lnTo>
                  <a:lnTo>
                    <a:pt x="2085" y="6"/>
                  </a:lnTo>
                  <a:lnTo>
                    <a:pt x="2103" y="9"/>
                  </a:lnTo>
                  <a:lnTo>
                    <a:pt x="2125" y="12"/>
                  </a:lnTo>
                  <a:lnTo>
                    <a:pt x="2151" y="16"/>
                  </a:lnTo>
                  <a:lnTo>
                    <a:pt x="2182" y="20"/>
                  </a:lnTo>
                  <a:lnTo>
                    <a:pt x="2215" y="25"/>
                  </a:lnTo>
                  <a:lnTo>
                    <a:pt x="2250" y="31"/>
                  </a:lnTo>
                  <a:lnTo>
                    <a:pt x="2286" y="36"/>
                  </a:lnTo>
                  <a:lnTo>
                    <a:pt x="2321" y="42"/>
                  </a:lnTo>
                  <a:lnTo>
                    <a:pt x="2355" y="48"/>
                  </a:lnTo>
                  <a:lnTo>
                    <a:pt x="2389" y="54"/>
                  </a:lnTo>
                  <a:lnTo>
                    <a:pt x="2419" y="60"/>
                  </a:lnTo>
                  <a:lnTo>
                    <a:pt x="2446" y="64"/>
                  </a:lnTo>
                  <a:lnTo>
                    <a:pt x="2468" y="70"/>
                  </a:lnTo>
                  <a:lnTo>
                    <a:pt x="2468" y="70"/>
                  </a:lnTo>
                  <a:lnTo>
                    <a:pt x="2469" y="70"/>
                  </a:lnTo>
                  <a:lnTo>
                    <a:pt x="2529" y="93"/>
                  </a:lnTo>
                  <a:lnTo>
                    <a:pt x="2587" y="122"/>
                  </a:lnTo>
                  <a:lnTo>
                    <a:pt x="2642" y="156"/>
                  </a:lnTo>
                  <a:lnTo>
                    <a:pt x="2692" y="195"/>
                  </a:lnTo>
                  <a:lnTo>
                    <a:pt x="2737" y="238"/>
                  </a:lnTo>
                  <a:lnTo>
                    <a:pt x="2778" y="286"/>
                  </a:lnTo>
                  <a:lnTo>
                    <a:pt x="2816" y="336"/>
                  </a:lnTo>
                  <a:lnTo>
                    <a:pt x="2848" y="390"/>
                  </a:lnTo>
                  <a:lnTo>
                    <a:pt x="2875" y="447"/>
                  </a:lnTo>
                  <a:lnTo>
                    <a:pt x="2896" y="507"/>
                  </a:lnTo>
                  <a:lnTo>
                    <a:pt x="2911" y="569"/>
                  </a:lnTo>
                  <a:lnTo>
                    <a:pt x="2920" y="633"/>
                  </a:lnTo>
                  <a:lnTo>
                    <a:pt x="2923" y="699"/>
                  </a:lnTo>
                  <a:lnTo>
                    <a:pt x="2923" y="1730"/>
                  </a:lnTo>
                  <a:lnTo>
                    <a:pt x="2920" y="1776"/>
                  </a:lnTo>
                  <a:lnTo>
                    <a:pt x="2909" y="1819"/>
                  </a:lnTo>
                  <a:lnTo>
                    <a:pt x="2892" y="1859"/>
                  </a:lnTo>
                  <a:lnTo>
                    <a:pt x="2870" y="1896"/>
                  </a:lnTo>
                  <a:lnTo>
                    <a:pt x="2842" y="1928"/>
                  </a:lnTo>
                  <a:lnTo>
                    <a:pt x="2810" y="1956"/>
                  </a:lnTo>
                  <a:lnTo>
                    <a:pt x="2773" y="1978"/>
                  </a:lnTo>
                  <a:lnTo>
                    <a:pt x="2733" y="1996"/>
                  </a:lnTo>
                  <a:lnTo>
                    <a:pt x="2689" y="2006"/>
                  </a:lnTo>
                  <a:lnTo>
                    <a:pt x="2644" y="2010"/>
                  </a:lnTo>
                  <a:lnTo>
                    <a:pt x="278" y="2010"/>
                  </a:lnTo>
                  <a:lnTo>
                    <a:pt x="233" y="2006"/>
                  </a:lnTo>
                  <a:lnTo>
                    <a:pt x="190" y="1996"/>
                  </a:lnTo>
                  <a:lnTo>
                    <a:pt x="151" y="1978"/>
                  </a:lnTo>
                  <a:lnTo>
                    <a:pt x="114" y="1956"/>
                  </a:lnTo>
                  <a:lnTo>
                    <a:pt x="81" y="1928"/>
                  </a:lnTo>
                  <a:lnTo>
                    <a:pt x="53" y="1896"/>
                  </a:lnTo>
                  <a:lnTo>
                    <a:pt x="30" y="1859"/>
                  </a:lnTo>
                  <a:lnTo>
                    <a:pt x="14" y="1819"/>
                  </a:lnTo>
                  <a:lnTo>
                    <a:pt x="3" y="1776"/>
                  </a:lnTo>
                  <a:lnTo>
                    <a:pt x="0" y="1730"/>
                  </a:lnTo>
                  <a:lnTo>
                    <a:pt x="0" y="701"/>
                  </a:lnTo>
                  <a:lnTo>
                    <a:pt x="2" y="644"/>
                  </a:lnTo>
                  <a:lnTo>
                    <a:pt x="9" y="587"/>
                  </a:lnTo>
                  <a:lnTo>
                    <a:pt x="20" y="533"/>
                  </a:lnTo>
                  <a:lnTo>
                    <a:pt x="36" y="478"/>
                  </a:lnTo>
                  <a:lnTo>
                    <a:pt x="56" y="426"/>
                  </a:lnTo>
                  <a:lnTo>
                    <a:pt x="80" y="375"/>
                  </a:lnTo>
                  <a:lnTo>
                    <a:pt x="108" y="328"/>
                  </a:lnTo>
                  <a:lnTo>
                    <a:pt x="139" y="282"/>
                  </a:lnTo>
                  <a:lnTo>
                    <a:pt x="174" y="239"/>
                  </a:lnTo>
                  <a:lnTo>
                    <a:pt x="213" y="201"/>
                  </a:lnTo>
                  <a:lnTo>
                    <a:pt x="255" y="165"/>
                  </a:lnTo>
                  <a:lnTo>
                    <a:pt x="301" y="135"/>
                  </a:lnTo>
                  <a:lnTo>
                    <a:pt x="350" y="108"/>
                  </a:lnTo>
                  <a:lnTo>
                    <a:pt x="401" y="86"/>
                  </a:lnTo>
                  <a:lnTo>
                    <a:pt x="456" y="70"/>
                  </a:lnTo>
                  <a:lnTo>
                    <a:pt x="479" y="64"/>
                  </a:lnTo>
                  <a:lnTo>
                    <a:pt x="507" y="58"/>
                  </a:lnTo>
                  <a:lnTo>
                    <a:pt x="538" y="53"/>
                  </a:lnTo>
                  <a:lnTo>
                    <a:pt x="573" y="47"/>
                  </a:lnTo>
                  <a:lnTo>
                    <a:pt x="609" y="40"/>
                  </a:lnTo>
                  <a:lnTo>
                    <a:pt x="644" y="34"/>
                  </a:lnTo>
                  <a:lnTo>
                    <a:pt x="682" y="28"/>
                  </a:lnTo>
                  <a:lnTo>
                    <a:pt x="719" y="23"/>
                  </a:lnTo>
                  <a:lnTo>
                    <a:pt x="752" y="18"/>
                  </a:lnTo>
                  <a:lnTo>
                    <a:pt x="785" y="13"/>
                  </a:lnTo>
                  <a:lnTo>
                    <a:pt x="813" y="9"/>
                  </a:lnTo>
                  <a:lnTo>
                    <a:pt x="837" y="5"/>
                  </a:lnTo>
                  <a:lnTo>
                    <a:pt x="855" y="3"/>
                  </a:lnTo>
                  <a:lnTo>
                    <a:pt x="867" y="2"/>
                  </a:lnTo>
                  <a:lnTo>
                    <a:pt x="8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ctr" anchorCtr="0" compatLnSpc="1">
              <a:prstTxWarp prst="textNoShape">
                <a:avLst/>
              </a:prstTxWarp>
            </a:bodyPr>
            <a:lstStyle/>
            <a:p>
              <a:pPr defTabSz="685800">
                <a:defRPr/>
              </a:pPr>
              <a:endParaRPr lang="en-IN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7" name="Freeform 28">
              <a:extLst>
                <a:ext uri="{FF2B5EF4-FFF2-40B4-BE49-F238E27FC236}">
                  <a16:creationId xmlns:a16="http://schemas.microsoft.com/office/drawing/2014/main" id="{90A4BC9E-EDB0-4D19-A936-633FA10549D2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7644349" y="1467051"/>
              <a:ext cx="42387" cy="108249"/>
            </a:xfrm>
            <a:custGeom>
              <a:avLst/>
              <a:gdLst>
                <a:gd name="T0" fmla="*/ 95 w 389"/>
                <a:gd name="T1" fmla="*/ 0 h 996"/>
                <a:gd name="T2" fmla="*/ 293 w 389"/>
                <a:gd name="T3" fmla="*/ 0 h 996"/>
                <a:gd name="T4" fmla="*/ 313 w 389"/>
                <a:gd name="T5" fmla="*/ 2 h 996"/>
                <a:gd name="T6" fmla="*/ 333 w 389"/>
                <a:gd name="T7" fmla="*/ 8 h 996"/>
                <a:gd name="T8" fmla="*/ 350 w 389"/>
                <a:gd name="T9" fmla="*/ 17 h 996"/>
                <a:gd name="T10" fmla="*/ 364 w 389"/>
                <a:gd name="T11" fmla="*/ 30 h 996"/>
                <a:gd name="T12" fmla="*/ 378 w 389"/>
                <a:gd name="T13" fmla="*/ 49 h 996"/>
                <a:gd name="T14" fmla="*/ 386 w 389"/>
                <a:gd name="T15" fmla="*/ 70 h 996"/>
                <a:gd name="T16" fmla="*/ 389 w 389"/>
                <a:gd name="T17" fmla="*/ 94 h 996"/>
                <a:gd name="T18" fmla="*/ 386 w 389"/>
                <a:gd name="T19" fmla="*/ 117 h 996"/>
                <a:gd name="T20" fmla="*/ 377 w 389"/>
                <a:gd name="T21" fmla="*/ 138 h 996"/>
                <a:gd name="T22" fmla="*/ 271 w 389"/>
                <a:gd name="T23" fmla="*/ 298 h 996"/>
                <a:gd name="T24" fmla="*/ 320 w 389"/>
                <a:gd name="T25" fmla="*/ 716 h 996"/>
                <a:gd name="T26" fmla="*/ 223 w 389"/>
                <a:gd name="T27" fmla="*/ 976 h 996"/>
                <a:gd name="T28" fmla="*/ 216 w 389"/>
                <a:gd name="T29" fmla="*/ 988 h 996"/>
                <a:gd name="T30" fmla="*/ 206 w 389"/>
                <a:gd name="T31" fmla="*/ 994 h 996"/>
                <a:gd name="T32" fmla="*/ 195 w 389"/>
                <a:gd name="T33" fmla="*/ 996 h 996"/>
                <a:gd name="T34" fmla="*/ 183 w 389"/>
                <a:gd name="T35" fmla="*/ 994 h 996"/>
                <a:gd name="T36" fmla="*/ 174 w 389"/>
                <a:gd name="T37" fmla="*/ 988 h 996"/>
                <a:gd name="T38" fmla="*/ 167 w 389"/>
                <a:gd name="T39" fmla="*/ 976 h 996"/>
                <a:gd name="T40" fmla="*/ 68 w 389"/>
                <a:gd name="T41" fmla="*/ 716 h 996"/>
                <a:gd name="T42" fmla="*/ 118 w 389"/>
                <a:gd name="T43" fmla="*/ 298 h 996"/>
                <a:gd name="T44" fmla="*/ 13 w 389"/>
                <a:gd name="T45" fmla="*/ 138 h 996"/>
                <a:gd name="T46" fmla="*/ 3 w 389"/>
                <a:gd name="T47" fmla="*/ 117 h 996"/>
                <a:gd name="T48" fmla="*/ 0 w 389"/>
                <a:gd name="T49" fmla="*/ 94 h 996"/>
                <a:gd name="T50" fmla="*/ 2 w 389"/>
                <a:gd name="T51" fmla="*/ 70 h 996"/>
                <a:gd name="T52" fmla="*/ 10 w 389"/>
                <a:gd name="T53" fmla="*/ 49 h 996"/>
                <a:gd name="T54" fmla="*/ 24 w 389"/>
                <a:gd name="T55" fmla="*/ 30 h 996"/>
                <a:gd name="T56" fmla="*/ 39 w 389"/>
                <a:gd name="T57" fmla="*/ 17 h 996"/>
                <a:gd name="T58" fmla="*/ 57 w 389"/>
                <a:gd name="T59" fmla="*/ 8 h 996"/>
                <a:gd name="T60" fmla="*/ 75 w 389"/>
                <a:gd name="T61" fmla="*/ 2 h 996"/>
                <a:gd name="T62" fmla="*/ 95 w 389"/>
                <a:gd name="T63" fmla="*/ 0 h 9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89" h="996">
                  <a:moveTo>
                    <a:pt x="95" y="0"/>
                  </a:moveTo>
                  <a:lnTo>
                    <a:pt x="293" y="0"/>
                  </a:lnTo>
                  <a:lnTo>
                    <a:pt x="313" y="2"/>
                  </a:lnTo>
                  <a:lnTo>
                    <a:pt x="333" y="8"/>
                  </a:lnTo>
                  <a:lnTo>
                    <a:pt x="350" y="17"/>
                  </a:lnTo>
                  <a:lnTo>
                    <a:pt x="364" y="30"/>
                  </a:lnTo>
                  <a:lnTo>
                    <a:pt x="378" y="49"/>
                  </a:lnTo>
                  <a:lnTo>
                    <a:pt x="386" y="70"/>
                  </a:lnTo>
                  <a:lnTo>
                    <a:pt x="389" y="94"/>
                  </a:lnTo>
                  <a:lnTo>
                    <a:pt x="386" y="117"/>
                  </a:lnTo>
                  <a:lnTo>
                    <a:pt x="377" y="138"/>
                  </a:lnTo>
                  <a:lnTo>
                    <a:pt x="271" y="298"/>
                  </a:lnTo>
                  <a:lnTo>
                    <a:pt x="320" y="716"/>
                  </a:lnTo>
                  <a:lnTo>
                    <a:pt x="223" y="976"/>
                  </a:lnTo>
                  <a:lnTo>
                    <a:pt x="216" y="988"/>
                  </a:lnTo>
                  <a:lnTo>
                    <a:pt x="206" y="994"/>
                  </a:lnTo>
                  <a:lnTo>
                    <a:pt x="195" y="996"/>
                  </a:lnTo>
                  <a:lnTo>
                    <a:pt x="183" y="994"/>
                  </a:lnTo>
                  <a:lnTo>
                    <a:pt x="174" y="988"/>
                  </a:lnTo>
                  <a:lnTo>
                    <a:pt x="167" y="976"/>
                  </a:lnTo>
                  <a:lnTo>
                    <a:pt x="68" y="716"/>
                  </a:lnTo>
                  <a:lnTo>
                    <a:pt x="118" y="298"/>
                  </a:lnTo>
                  <a:lnTo>
                    <a:pt x="13" y="138"/>
                  </a:lnTo>
                  <a:lnTo>
                    <a:pt x="3" y="117"/>
                  </a:lnTo>
                  <a:lnTo>
                    <a:pt x="0" y="94"/>
                  </a:lnTo>
                  <a:lnTo>
                    <a:pt x="2" y="70"/>
                  </a:lnTo>
                  <a:lnTo>
                    <a:pt x="10" y="49"/>
                  </a:lnTo>
                  <a:lnTo>
                    <a:pt x="24" y="30"/>
                  </a:lnTo>
                  <a:lnTo>
                    <a:pt x="39" y="17"/>
                  </a:lnTo>
                  <a:lnTo>
                    <a:pt x="57" y="8"/>
                  </a:lnTo>
                  <a:lnTo>
                    <a:pt x="75" y="2"/>
                  </a:lnTo>
                  <a:lnTo>
                    <a:pt x="9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ctr" anchorCtr="0" compatLnSpc="1">
              <a:prstTxWarp prst="textNoShape">
                <a:avLst/>
              </a:prstTxWarp>
            </a:bodyPr>
            <a:lstStyle/>
            <a:p>
              <a:pPr defTabSz="685800">
                <a:defRPr/>
              </a:pPr>
              <a:endParaRPr lang="en-IN" sz="14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54D3682D-1D82-4675-875B-36CB7098D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38" y="5021928"/>
            <a:ext cx="995357" cy="37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Image" descr="Image">
            <a:extLst>
              <a:ext uri="{FF2B5EF4-FFF2-40B4-BE49-F238E27FC236}">
                <a16:creationId xmlns:a16="http://schemas.microsoft.com/office/drawing/2014/main" id="{EA85463D-0C74-4725-94F7-AC8D8E3FCE1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8384" y="5896612"/>
            <a:ext cx="789622" cy="529424"/>
          </a:xfrm>
          <a:prstGeom prst="rect">
            <a:avLst/>
          </a:prstGeom>
          <a:ln w="12700">
            <a:noFill/>
            <a:miter lim="400000"/>
          </a:ln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329F74FC-9E94-4BED-B606-6E564F88D346}"/>
              </a:ext>
            </a:extLst>
          </p:cNvPr>
          <p:cNvSpPr/>
          <p:nvPr/>
        </p:nvSpPr>
        <p:spPr>
          <a:xfrm>
            <a:off x="4735581" y="6236668"/>
            <a:ext cx="2107582" cy="2969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lt-LT" sz="1200" dirty="0">
                <a:solidFill>
                  <a:schemeClr val="tx1"/>
                </a:solidFill>
                <a:latin typeface="Candara" panose="020E0502030303020204" pitchFamily="34" charset="0"/>
              </a:rPr>
              <a:t>Ar Teritorija nustatyta?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425B233E-7ABB-462D-85E1-05BEB051514F}"/>
              </a:ext>
            </a:extLst>
          </p:cNvPr>
          <p:cNvCxnSpPr>
            <a:stCxn id="101" idx="3"/>
            <a:endCxn id="4" idx="1"/>
          </p:cNvCxnSpPr>
          <p:nvPr/>
        </p:nvCxnSpPr>
        <p:spPr>
          <a:xfrm flipV="1">
            <a:off x="4900682" y="6105038"/>
            <a:ext cx="421065" cy="6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321D674B-64E2-48B5-A394-91DB72E8A227}"/>
              </a:ext>
            </a:extLst>
          </p:cNvPr>
          <p:cNvCxnSpPr>
            <a:cxnSpLocks/>
            <a:stCxn id="4" idx="0"/>
          </p:cNvCxnSpPr>
          <p:nvPr/>
        </p:nvCxnSpPr>
        <p:spPr>
          <a:xfrm flipH="1" flipV="1">
            <a:off x="5498994" y="2820756"/>
            <a:ext cx="12822" cy="31118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83" name="Rectangle: Rounded Corners 82">
            <a:extLst>
              <a:ext uri="{FF2B5EF4-FFF2-40B4-BE49-F238E27FC236}">
                <a16:creationId xmlns:a16="http://schemas.microsoft.com/office/drawing/2014/main" id="{0BA492CA-D805-45D2-9BF4-43973A9882F6}"/>
              </a:ext>
            </a:extLst>
          </p:cNvPr>
          <p:cNvSpPr/>
          <p:nvPr/>
        </p:nvSpPr>
        <p:spPr>
          <a:xfrm>
            <a:off x="5617713" y="3473891"/>
            <a:ext cx="1624752" cy="571033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t-LT" dirty="0"/>
          </a:p>
        </p:txBody>
      </p: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C05671AD-A49E-4943-8F52-2585CD1035AB}"/>
              </a:ext>
            </a:extLst>
          </p:cNvPr>
          <p:cNvCxnSpPr>
            <a:cxnSpLocks/>
            <a:stCxn id="4" idx="3"/>
            <a:endCxn id="83" idx="2"/>
          </p:cNvCxnSpPr>
          <p:nvPr/>
        </p:nvCxnSpPr>
        <p:spPr>
          <a:xfrm flipV="1">
            <a:off x="5701884" y="4044924"/>
            <a:ext cx="728205" cy="206011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84" name="Rectangle 83">
            <a:extLst>
              <a:ext uri="{FF2B5EF4-FFF2-40B4-BE49-F238E27FC236}">
                <a16:creationId xmlns:a16="http://schemas.microsoft.com/office/drawing/2014/main" id="{907CD8C0-0545-4CCB-92DC-10B48308EACF}"/>
              </a:ext>
            </a:extLst>
          </p:cNvPr>
          <p:cNvSpPr/>
          <p:nvPr/>
        </p:nvSpPr>
        <p:spPr>
          <a:xfrm>
            <a:off x="5567939" y="3496569"/>
            <a:ext cx="1709615" cy="5710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lt-LT" sz="1200" dirty="0">
                <a:solidFill>
                  <a:schemeClr val="tx1"/>
                </a:solidFill>
                <a:latin typeface="Candara" panose="020E0502030303020204" pitchFamily="34" charset="0"/>
              </a:rPr>
              <a:t>Nėra teisinio reglamentavimo, kaip SĮ turi elgtis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CF949A09-EE6A-4748-BA8A-30950AB91382}"/>
              </a:ext>
            </a:extLst>
          </p:cNvPr>
          <p:cNvSpPr txBox="1"/>
          <p:nvPr/>
        </p:nvSpPr>
        <p:spPr>
          <a:xfrm rot="5400000">
            <a:off x="6134316" y="5788519"/>
            <a:ext cx="338554" cy="369332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lt-LT" sz="1000" dirty="0">
                <a:latin typeface="Candara" panose="020E0502030303020204" pitchFamily="34" charset="0"/>
              </a:rPr>
              <a:t>Ne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92898319-60E6-441A-B1CB-73539DF556DE}"/>
              </a:ext>
            </a:extLst>
          </p:cNvPr>
          <p:cNvSpPr txBox="1"/>
          <p:nvPr/>
        </p:nvSpPr>
        <p:spPr>
          <a:xfrm>
            <a:off x="5155787" y="5021928"/>
            <a:ext cx="338554" cy="369332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lt-LT" sz="1000" dirty="0">
                <a:latin typeface="Candara" panose="020E0502030303020204" pitchFamily="34" charset="0"/>
              </a:rPr>
              <a:t>Taip</a:t>
            </a:r>
          </a:p>
        </p:txBody>
      </p:sp>
    </p:spTree>
    <p:extLst>
      <p:ext uri="{BB962C8B-B14F-4D97-AF65-F5344CB8AC3E}">
        <p14:creationId xmlns:p14="http://schemas.microsoft.com/office/powerpoint/2010/main" val="3061190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extBox 70">
            <a:extLst>
              <a:ext uri="{FF2B5EF4-FFF2-40B4-BE49-F238E27FC236}">
                <a16:creationId xmlns:a16="http://schemas.microsoft.com/office/drawing/2014/main" id="{874ADE4A-8B09-42B1-BC60-D7A250A23564}"/>
              </a:ext>
            </a:extLst>
          </p:cNvPr>
          <p:cNvSpPr txBox="1"/>
          <p:nvPr/>
        </p:nvSpPr>
        <p:spPr>
          <a:xfrm>
            <a:off x="6400800" y="-8263"/>
            <a:ext cx="57912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lt-LT" dirty="0"/>
          </a:p>
        </p:txBody>
      </p:sp>
      <p:graphicFrame>
        <p:nvGraphicFramePr>
          <p:cNvPr id="6" name="Table 8">
            <a:extLst>
              <a:ext uri="{FF2B5EF4-FFF2-40B4-BE49-F238E27FC236}">
                <a16:creationId xmlns:a16="http://schemas.microsoft.com/office/drawing/2014/main" id="{6E45779D-9AF8-40A7-AC91-E2C36B5F6B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8305673"/>
              </p:ext>
            </p:extLst>
          </p:nvPr>
        </p:nvGraphicFramePr>
        <p:xfrm>
          <a:off x="113708" y="619124"/>
          <a:ext cx="11893455" cy="578093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88927">
                  <a:extLst>
                    <a:ext uri="{9D8B030D-6E8A-4147-A177-3AD203B41FA5}">
                      <a16:colId xmlns:a16="http://schemas.microsoft.com/office/drawing/2014/main" val="4065973446"/>
                    </a:ext>
                  </a:extLst>
                </a:gridCol>
                <a:gridCol w="5208104">
                  <a:extLst>
                    <a:ext uri="{9D8B030D-6E8A-4147-A177-3AD203B41FA5}">
                      <a16:colId xmlns:a16="http://schemas.microsoft.com/office/drawing/2014/main" val="429234234"/>
                    </a:ext>
                  </a:extLst>
                </a:gridCol>
                <a:gridCol w="5596424">
                  <a:extLst>
                    <a:ext uri="{9D8B030D-6E8A-4147-A177-3AD203B41FA5}">
                      <a16:colId xmlns:a16="http://schemas.microsoft.com/office/drawing/2014/main" val="1259577459"/>
                    </a:ext>
                  </a:extLst>
                </a:gridCol>
              </a:tblGrid>
              <a:tr h="1078166">
                <a:tc>
                  <a:txBody>
                    <a:bodyPr/>
                    <a:lstStyle/>
                    <a:p>
                      <a:pPr algn="ctr"/>
                      <a:endParaRPr lang="lt-LT" sz="1200" b="1" dirty="0">
                        <a:latin typeface="Candara" panose="020E0502030303020204" pitchFamily="34" charset="0"/>
                      </a:endParaRPr>
                    </a:p>
                    <a:p>
                      <a:pPr algn="ctr"/>
                      <a:r>
                        <a:rPr lang="lt-LT" sz="1400" b="1" dirty="0">
                          <a:latin typeface="Candara" panose="020E0502030303020204" pitchFamily="34" charset="0"/>
                        </a:rPr>
                        <a:t>Klientas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lt-LT" sz="14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en-US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ėl kompensacijos klientas kreipiasi 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tik į vieną instituciją – RC</a:t>
                      </a:r>
                      <a:endParaRPr kumimoji="0" lang="lt-LT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ndara" panose="020E0502030303020204" pitchFamily="34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Vienas prašymas </a:t>
                      </a:r>
                      <a:r>
                        <a:rPr kumimoji="0" lang="en-US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= 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vienu metu apskaičiuota kompensacija už žemės sklype esančias visas Teritorijas</a:t>
                      </a: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Naujas žemės sklypo 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savininkas gali 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gauti informaciją ar yra išmokėta kompensacija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 už Teritorijas esančias žemės sklype be papildomo kreipimosi į SĮ</a:t>
                      </a:r>
                      <a:endParaRPr kumimoji="0" lang="lt-LT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ndara" panose="020E0502030303020204" pitchFamily="34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5572863"/>
                  </a:ext>
                </a:extLst>
              </a:tr>
              <a:tr h="2743446">
                <a:tc>
                  <a:txBody>
                    <a:bodyPr/>
                    <a:lstStyle/>
                    <a:p>
                      <a:pPr algn="ctr"/>
                      <a:endParaRPr lang="lt-LT" sz="1200" b="1" dirty="0">
                        <a:latin typeface="Candara" panose="020E0502030303020204" pitchFamily="34" charset="0"/>
                      </a:endParaRPr>
                    </a:p>
                    <a:p>
                      <a:pPr algn="ctr"/>
                      <a:endParaRPr lang="lt-LT" sz="1200" b="1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lt-LT" sz="14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en-US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Trump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ėja prašymo nagrinėjimo trukmė. 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SĮ darbuotojų resursas reikalingas tik įvertinti ar yra Teritorijos ir, jei yra, nustatyti kokio dydžio koeficientą taikyti skaičiuojant kompensaciją. RC nereikia teikti NTR ir žemės sklypo duomenų kiekvienai SĮ atskirai.</a:t>
                      </a: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Nereikia nagrinėti 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kitų SĮ prašymų,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 jei 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žemės sklype 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nėra Teritorijų</a:t>
                      </a:r>
                      <a:endParaRPr kumimoji="0" lang="lt-LT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ndara" panose="020E0502030303020204" pitchFamily="34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Leistų išvengti administravimo kaštų 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tarp visų SĮ ir RC. 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Nelieka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rizikos</a:t>
                      </a: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 apmokėti kompensaciją už tą pačią Teritoriją jei kita SĮ yra apmokėjusi. Infrastruktūros operatoriai yra reguliuojamos įmonės ir jų kaštai įtraukiami į tarifą galutiniams vartotojams, taigi neefektyvus procesas sukurtų papildomus kaštus patiems vartotojams. Kita SĮ dalis yra finansuojama kitais būdais (pvz. biudžeto lėšomis), todėl galiausiai kaštus turėtų padengi visi mokesčių mokėtojai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8629617"/>
                  </a:ext>
                </a:extLst>
              </a:tr>
              <a:tr h="1959325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lt-LT" sz="1400" b="1" dirty="0">
                          <a:latin typeface="Candara" panose="020E0502030303020204" pitchFamily="34" charset="0"/>
                        </a:rPr>
                        <a:t>Visos SĮ</a:t>
                      </a:r>
                      <a:endParaRPr lang="lt-LT" sz="14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lt-LT" sz="14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2160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lt-LT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RC kaupia duomenis apie esančias Teritorijas, taip pat 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kauptų duomenis apie išmokėtas kompensacijas ir 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klientų pateiktus prašymus.</a:t>
                      </a:r>
                    </a:p>
                    <a:p>
                      <a:pPr marL="342900" marR="0" lvl="0" indent="-2160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Visa aktuali ir istorinė informacija apie suregistruotas ir </a:t>
                      </a:r>
                      <a:r>
                        <a:rPr kumimoji="0" lang="en-US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(ne) </a:t>
                      </a:r>
                      <a:r>
                        <a:rPr kumimoji="0" lang="lt-LT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kompensuotas Teritorijas bus saugoma vienoje RC valdomoje sistemoje.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6204583"/>
                  </a:ext>
                </a:extLst>
              </a:tr>
            </a:tbl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A22C7F94-C561-4431-8153-57F0CADC766B}"/>
              </a:ext>
            </a:extLst>
          </p:cNvPr>
          <p:cNvSpPr txBox="1"/>
          <p:nvPr/>
        </p:nvSpPr>
        <p:spPr>
          <a:xfrm>
            <a:off x="444046" y="35525"/>
            <a:ext cx="5380138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lt-LT" sz="2000" b="1" dirty="0">
                <a:solidFill>
                  <a:srgbClr val="57595B"/>
                </a:solidFill>
                <a:latin typeface="Candara" panose="020E0502030303020204" pitchFamily="34" charset="0"/>
              </a:rPr>
              <a:t>RC „VIENO LANGELIO“ PROCESAS</a:t>
            </a:r>
            <a:r>
              <a:rPr lang="en-US" sz="2000" b="1" dirty="0">
                <a:solidFill>
                  <a:srgbClr val="57595B"/>
                </a:solidFill>
                <a:latin typeface="Candara" panose="020E0502030303020204" pitchFamily="34" charset="0"/>
              </a:rPr>
              <a:t>*</a:t>
            </a:r>
          </a:p>
          <a:p>
            <a:r>
              <a:rPr lang="en-US" sz="1100" b="1" dirty="0">
                <a:solidFill>
                  <a:srgbClr val="57595B"/>
                </a:solidFill>
                <a:latin typeface="Candara" panose="020E0502030303020204" pitchFamily="34" charset="0"/>
              </a:rPr>
              <a:t>Po 2023 m.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10D83D3-3E34-4D88-A5B5-08F3740C49DE}"/>
              </a:ext>
            </a:extLst>
          </p:cNvPr>
          <p:cNvCxnSpPr/>
          <p:nvPr/>
        </p:nvCxnSpPr>
        <p:spPr>
          <a:xfrm>
            <a:off x="448900" y="48372"/>
            <a:ext cx="0" cy="408373"/>
          </a:xfrm>
          <a:prstGeom prst="line">
            <a:avLst/>
          </a:prstGeom>
          <a:ln w="38100">
            <a:solidFill>
              <a:srgbClr val="57595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E0BB254E-14B3-49DB-ADEA-DB0C7F6499E2}"/>
              </a:ext>
            </a:extLst>
          </p:cNvPr>
          <p:cNvCxnSpPr>
            <a:cxnSpLocks/>
          </p:cNvCxnSpPr>
          <p:nvPr/>
        </p:nvCxnSpPr>
        <p:spPr>
          <a:xfrm>
            <a:off x="6780433" y="76554"/>
            <a:ext cx="0" cy="408373"/>
          </a:xfrm>
          <a:prstGeom prst="line">
            <a:avLst/>
          </a:prstGeom>
          <a:ln w="38100">
            <a:solidFill>
              <a:srgbClr val="AACF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>
            <a:extLst>
              <a:ext uri="{FF2B5EF4-FFF2-40B4-BE49-F238E27FC236}">
                <a16:creationId xmlns:a16="http://schemas.microsoft.com/office/drawing/2014/main" id="{D2D8AA37-E542-435A-BC35-D1045E495CDC}"/>
              </a:ext>
            </a:extLst>
          </p:cNvPr>
          <p:cNvSpPr txBox="1"/>
          <p:nvPr/>
        </p:nvSpPr>
        <p:spPr>
          <a:xfrm>
            <a:off x="6821126" y="35525"/>
            <a:ext cx="30825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lt-LT" sz="2000" b="1" dirty="0">
                <a:solidFill>
                  <a:srgbClr val="57595B"/>
                </a:solidFill>
                <a:latin typeface="Candara" panose="020E0502030303020204" pitchFamily="34" charset="0"/>
              </a:rPr>
              <a:t>NAUDOS</a:t>
            </a:r>
            <a:endParaRPr lang="en-US" sz="2000" b="1" dirty="0">
              <a:solidFill>
                <a:srgbClr val="57595B"/>
              </a:solidFill>
              <a:latin typeface="Candara" panose="020E0502030303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4D3682D-1D82-4675-875B-36CB7098D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622" y="2255731"/>
            <a:ext cx="995357" cy="37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4" name="Group 93">
            <a:extLst>
              <a:ext uri="{FF2B5EF4-FFF2-40B4-BE49-F238E27FC236}">
                <a16:creationId xmlns:a16="http://schemas.microsoft.com/office/drawing/2014/main" id="{0259EE58-4DB3-46B2-B9DC-5B9829001FBD}"/>
              </a:ext>
            </a:extLst>
          </p:cNvPr>
          <p:cNvGrpSpPr/>
          <p:nvPr/>
        </p:nvGrpSpPr>
        <p:grpSpPr>
          <a:xfrm>
            <a:off x="555546" y="1130106"/>
            <a:ext cx="253938" cy="332453"/>
            <a:chOff x="7506538" y="1277289"/>
            <a:chExt cx="317791" cy="413433"/>
          </a:xfrm>
          <a:solidFill>
            <a:schemeClr val="bg1">
              <a:lumMod val="65000"/>
            </a:schemeClr>
          </a:solidFill>
        </p:grpSpPr>
        <p:sp>
          <p:nvSpPr>
            <p:cNvPr id="95" name="Freeform 26">
              <a:extLst>
                <a:ext uri="{FF2B5EF4-FFF2-40B4-BE49-F238E27FC236}">
                  <a16:creationId xmlns:a16="http://schemas.microsoft.com/office/drawing/2014/main" id="{A97D45B6-0B49-4E66-9315-A2CD61BD816F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7583921" y="1277289"/>
              <a:ext cx="163025" cy="163026"/>
            </a:xfrm>
            <a:custGeom>
              <a:avLst/>
              <a:gdLst>
                <a:gd name="T0" fmla="*/ 822 w 1500"/>
                <a:gd name="T1" fmla="*/ 2 h 1501"/>
                <a:gd name="T2" fmla="*/ 961 w 1500"/>
                <a:gd name="T3" fmla="*/ 29 h 1501"/>
                <a:gd name="T4" fmla="*/ 1088 w 1500"/>
                <a:gd name="T5" fmla="*/ 80 h 1501"/>
                <a:gd name="T6" fmla="*/ 1203 w 1500"/>
                <a:gd name="T7" fmla="*/ 153 h 1501"/>
                <a:gd name="T8" fmla="*/ 1304 w 1500"/>
                <a:gd name="T9" fmla="*/ 243 h 1501"/>
                <a:gd name="T10" fmla="*/ 1386 w 1500"/>
                <a:gd name="T11" fmla="*/ 352 h 1501"/>
                <a:gd name="T12" fmla="*/ 1447 w 1500"/>
                <a:gd name="T13" fmla="*/ 474 h 1501"/>
                <a:gd name="T14" fmla="*/ 1487 w 1500"/>
                <a:gd name="T15" fmla="*/ 608 h 1501"/>
                <a:gd name="T16" fmla="*/ 1500 w 1500"/>
                <a:gd name="T17" fmla="*/ 750 h 1501"/>
                <a:gd name="T18" fmla="*/ 1487 w 1500"/>
                <a:gd name="T19" fmla="*/ 893 h 1501"/>
                <a:gd name="T20" fmla="*/ 1447 w 1500"/>
                <a:gd name="T21" fmla="*/ 1026 h 1501"/>
                <a:gd name="T22" fmla="*/ 1386 w 1500"/>
                <a:gd name="T23" fmla="*/ 1148 h 1501"/>
                <a:gd name="T24" fmla="*/ 1304 w 1500"/>
                <a:gd name="T25" fmla="*/ 1256 h 1501"/>
                <a:gd name="T26" fmla="*/ 1203 w 1500"/>
                <a:gd name="T27" fmla="*/ 1348 h 1501"/>
                <a:gd name="T28" fmla="*/ 1088 w 1500"/>
                <a:gd name="T29" fmla="*/ 1421 h 1501"/>
                <a:gd name="T30" fmla="*/ 961 w 1500"/>
                <a:gd name="T31" fmla="*/ 1471 h 1501"/>
                <a:gd name="T32" fmla="*/ 822 w 1500"/>
                <a:gd name="T33" fmla="*/ 1497 h 1501"/>
                <a:gd name="T34" fmla="*/ 678 w 1500"/>
                <a:gd name="T35" fmla="*/ 1497 h 1501"/>
                <a:gd name="T36" fmla="*/ 539 w 1500"/>
                <a:gd name="T37" fmla="*/ 1471 h 1501"/>
                <a:gd name="T38" fmla="*/ 411 w 1500"/>
                <a:gd name="T39" fmla="*/ 1421 h 1501"/>
                <a:gd name="T40" fmla="*/ 295 w 1500"/>
                <a:gd name="T41" fmla="*/ 1348 h 1501"/>
                <a:gd name="T42" fmla="*/ 196 w 1500"/>
                <a:gd name="T43" fmla="*/ 1256 h 1501"/>
                <a:gd name="T44" fmla="*/ 113 w 1500"/>
                <a:gd name="T45" fmla="*/ 1148 h 1501"/>
                <a:gd name="T46" fmla="*/ 52 w 1500"/>
                <a:gd name="T47" fmla="*/ 1026 h 1501"/>
                <a:gd name="T48" fmla="*/ 12 w 1500"/>
                <a:gd name="T49" fmla="*/ 893 h 1501"/>
                <a:gd name="T50" fmla="*/ 0 w 1500"/>
                <a:gd name="T51" fmla="*/ 750 h 1501"/>
                <a:gd name="T52" fmla="*/ 12 w 1500"/>
                <a:gd name="T53" fmla="*/ 608 h 1501"/>
                <a:gd name="T54" fmla="*/ 52 w 1500"/>
                <a:gd name="T55" fmla="*/ 474 h 1501"/>
                <a:gd name="T56" fmla="*/ 113 w 1500"/>
                <a:gd name="T57" fmla="*/ 352 h 1501"/>
                <a:gd name="T58" fmla="*/ 196 w 1500"/>
                <a:gd name="T59" fmla="*/ 243 h 1501"/>
                <a:gd name="T60" fmla="*/ 295 w 1500"/>
                <a:gd name="T61" fmla="*/ 153 h 1501"/>
                <a:gd name="T62" fmla="*/ 411 w 1500"/>
                <a:gd name="T63" fmla="*/ 80 h 1501"/>
                <a:gd name="T64" fmla="*/ 539 w 1500"/>
                <a:gd name="T65" fmla="*/ 29 h 1501"/>
                <a:gd name="T66" fmla="*/ 678 w 1500"/>
                <a:gd name="T67" fmla="*/ 2 h 15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00" h="1501">
                  <a:moveTo>
                    <a:pt x="750" y="0"/>
                  </a:moveTo>
                  <a:lnTo>
                    <a:pt x="822" y="2"/>
                  </a:lnTo>
                  <a:lnTo>
                    <a:pt x="892" y="13"/>
                  </a:lnTo>
                  <a:lnTo>
                    <a:pt x="961" y="29"/>
                  </a:lnTo>
                  <a:lnTo>
                    <a:pt x="1026" y="52"/>
                  </a:lnTo>
                  <a:lnTo>
                    <a:pt x="1088" y="80"/>
                  </a:lnTo>
                  <a:lnTo>
                    <a:pt x="1147" y="113"/>
                  </a:lnTo>
                  <a:lnTo>
                    <a:pt x="1203" y="153"/>
                  </a:lnTo>
                  <a:lnTo>
                    <a:pt x="1255" y="196"/>
                  </a:lnTo>
                  <a:lnTo>
                    <a:pt x="1304" y="243"/>
                  </a:lnTo>
                  <a:lnTo>
                    <a:pt x="1347" y="296"/>
                  </a:lnTo>
                  <a:lnTo>
                    <a:pt x="1386" y="352"/>
                  </a:lnTo>
                  <a:lnTo>
                    <a:pt x="1420" y="412"/>
                  </a:lnTo>
                  <a:lnTo>
                    <a:pt x="1447" y="474"/>
                  </a:lnTo>
                  <a:lnTo>
                    <a:pt x="1470" y="539"/>
                  </a:lnTo>
                  <a:lnTo>
                    <a:pt x="1487" y="608"/>
                  </a:lnTo>
                  <a:lnTo>
                    <a:pt x="1496" y="678"/>
                  </a:lnTo>
                  <a:lnTo>
                    <a:pt x="1500" y="750"/>
                  </a:lnTo>
                  <a:lnTo>
                    <a:pt x="1496" y="822"/>
                  </a:lnTo>
                  <a:lnTo>
                    <a:pt x="1487" y="893"/>
                  </a:lnTo>
                  <a:lnTo>
                    <a:pt x="1470" y="960"/>
                  </a:lnTo>
                  <a:lnTo>
                    <a:pt x="1447" y="1026"/>
                  </a:lnTo>
                  <a:lnTo>
                    <a:pt x="1420" y="1089"/>
                  </a:lnTo>
                  <a:lnTo>
                    <a:pt x="1386" y="1148"/>
                  </a:lnTo>
                  <a:lnTo>
                    <a:pt x="1347" y="1204"/>
                  </a:lnTo>
                  <a:lnTo>
                    <a:pt x="1304" y="1256"/>
                  </a:lnTo>
                  <a:lnTo>
                    <a:pt x="1255" y="1305"/>
                  </a:lnTo>
                  <a:lnTo>
                    <a:pt x="1203" y="1348"/>
                  </a:lnTo>
                  <a:lnTo>
                    <a:pt x="1147" y="1387"/>
                  </a:lnTo>
                  <a:lnTo>
                    <a:pt x="1088" y="1421"/>
                  </a:lnTo>
                  <a:lnTo>
                    <a:pt x="1026" y="1449"/>
                  </a:lnTo>
                  <a:lnTo>
                    <a:pt x="961" y="1471"/>
                  </a:lnTo>
                  <a:lnTo>
                    <a:pt x="892" y="1488"/>
                  </a:lnTo>
                  <a:lnTo>
                    <a:pt x="822" y="1497"/>
                  </a:lnTo>
                  <a:lnTo>
                    <a:pt x="750" y="1501"/>
                  </a:lnTo>
                  <a:lnTo>
                    <a:pt x="678" y="1497"/>
                  </a:lnTo>
                  <a:lnTo>
                    <a:pt x="607" y="1488"/>
                  </a:lnTo>
                  <a:lnTo>
                    <a:pt x="539" y="1471"/>
                  </a:lnTo>
                  <a:lnTo>
                    <a:pt x="474" y="1449"/>
                  </a:lnTo>
                  <a:lnTo>
                    <a:pt x="411" y="1421"/>
                  </a:lnTo>
                  <a:lnTo>
                    <a:pt x="352" y="1387"/>
                  </a:lnTo>
                  <a:lnTo>
                    <a:pt x="295" y="1348"/>
                  </a:lnTo>
                  <a:lnTo>
                    <a:pt x="244" y="1305"/>
                  </a:lnTo>
                  <a:lnTo>
                    <a:pt x="196" y="1256"/>
                  </a:lnTo>
                  <a:lnTo>
                    <a:pt x="153" y="1204"/>
                  </a:lnTo>
                  <a:lnTo>
                    <a:pt x="113" y="1148"/>
                  </a:lnTo>
                  <a:lnTo>
                    <a:pt x="80" y="1089"/>
                  </a:lnTo>
                  <a:lnTo>
                    <a:pt x="52" y="1026"/>
                  </a:lnTo>
                  <a:lnTo>
                    <a:pt x="29" y="960"/>
                  </a:lnTo>
                  <a:lnTo>
                    <a:pt x="12" y="893"/>
                  </a:lnTo>
                  <a:lnTo>
                    <a:pt x="3" y="822"/>
                  </a:lnTo>
                  <a:lnTo>
                    <a:pt x="0" y="750"/>
                  </a:lnTo>
                  <a:lnTo>
                    <a:pt x="3" y="678"/>
                  </a:lnTo>
                  <a:lnTo>
                    <a:pt x="12" y="608"/>
                  </a:lnTo>
                  <a:lnTo>
                    <a:pt x="29" y="539"/>
                  </a:lnTo>
                  <a:lnTo>
                    <a:pt x="52" y="474"/>
                  </a:lnTo>
                  <a:lnTo>
                    <a:pt x="80" y="412"/>
                  </a:lnTo>
                  <a:lnTo>
                    <a:pt x="113" y="352"/>
                  </a:lnTo>
                  <a:lnTo>
                    <a:pt x="153" y="296"/>
                  </a:lnTo>
                  <a:lnTo>
                    <a:pt x="196" y="243"/>
                  </a:lnTo>
                  <a:lnTo>
                    <a:pt x="244" y="196"/>
                  </a:lnTo>
                  <a:lnTo>
                    <a:pt x="295" y="153"/>
                  </a:lnTo>
                  <a:lnTo>
                    <a:pt x="352" y="113"/>
                  </a:lnTo>
                  <a:lnTo>
                    <a:pt x="411" y="80"/>
                  </a:lnTo>
                  <a:lnTo>
                    <a:pt x="474" y="52"/>
                  </a:lnTo>
                  <a:lnTo>
                    <a:pt x="539" y="29"/>
                  </a:lnTo>
                  <a:lnTo>
                    <a:pt x="607" y="13"/>
                  </a:lnTo>
                  <a:lnTo>
                    <a:pt x="678" y="2"/>
                  </a:lnTo>
                  <a:lnTo>
                    <a:pt x="75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ctr" anchorCtr="0" compatLnSpc="1">
              <a:prstTxWarp prst="textNoShape">
                <a:avLst/>
              </a:prstTxWarp>
            </a:bodyPr>
            <a:lstStyle/>
            <a:p>
              <a:pPr defTabSz="685800">
                <a:defRPr/>
              </a:pPr>
              <a:endParaRPr lang="en-IN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6" name="Freeform 27">
              <a:extLst>
                <a:ext uri="{FF2B5EF4-FFF2-40B4-BE49-F238E27FC236}">
                  <a16:creationId xmlns:a16="http://schemas.microsoft.com/office/drawing/2014/main" id="{F4FAE5EC-BC42-42AB-95D9-6889BDBAE677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7506538" y="1472485"/>
              <a:ext cx="317791" cy="218237"/>
            </a:xfrm>
            <a:custGeom>
              <a:avLst/>
              <a:gdLst>
                <a:gd name="T0" fmla="*/ 888 w 2923"/>
                <a:gd name="T1" fmla="*/ 3 h 2010"/>
                <a:gd name="T2" fmla="*/ 917 w 2923"/>
                <a:gd name="T3" fmla="*/ 18 h 2010"/>
                <a:gd name="T4" fmla="*/ 935 w 2923"/>
                <a:gd name="T5" fmla="*/ 45 h 2010"/>
                <a:gd name="T6" fmla="*/ 1396 w 2923"/>
                <a:gd name="T7" fmla="*/ 1301 h 2010"/>
                <a:gd name="T8" fmla="*/ 1425 w 2923"/>
                <a:gd name="T9" fmla="*/ 1326 h 2010"/>
                <a:gd name="T10" fmla="*/ 1462 w 2923"/>
                <a:gd name="T11" fmla="*/ 1334 h 2010"/>
                <a:gd name="T12" fmla="*/ 1499 w 2923"/>
                <a:gd name="T13" fmla="*/ 1326 h 2010"/>
                <a:gd name="T14" fmla="*/ 1528 w 2923"/>
                <a:gd name="T15" fmla="*/ 1301 h 2010"/>
                <a:gd name="T16" fmla="*/ 1988 w 2923"/>
                <a:gd name="T17" fmla="*/ 45 h 2010"/>
                <a:gd name="T18" fmla="*/ 2008 w 2923"/>
                <a:gd name="T19" fmla="*/ 17 h 2010"/>
                <a:gd name="T20" fmla="*/ 2037 w 2923"/>
                <a:gd name="T21" fmla="*/ 3 h 2010"/>
                <a:gd name="T22" fmla="*/ 2070 w 2923"/>
                <a:gd name="T23" fmla="*/ 4 h 2010"/>
                <a:gd name="T24" fmla="*/ 2085 w 2923"/>
                <a:gd name="T25" fmla="*/ 6 h 2010"/>
                <a:gd name="T26" fmla="*/ 2125 w 2923"/>
                <a:gd name="T27" fmla="*/ 12 h 2010"/>
                <a:gd name="T28" fmla="*/ 2182 w 2923"/>
                <a:gd name="T29" fmla="*/ 20 h 2010"/>
                <a:gd name="T30" fmla="*/ 2250 w 2923"/>
                <a:gd name="T31" fmla="*/ 31 h 2010"/>
                <a:gd name="T32" fmla="*/ 2321 w 2923"/>
                <a:gd name="T33" fmla="*/ 42 h 2010"/>
                <a:gd name="T34" fmla="*/ 2389 w 2923"/>
                <a:gd name="T35" fmla="*/ 54 h 2010"/>
                <a:gd name="T36" fmla="*/ 2446 w 2923"/>
                <a:gd name="T37" fmla="*/ 64 h 2010"/>
                <a:gd name="T38" fmla="*/ 2468 w 2923"/>
                <a:gd name="T39" fmla="*/ 70 h 2010"/>
                <a:gd name="T40" fmla="*/ 2529 w 2923"/>
                <a:gd name="T41" fmla="*/ 93 h 2010"/>
                <a:gd name="T42" fmla="*/ 2642 w 2923"/>
                <a:gd name="T43" fmla="*/ 156 h 2010"/>
                <a:gd name="T44" fmla="*/ 2737 w 2923"/>
                <a:gd name="T45" fmla="*/ 238 h 2010"/>
                <a:gd name="T46" fmla="*/ 2816 w 2923"/>
                <a:gd name="T47" fmla="*/ 336 h 2010"/>
                <a:gd name="T48" fmla="*/ 2875 w 2923"/>
                <a:gd name="T49" fmla="*/ 447 h 2010"/>
                <a:gd name="T50" fmla="*/ 2911 w 2923"/>
                <a:gd name="T51" fmla="*/ 569 h 2010"/>
                <a:gd name="T52" fmla="*/ 2923 w 2923"/>
                <a:gd name="T53" fmla="*/ 699 h 2010"/>
                <a:gd name="T54" fmla="*/ 2920 w 2923"/>
                <a:gd name="T55" fmla="*/ 1776 h 2010"/>
                <a:gd name="T56" fmla="*/ 2892 w 2923"/>
                <a:gd name="T57" fmla="*/ 1859 h 2010"/>
                <a:gd name="T58" fmla="*/ 2842 w 2923"/>
                <a:gd name="T59" fmla="*/ 1928 h 2010"/>
                <a:gd name="T60" fmla="*/ 2773 w 2923"/>
                <a:gd name="T61" fmla="*/ 1978 h 2010"/>
                <a:gd name="T62" fmla="*/ 2689 w 2923"/>
                <a:gd name="T63" fmla="*/ 2006 h 2010"/>
                <a:gd name="T64" fmla="*/ 278 w 2923"/>
                <a:gd name="T65" fmla="*/ 2010 h 2010"/>
                <a:gd name="T66" fmla="*/ 190 w 2923"/>
                <a:gd name="T67" fmla="*/ 1996 h 2010"/>
                <a:gd name="T68" fmla="*/ 114 w 2923"/>
                <a:gd name="T69" fmla="*/ 1956 h 2010"/>
                <a:gd name="T70" fmla="*/ 53 w 2923"/>
                <a:gd name="T71" fmla="*/ 1896 h 2010"/>
                <a:gd name="T72" fmla="*/ 14 w 2923"/>
                <a:gd name="T73" fmla="*/ 1819 h 2010"/>
                <a:gd name="T74" fmla="*/ 0 w 2923"/>
                <a:gd name="T75" fmla="*/ 1730 h 2010"/>
                <a:gd name="T76" fmla="*/ 2 w 2923"/>
                <a:gd name="T77" fmla="*/ 644 h 2010"/>
                <a:gd name="T78" fmla="*/ 20 w 2923"/>
                <a:gd name="T79" fmla="*/ 533 h 2010"/>
                <a:gd name="T80" fmla="*/ 56 w 2923"/>
                <a:gd name="T81" fmla="*/ 426 h 2010"/>
                <a:gd name="T82" fmla="*/ 108 w 2923"/>
                <a:gd name="T83" fmla="*/ 328 h 2010"/>
                <a:gd name="T84" fmla="*/ 174 w 2923"/>
                <a:gd name="T85" fmla="*/ 239 h 2010"/>
                <a:gd name="T86" fmla="*/ 255 w 2923"/>
                <a:gd name="T87" fmla="*/ 165 h 2010"/>
                <a:gd name="T88" fmla="*/ 350 w 2923"/>
                <a:gd name="T89" fmla="*/ 108 h 2010"/>
                <a:gd name="T90" fmla="*/ 456 w 2923"/>
                <a:gd name="T91" fmla="*/ 70 h 2010"/>
                <a:gd name="T92" fmla="*/ 507 w 2923"/>
                <a:gd name="T93" fmla="*/ 58 h 2010"/>
                <a:gd name="T94" fmla="*/ 573 w 2923"/>
                <a:gd name="T95" fmla="*/ 47 h 2010"/>
                <a:gd name="T96" fmla="*/ 644 w 2923"/>
                <a:gd name="T97" fmla="*/ 34 h 2010"/>
                <a:gd name="T98" fmla="*/ 719 w 2923"/>
                <a:gd name="T99" fmla="*/ 23 h 2010"/>
                <a:gd name="T100" fmla="*/ 785 w 2923"/>
                <a:gd name="T101" fmla="*/ 13 h 2010"/>
                <a:gd name="T102" fmla="*/ 837 w 2923"/>
                <a:gd name="T103" fmla="*/ 5 h 2010"/>
                <a:gd name="T104" fmla="*/ 867 w 2923"/>
                <a:gd name="T105" fmla="*/ 2 h 20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923" h="2010">
                  <a:moveTo>
                    <a:pt x="873" y="0"/>
                  </a:moveTo>
                  <a:lnTo>
                    <a:pt x="888" y="3"/>
                  </a:lnTo>
                  <a:lnTo>
                    <a:pt x="903" y="9"/>
                  </a:lnTo>
                  <a:lnTo>
                    <a:pt x="917" y="18"/>
                  </a:lnTo>
                  <a:lnTo>
                    <a:pt x="927" y="29"/>
                  </a:lnTo>
                  <a:lnTo>
                    <a:pt x="935" y="45"/>
                  </a:lnTo>
                  <a:lnTo>
                    <a:pt x="1385" y="1281"/>
                  </a:lnTo>
                  <a:lnTo>
                    <a:pt x="1396" y="1301"/>
                  </a:lnTo>
                  <a:lnTo>
                    <a:pt x="1408" y="1316"/>
                  </a:lnTo>
                  <a:lnTo>
                    <a:pt x="1425" y="1326"/>
                  </a:lnTo>
                  <a:lnTo>
                    <a:pt x="1443" y="1333"/>
                  </a:lnTo>
                  <a:lnTo>
                    <a:pt x="1462" y="1334"/>
                  </a:lnTo>
                  <a:lnTo>
                    <a:pt x="1480" y="1333"/>
                  </a:lnTo>
                  <a:lnTo>
                    <a:pt x="1499" y="1326"/>
                  </a:lnTo>
                  <a:lnTo>
                    <a:pt x="1515" y="1316"/>
                  </a:lnTo>
                  <a:lnTo>
                    <a:pt x="1528" y="1301"/>
                  </a:lnTo>
                  <a:lnTo>
                    <a:pt x="1538" y="1281"/>
                  </a:lnTo>
                  <a:lnTo>
                    <a:pt x="1988" y="45"/>
                  </a:lnTo>
                  <a:lnTo>
                    <a:pt x="1996" y="29"/>
                  </a:lnTo>
                  <a:lnTo>
                    <a:pt x="2008" y="17"/>
                  </a:lnTo>
                  <a:lnTo>
                    <a:pt x="2022" y="7"/>
                  </a:lnTo>
                  <a:lnTo>
                    <a:pt x="2037" y="3"/>
                  </a:lnTo>
                  <a:lnTo>
                    <a:pt x="2054" y="0"/>
                  </a:lnTo>
                  <a:lnTo>
                    <a:pt x="2070" y="4"/>
                  </a:lnTo>
                  <a:lnTo>
                    <a:pt x="2074" y="4"/>
                  </a:lnTo>
                  <a:lnTo>
                    <a:pt x="2085" y="6"/>
                  </a:lnTo>
                  <a:lnTo>
                    <a:pt x="2103" y="9"/>
                  </a:lnTo>
                  <a:lnTo>
                    <a:pt x="2125" y="12"/>
                  </a:lnTo>
                  <a:lnTo>
                    <a:pt x="2151" y="16"/>
                  </a:lnTo>
                  <a:lnTo>
                    <a:pt x="2182" y="20"/>
                  </a:lnTo>
                  <a:lnTo>
                    <a:pt x="2215" y="25"/>
                  </a:lnTo>
                  <a:lnTo>
                    <a:pt x="2250" y="31"/>
                  </a:lnTo>
                  <a:lnTo>
                    <a:pt x="2286" y="36"/>
                  </a:lnTo>
                  <a:lnTo>
                    <a:pt x="2321" y="42"/>
                  </a:lnTo>
                  <a:lnTo>
                    <a:pt x="2355" y="48"/>
                  </a:lnTo>
                  <a:lnTo>
                    <a:pt x="2389" y="54"/>
                  </a:lnTo>
                  <a:lnTo>
                    <a:pt x="2419" y="60"/>
                  </a:lnTo>
                  <a:lnTo>
                    <a:pt x="2446" y="64"/>
                  </a:lnTo>
                  <a:lnTo>
                    <a:pt x="2468" y="70"/>
                  </a:lnTo>
                  <a:lnTo>
                    <a:pt x="2468" y="70"/>
                  </a:lnTo>
                  <a:lnTo>
                    <a:pt x="2469" y="70"/>
                  </a:lnTo>
                  <a:lnTo>
                    <a:pt x="2529" y="93"/>
                  </a:lnTo>
                  <a:lnTo>
                    <a:pt x="2587" y="122"/>
                  </a:lnTo>
                  <a:lnTo>
                    <a:pt x="2642" y="156"/>
                  </a:lnTo>
                  <a:lnTo>
                    <a:pt x="2692" y="195"/>
                  </a:lnTo>
                  <a:lnTo>
                    <a:pt x="2737" y="238"/>
                  </a:lnTo>
                  <a:lnTo>
                    <a:pt x="2778" y="286"/>
                  </a:lnTo>
                  <a:lnTo>
                    <a:pt x="2816" y="336"/>
                  </a:lnTo>
                  <a:lnTo>
                    <a:pt x="2848" y="390"/>
                  </a:lnTo>
                  <a:lnTo>
                    <a:pt x="2875" y="447"/>
                  </a:lnTo>
                  <a:lnTo>
                    <a:pt x="2896" y="507"/>
                  </a:lnTo>
                  <a:lnTo>
                    <a:pt x="2911" y="569"/>
                  </a:lnTo>
                  <a:lnTo>
                    <a:pt x="2920" y="633"/>
                  </a:lnTo>
                  <a:lnTo>
                    <a:pt x="2923" y="699"/>
                  </a:lnTo>
                  <a:lnTo>
                    <a:pt x="2923" y="1730"/>
                  </a:lnTo>
                  <a:lnTo>
                    <a:pt x="2920" y="1776"/>
                  </a:lnTo>
                  <a:lnTo>
                    <a:pt x="2909" y="1819"/>
                  </a:lnTo>
                  <a:lnTo>
                    <a:pt x="2892" y="1859"/>
                  </a:lnTo>
                  <a:lnTo>
                    <a:pt x="2870" y="1896"/>
                  </a:lnTo>
                  <a:lnTo>
                    <a:pt x="2842" y="1928"/>
                  </a:lnTo>
                  <a:lnTo>
                    <a:pt x="2810" y="1956"/>
                  </a:lnTo>
                  <a:lnTo>
                    <a:pt x="2773" y="1978"/>
                  </a:lnTo>
                  <a:lnTo>
                    <a:pt x="2733" y="1996"/>
                  </a:lnTo>
                  <a:lnTo>
                    <a:pt x="2689" y="2006"/>
                  </a:lnTo>
                  <a:lnTo>
                    <a:pt x="2644" y="2010"/>
                  </a:lnTo>
                  <a:lnTo>
                    <a:pt x="278" y="2010"/>
                  </a:lnTo>
                  <a:lnTo>
                    <a:pt x="233" y="2006"/>
                  </a:lnTo>
                  <a:lnTo>
                    <a:pt x="190" y="1996"/>
                  </a:lnTo>
                  <a:lnTo>
                    <a:pt x="151" y="1978"/>
                  </a:lnTo>
                  <a:lnTo>
                    <a:pt x="114" y="1956"/>
                  </a:lnTo>
                  <a:lnTo>
                    <a:pt x="81" y="1928"/>
                  </a:lnTo>
                  <a:lnTo>
                    <a:pt x="53" y="1896"/>
                  </a:lnTo>
                  <a:lnTo>
                    <a:pt x="30" y="1859"/>
                  </a:lnTo>
                  <a:lnTo>
                    <a:pt x="14" y="1819"/>
                  </a:lnTo>
                  <a:lnTo>
                    <a:pt x="3" y="1776"/>
                  </a:lnTo>
                  <a:lnTo>
                    <a:pt x="0" y="1730"/>
                  </a:lnTo>
                  <a:lnTo>
                    <a:pt x="0" y="701"/>
                  </a:lnTo>
                  <a:lnTo>
                    <a:pt x="2" y="644"/>
                  </a:lnTo>
                  <a:lnTo>
                    <a:pt x="9" y="587"/>
                  </a:lnTo>
                  <a:lnTo>
                    <a:pt x="20" y="533"/>
                  </a:lnTo>
                  <a:lnTo>
                    <a:pt x="36" y="478"/>
                  </a:lnTo>
                  <a:lnTo>
                    <a:pt x="56" y="426"/>
                  </a:lnTo>
                  <a:lnTo>
                    <a:pt x="80" y="375"/>
                  </a:lnTo>
                  <a:lnTo>
                    <a:pt x="108" y="328"/>
                  </a:lnTo>
                  <a:lnTo>
                    <a:pt x="139" y="282"/>
                  </a:lnTo>
                  <a:lnTo>
                    <a:pt x="174" y="239"/>
                  </a:lnTo>
                  <a:lnTo>
                    <a:pt x="213" y="201"/>
                  </a:lnTo>
                  <a:lnTo>
                    <a:pt x="255" y="165"/>
                  </a:lnTo>
                  <a:lnTo>
                    <a:pt x="301" y="135"/>
                  </a:lnTo>
                  <a:lnTo>
                    <a:pt x="350" y="108"/>
                  </a:lnTo>
                  <a:lnTo>
                    <a:pt x="401" y="86"/>
                  </a:lnTo>
                  <a:lnTo>
                    <a:pt x="456" y="70"/>
                  </a:lnTo>
                  <a:lnTo>
                    <a:pt x="479" y="64"/>
                  </a:lnTo>
                  <a:lnTo>
                    <a:pt x="507" y="58"/>
                  </a:lnTo>
                  <a:lnTo>
                    <a:pt x="538" y="53"/>
                  </a:lnTo>
                  <a:lnTo>
                    <a:pt x="573" y="47"/>
                  </a:lnTo>
                  <a:lnTo>
                    <a:pt x="609" y="40"/>
                  </a:lnTo>
                  <a:lnTo>
                    <a:pt x="644" y="34"/>
                  </a:lnTo>
                  <a:lnTo>
                    <a:pt x="682" y="28"/>
                  </a:lnTo>
                  <a:lnTo>
                    <a:pt x="719" y="23"/>
                  </a:lnTo>
                  <a:lnTo>
                    <a:pt x="752" y="18"/>
                  </a:lnTo>
                  <a:lnTo>
                    <a:pt x="785" y="13"/>
                  </a:lnTo>
                  <a:lnTo>
                    <a:pt x="813" y="9"/>
                  </a:lnTo>
                  <a:lnTo>
                    <a:pt x="837" y="5"/>
                  </a:lnTo>
                  <a:lnTo>
                    <a:pt x="855" y="3"/>
                  </a:lnTo>
                  <a:lnTo>
                    <a:pt x="867" y="2"/>
                  </a:lnTo>
                  <a:lnTo>
                    <a:pt x="8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ctr" anchorCtr="0" compatLnSpc="1">
              <a:prstTxWarp prst="textNoShape">
                <a:avLst/>
              </a:prstTxWarp>
            </a:bodyPr>
            <a:lstStyle/>
            <a:p>
              <a:pPr defTabSz="685800">
                <a:defRPr/>
              </a:pPr>
              <a:endParaRPr lang="en-IN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7" name="Freeform 28">
              <a:extLst>
                <a:ext uri="{FF2B5EF4-FFF2-40B4-BE49-F238E27FC236}">
                  <a16:creationId xmlns:a16="http://schemas.microsoft.com/office/drawing/2014/main" id="{90A4BC9E-EDB0-4D19-A936-633FA10549D2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7644349" y="1467051"/>
              <a:ext cx="42387" cy="108249"/>
            </a:xfrm>
            <a:custGeom>
              <a:avLst/>
              <a:gdLst>
                <a:gd name="T0" fmla="*/ 95 w 389"/>
                <a:gd name="T1" fmla="*/ 0 h 996"/>
                <a:gd name="T2" fmla="*/ 293 w 389"/>
                <a:gd name="T3" fmla="*/ 0 h 996"/>
                <a:gd name="T4" fmla="*/ 313 w 389"/>
                <a:gd name="T5" fmla="*/ 2 h 996"/>
                <a:gd name="T6" fmla="*/ 333 w 389"/>
                <a:gd name="T7" fmla="*/ 8 h 996"/>
                <a:gd name="T8" fmla="*/ 350 w 389"/>
                <a:gd name="T9" fmla="*/ 17 h 996"/>
                <a:gd name="T10" fmla="*/ 364 w 389"/>
                <a:gd name="T11" fmla="*/ 30 h 996"/>
                <a:gd name="T12" fmla="*/ 378 w 389"/>
                <a:gd name="T13" fmla="*/ 49 h 996"/>
                <a:gd name="T14" fmla="*/ 386 w 389"/>
                <a:gd name="T15" fmla="*/ 70 h 996"/>
                <a:gd name="T16" fmla="*/ 389 w 389"/>
                <a:gd name="T17" fmla="*/ 94 h 996"/>
                <a:gd name="T18" fmla="*/ 386 w 389"/>
                <a:gd name="T19" fmla="*/ 117 h 996"/>
                <a:gd name="T20" fmla="*/ 377 w 389"/>
                <a:gd name="T21" fmla="*/ 138 h 996"/>
                <a:gd name="T22" fmla="*/ 271 w 389"/>
                <a:gd name="T23" fmla="*/ 298 h 996"/>
                <a:gd name="T24" fmla="*/ 320 w 389"/>
                <a:gd name="T25" fmla="*/ 716 h 996"/>
                <a:gd name="T26" fmla="*/ 223 w 389"/>
                <a:gd name="T27" fmla="*/ 976 h 996"/>
                <a:gd name="T28" fmla="*/ 216 w 389"/>
                <a:gd name="T29" fmla="*/ 988 h 996"/>
                <a:gd name="T30" fmla="*/ 206 w 389"/>
                <a:gd name="T31" fmla="*/ 994 h 996"/>
                <a:gd name="T32" fmla="*/ 195 w 389"/>
                <a:gd name="T33" fmla="*/ 996 h 996"/>
                <a:gd name="T34" fmla="*/ 183 w 389"/>
                <a:gd name="T35" fmla="*/ 994 h 996"/>
                <a:gd name="T36" fmla="*/ 174 w 389"/>
                <a:gd name="T37" fmla="*/ 988 h 996"/>
                <a:gd name="T38" fmla="*/ 167 w 389"/>
                <a:gd name="T39" fmla="*/ 976 h 996"/>
                <a:gd name="T40" fmla="*/ 68 w 389"/>
                <a:gd name="T41" fmla="*/ 716 h 996"/>
                <a:gd name="T42" fmla="*/ 118 w 389"/>
                <a:gd name="T43" fmla="*/ 298 h 996"/>
                <a:gd name="T44" fmla="*/ 13 w 389"/>
                <a:gd name="T45" fmla="*/ 138 h 996"/>
                <a:gd name="T46" fmla="*/ 3 w 389"/>
                <a:gd name="T47" fmla="*/ 117 h 996"/>
                <a:gd name="T48" fmla="*/ 0 w 389"/>
                <a:gd name="T49" fmla="*/ 94 h 996"/>
                <a:gd name="T50" fmla="*/ 2 w 389"/>
                <a:gd name="T51" fmla="*/ 70 h 996"/>
                <a:gd name="T52" fmla="*/ 10 w 389"/>
                <a:gd name="T53" fmla="*/ 49 h 996"/>
                <a:gd name="T54" fmla="*/ 24 w 389"/>
                <a:gd name="T55" fmla="*/ 30 h 996"/>
                <a:gd name="T56" fmla="*/ 39 w 389"/>
                <a:gd name="T57" fmla="*/ 17 h 996"/>
                <a:gd name="T58" fmla="*/ 57 w 389"/>
                <a:gd name="T59" fmla="*/ 8 h 996"/>
                <a:gd name="T60" fmla="*/ 75 w 389"/>
                <a:gd name="T61" fmla="*/ 2 h 996"/>
                <a:gd name="T62" fmla="*/ 95 w 389"/>
                <a:gd name="T63" fmla="*/ 0 h 9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89" h="996">
                  <a:moveTo>
                    <a:pt x="95" y="0"/>
                  </a:moveTo>
                  <a:lnTo>
                    <a:pt x="293" y="0"/>
                  </a:lnTo>
                  <a:lnTo>
                    <a:pt x="313" y="2"/>
                  </a:lnTo>
                  <a:lnTo>
                    <a:pt x="333" y="8"/>
                  </a:lnTo>
                  <a:lnTo>
                    <a:pt x="350" y="17"/>
                  </a:lnTo>
                  <a:lnTo>
                    <a:pt x="364" y="30"/>
                  </a:lnTo>
                  <a:lnTo>
                    <a:pt x="378" y="49"/>
                  </a:lnTo>
                  <a:lnTo>
                    <a:pt x="386" y="70"/>
                  </a:lnTo>
                  <a:lnTo>
                    <a:pt x="389" y="94"/>
                  </a:lnTo>
                  <a:lnTo>
                    <a:pt x="386" y="117"/>
                  </a:lnTo>
                  <a:lnTo>
                    <a:pt x="377" y="138"/>
                  </a:lnTo>
                  <a:lnTo>
                    <a:pt x="271" y="298"/>
                  </a:lnTo>
                  <a:lnTo>
                    <a:pt x="320" y="716"/>
                  </a:lnTo>
                  <a:lnTo>
                    <a:pt x="223" y="976"/>
                  </a:lnTo>
                  <a:lnTo>
                    <a:pt x="216" y="988"/>
                  </a:lnTo>
                  <a:lnTo>
                    <a:pt x="206" y="994"/>
                  </a:lnTo>
                  <a:lnTo>
                    <a:pt x="195" y="996"/>
                  </a:lnTo>
                  <a:lnTo>
                    <a:pt x="183" y="994"/>
                  </a:lnTo>
                  <a:lnTo>
                    <a:pt x="174" y="988"/>
                  </a:lnTo>
                  <a:lnTo>
                    <a:pt x="167" y="976"/>
                  </a:lnTo>
                  <a:lnTo>
                    <a:pt x="68" y="716"/>
                  </a:lnTo>
                  <a:lnTo>
                    <a:pt x="118" y="298"/>
                  </a:lnTo>
                  <a:lnTo>
                    <a:pt x="13" y="138"/>
                  </a:lnTo>
                  <a:lnTo>
                    <a:pt x="3" y="117"/>
                  </a:lnTo>
                  <a:lnTo>
                    <a:pt x="0" y="94"/>
                  </a:lnTo>
                  <a:lnTo>
                    <a:pt x="2" y="70"/>
                  </a:lnTo>
                  <a:lnTo>
                    <a:pt x="10" y="49"/>
                  </a:lnTo>
                  <a:lnTo>
                    <a:pt x="24" y="30"/>
                  </a:lnTo>
                  <a:lnTo>
                    <a:pt x="39" y="17"/>
                  </a:lnTo>
                  <a:lnTo>
                    <a:pt x="57" y="8"/>
                  </a:lnTo>
                  <a:lnTo>
                    <a:pt x="75" y="2"/>
                  </a:lnTo>
                  <a:lnTo>
                    <a:pt x="9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68580" tIns="34290" rIns="68580" bIns="34290" numCol="1" anchor="ctr" anchorCtr="0" compatLnSpc="1">
              <a:prstTxWarp prst="textNoShape">
                <a:avLst/>
              </a:prstTxWarp>
            </a:bodyPr>
            <a:lstStyle/>
            <a:p>
              <a:pPr defTabSz="685800">
                <a:defRPr/>
              </a:pPr>
              <a:endParaRPr lang="en-IN" sz="14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27" name="TextBox 126">
            <a:extLst>
              <a:ext uri="{FF2B5EF4-FFF2-40B4-BE49-F238E27FC236}">
                <a16:creationId xmlns:a16="http://schemas.microsoft.com/office/drawing/2014/main" id="{CDC2A576-D902-4A42-B247-4D17ACA706D6}"/>
              </a:ext>
            </a:extLst>
          </p:cNvPr>
          <p:cNvSpPr txBox="1"/>
          <p:nvPr/>
        </p:nvSpPr>
        <p:spPr>
          <a:xfrm>
            <a:off x="1358481" y="666449"/>
            <a:ext cx="185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lt-LT" sz="1200" dirty="0">
                <a:latin typeface="Candara" panose="020E0502030303020204" pitchFamily="34" charset="0"/>
              </a:rPr>
              <a:t>Pateikia prašymą kompensacijai gauti</a:t>
            </a:r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4087A328-F4CC-4CC4-916B-6C2DCB19B7C0}"/>
              </a:ext>
            </a:extLst>
          </p:cNvPr>
          <p:cNvSpPr txBox="1"/>
          <p:nvPr/>
        </p:nvSpPr>
        <p:spPr>
          <a:xfrm>
            <a:off x="3945489" y="645045"/>
            <a:ext cx="1989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lt-LT" sz="1200" dirty="0">
                <a:latin typeface="Candara" panose="020E0502030303020204" pitchFamily="34" charset="0"/>
              </a:rPr>
              <a:t>Prašymas išnagrinėtas.</a:t>
            </a:r>
          </a:p>
          <a:p>
            <a:pPr algn="ctr"/>
            <a:r>
              <a:rPr lang="lt-LT" sz="1200" dirty="0">
                <a:latin typeface="Candara" panose="020E0502030303020204" pitchFamily="34" charset="0"/>
              </a:rPr>
              <a:t>(Ne)išmokėta kompensacija</a:t>
            </a:r>
          </a:p>
        </p:txBody>
      </p:sp>
      <p:pic>
        <p:nvPicPr>
          <p:cNvPr id="239" name="Image" descr="Image">
            <a:extLst>
              <a:ext uri="{FF2B5EF4-FFF2-40B4-BE49-F238E27FC236}">
                <a16:creationId xmlns:a16="http://schemas.microsoft.com/office/drawing/2014/main" id="{7A805CCA-4832-49CF-B1B5-04E93E930EC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6791" y="5117446"/>
            <a:ext cx="873017" cy="585338"/>
          </a:xfrm>
          <a:prstGeom prst="rect">
            <a:avLst/>
          </a:prstGeom>
          <a:ln w="12700">
            <a:noFill/>
            <a:miter lim="400000"/>
          </a:ln>
        </p:spPr>
      </p:pic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87DAA2E3-3B32-45E0-B0D1-12BF24B9C251}"/>
              </a:ext>
            </a:extLst>
          </p:cNvPr>
          <p:cNvSpPr/>
          <p:nvPr/>
        </p:nvSpPr>
        <p:spPr>
          <a:xfrm>
            <a:off x="2110540" y="1142326"/>
            <a:ext cx="253938" cy="261126"/>
          </a:xfrm>
          <a:prstGeom prst="flowChartConnector">
            <a:avLst/>
          </a:prstGeom>
          <a:noFill/>
          <a:ln w="28575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t-LT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B58BBB9-E20C-4D0B-AA56-FAF22F7684AC}"/>
              </a:ext>
            </a:extLst>
          </p:cNvPr>
          <p:cNvCxnSpPr>
            <a:cxnSpLocks/>
            <a:stCxn id="5" idx="4"/>
            <a:endCxn id="45" idx="0"/>
          </p:cNvCxnSpPr>
          <p:nvPr/>
        </p:nvCxnSpPr>
        <p:spPr>
          <a:xfrm>
            <a:off x="2237509" y="1403452"/>
            <a:ext cx="0" cy="7343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81" name="Flowchart: Connector 80">
            <a:extLst>
              <a:ext uri="{FF2B5EF4-FFF2-40B4-BE49-F238E27FC236}">
                <a16:creationId xmlns:a16="http://schemas.microsoft.com/office/drawing/2014/main" id="{67F914F3-D1DD-43B3-92EE-85DF24C02E69}"/>
              </a:ext>
            </a:extLst>
          </p:cNvPr>
          <p:cNvSpPr/>
          <p:nvPr/>
        </p:nvSpPr>
        <p:spPr>
          <a:xfrm>
            <a:off x="4783972" y="1114824"/>
            <a:ext cx="253938" cy="261126"/>
          </a:xfrm>
          <a:prstGeom prst="flowChartConnector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t-LT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2B3CD056-4ED8-4B92-AFED-97F036F7260A}"/>
              </a:ext>
            </a:extLst>
          </p:cNvPr>
          <p:cNvGrpSpPr/>
          <p:nvPr/>
        </p:nvGrpSpPr>
        <p:grpSpPr>
          <a:xfrm>
            <a:off x="1172893" y="2082920"/>
            <a:ext cx="2200929" cy="673541"/>
            <a:chOff x="-1230162" y="2197579"/>
            <a:chExt cx="2200929" cy="469407"/>
          </a:xfrm>
        </p:grpSpPr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19D68C63-E992-4772-9677-996005C762F2}"/>
                </a:ext>
              </a:extLst>
            </p:cNvPr>
            <p:cNvSpPr/>
            <p:nvPr/>
          </p:nvSpPr>
          <p:spPr>
            <a:xfrm>
              <a:off x="-1230162" y="2235839"/>
              <a:ext cx="2129232" cy="37325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1</a:t>
              </a:r>
              <a:r>
                <a:rPr lang="lt-LT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. </a:t>
              </a:r>
              <a:r>
                <a:rPr lang="en-US" sz="1200" dirty="0" err="1">
                  <a:solidFill>
                    <a:schemeClr val="tx1"/>
                  </a:solidFill>
                  <a:latin typeface="Candara" panose="020E0502030303020204" pitchFamily="34" charset="0"/>
                </a:rPr>
                <a:t>Priima</a:t>
              </a:r>
              <a:r>
                <a:rPr lang="en-US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 </a:t>
              </a:r>
              <a:r>
                <a:rPr lang="en-US" sz="1200" dirty="0" err="1">
                  <a:solidFill>
                    <a:schemeClr val="tx1"/>
                  </a:solidFill>
                  <a:latin typeface="Candara" panose="020E0502030303020204" pitchFamily="34" charset="0"/>
                </a:rPr>
                <a:t>pra</a:t>
              </a:r>
              <a:r>
                <a:rPr lang="lt-LT" sz="1200" dirty="0" err="1">
                  <a:solidFill>
                    <a:schemeClr val="tx1"/>
                  </a:solidFill>
                  <a:latin typeface="Candara" panose="020E0502030303020204" pitchFamily="34" charset="0"/>
                </a:rPr>
                <a:t>šymą</a:t>
              </a:r>
              <a:endParaRPr lang="lt-LT" sz="1200" dirty="0">
                <a:solidFill>
                  <a:schemeClr val="tx1"/>
                </a:solidFill>
                <a:latin typeface="Candara" panose="020E0502030303020204" pitchFamily="34" charset="0"/>
              </a:endParaRPr>
            </a:p>
          </p:txBody>
        </p:sp>
        <p:sp>
          <p:nvSpPr>
            <p:cNvPr id="46" name="Rectangle: Rounded Corners 45">
              <a:extLst>
                <a:ext uri="{FF2B5EF4-FFF2-40B4-BE49-F238E27FC236}">
                  <a16:creationId xmlns:a16="http://schemas.microsoft.com/office/drawing/2014/main" id="{5E3DE097-D0ED-4320-9DE5-55FE86642917}"/>
                </a:ext>
              </a:extLst>
            </p:cNvPr>
            <p:cNvSpPr/>
            <p:nvPr/>
          </p:nvSpPr>
          <p:spPr>
            <a:xfrm>
              <a:off x="-1121521" y="2197579"/>
              <a:ext cx="2092288" cy="469407"/>
            </a:xfrm>
            <a:prstGeom prst="roundRect">
              <a:avLst/>
            </a:prstGeom>
            <a:noFill/>
            <a:ln w="28575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t-LT" dirty="0"/>
            </a:p>
          </p:txBody>
        </p:sp>
      </p:grpSp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C00605D9-2A9C-4A6A-8DA4-4F7D90895A28}"/>
              </a:ext>
            </a:extLst>
          </p:cNvPr>
          <p:cNvSpPr/>
          <p:nvPr/>
        </p:nvSpPr>
        <p:spPr>
          <a:xfrm>
            <a:off x="1281534" y="4564937"/>
            <a:ext cx="2107581" cy="711264"/>
          </a:xfrm>
          <a:prstGeom prst="roundRect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t-LT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69C2BEC-7553-497C-A84E-B95F5B0D5538}"/>
              </a:ext>
            </a:extLst>
          </p:cNvPr>
          <p:cNvSpPr/>
          <p:nvPr/>
        </p:nvSpPr>
        <p:spPr>
          <a:xfrm>
            <a:off x="1189231" y="4458350"/>
            <a:ext cx="2144795" cy="9244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chemeClr val="tx1"/>
                </a:solidFill>
                <a:latin typeface="Candara" panose="020E0502030303020204" pitchFamily="34" charset="0"/>
              </a:rPr>
              <a:t>3</a:t>
            </a:r>
            <a:r>
              <a:rPr lang="lt-LT" sz="1200" dirty="0">
                <a:solidFill>
                  <a:schemeClr val="tx1"/>
                </a:solidFill>
                <a:latin typeface="Candara" panose="020E0502030303020204" pitchFamily="34" charset="0"/>
              </a:rPr>
              <a:t>. Kiekviena SĮ priima individualų sprendimą dėl kompensacijos ir išmoka klientui  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E4B7D69E-D1E6-493C-9014-A3801B253733}"/>
              </a:ext>
            </a:extLst>
          </p:cNvPr>
          <p:cNvGrpSpPr/>
          <p:nvPr/>
        </p:nvGrpSpPr>
        <p:grpSpPr>
          <a:xfrm>
            <a:off x="1261195" y="5702784"/>
            <a:ext cx="2132966" cy="469407"/>
            <a:chOff x="1483669" y="2237539"/>
            <a:chExt cx="2132966" cy="469407"/>
          </a:xfrm>
        </p:grpSpPr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968B1389-E67A-4B2E-9742-39C58E880262}"/>
                </a:ext>
              </a:extLst>
            </p:cNvPr>
            <p:cNvSpPr/>
            <p:nvPr/>
          </p:nvSpPr>
          <p:spPr>
            <a:xfrm>
              <a:off x="1483669" y="2275309"/>
              <a:ext cx="2129232" cy="37325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4</a:t>
              </a:r>
              <a:r>
                <a:rPr lang="lt-LT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. Perduoda informaciją apie kompensavimo statusą</a:t>
              </a:r>
            </a:p>
          </p:txBody>
        </p:sp>
        <p:sp>
          <p:nvSpPr>
            <p:cNvPr id="52" name="Rectangle: Rounded Corners 51">
              <a:extLst>
                <a:ext uri="{FF2B5EF4-FFF2-40B4-BE49-F238E27FC236}">
                  <a16:creationId xmlns:a16="http://schemas.microsoft.com/office/drawing/2014/main" id="{6D4C0FA9-EF82-41F2-852A-36E92E4A31D0}"/>
                </a:ext>
              </a:extLst>
            </p:cNvPr>
            <p:cNvSpPr/>
            <p:nvPr/>
          </p:nvSpPr>
          <p:spPr>
            <a:xfrm>
              <a:off x="1524347" y="2237539"/>
              <a:ext cx="2092288" cy="469407"/>
            </a:xfrm>
            <a:prstGeom prst="roundRect">
              <a:avLst/>
            </a:prstGeom>
            <a:noFill/>
            <a:ln w="28575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t-LT" dirty="0"/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BE311DDD-9F84-4E7D-B3B8-093BC985EB28}"/>
              </a:ext>
            </a:extLst>
          </p:cNvPr>
          <p:cNvGrpSpPr/>
          <p:nvPr/>
        </p:nvGrpSpPr>
        <p:grpSpPr>
          <a:xfrm>
            <a:off x="3828475" y="2879834"/>
            <a:ext cx="2132966" cy="673540"/>
            <a:chOff x="1483669" y="2237539"/>
            <a:chExt cx="2132966" cy="469407"/>
          </a:xfrm>
        </p:grpSpPr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7A1193D4-FE5C-4789-8281-FA34477D8A6A}"/>
                </a:ext>
              </a:extLst>
            </p:cNvPr>
            <p:cNvSpPr/>
            <p:nvPr/>
          </p:nvSpPr>
          <p:spPr>
            <a:xfrm>
              <a:off x="1483669" y="2275309"/>
              <a:ext cx="2129232" cy="37325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5</a:t>
              </a:r>
              <a:r>
                <a:rPr lang="lt-LT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. </a:t>
              </a:r>
              <a:r>
                <a:rPr lang="en-US" sz="1200" dirty="0" err="1">
                  <a:solidFill>
                    <a:schemeClr val="tx1"/>
                  </a:solidFill>
                  <a:latin typeface="Candara" panose="020E0502030303020204" pitchFamily="34" charset="0"/>
                </a:rPr>
                <a:t>Kaupia</a:t>
              </a:r>
              <a:r>
                <a:rPr lang="lt-LT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 grafinius ir atributinius duomenis informacinėse sistemose</a:t>
              </a:r>
            </a:p>
          </p:txBody>
        </p:sp>
        <p:sp>
          <p:nvSpPr>
            <p:cNvPr id="61" name="Rectangle: Rounded Corners 60">
              <a:extLst>
                <a:ext uri="{FF2B5EF4-FFF2-40B4-BE49-F238E27FC236}">
                  <a16:creationId xmlns:a16="http://schemas.microsoft.com/office/drawing/2014/main" id="{8F66E1CC-DE12-436E-9FE0-B57969FE885F}"/>
                </a:ext>
              </a:extLst>
            </p:cNvPr>
            <p:cNvSpPr/>
            <p:nvPr/>
          </p:nvSpPr>
          <p:spPr>
            <a:xfrm>
              <a:off x="1524347" y="2237539"/>
              <a:ext cx="2092288" cy="469407"/>
            </a:xfrm>
            <a:prstGeom prst="roundRect">
              <a:avLst/>
            </a:prstGeom>
            <a:noFill/>
            <a:ln w="28575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t-LT" dirty="0"/>
            </a:p>
          </p:txBody>
        </p:sp>
      </p:grp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A13A686A-C063-4410-A0CB-B06DC15538A4}"/>
              </a:ext>
            </a:extLst>
          </p:cNvPr>
          <p:cNvCxnSpPr>
            <a:cxnSpLocks/>
            <a:stCxn id="61" idx="0"/>
            <a:endCxn id="81" idx="4"/>
          </p:cNvCxnSpPr>
          <p:nvPr/>
        </p:nvCxnSpPr>
        <p:spPr>
          <a:xfrm flipH="1" flipV="1">
            <a:off x="4910941" y="1375950"/>
            <a:ext cx="4356" cy="15038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C5BAF99C-E172-45E4-87C4-E7E827B121EA}"/>
              </a:ext>
            </a:extLst>
          </p:cNvPr>
          <p:cNvCxnSpPr>
            <a:cxnSpLocks/>
          </p:cNvCxnSpPr>
          <p:nvPr/>
        </p:nvCxnSpPr>
        <p:spPr>
          <a:xfrm flipH="1">
            <a:off x="2237509" y="5276201"/>
            <a:ext cx="8819" cy="4265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7" name="Connector: Elbow 56">
            <a:extLst>
              <a:ext uri="{FF2B5EF4-FFF2-40B4-BE49-F238E27FC236}">
                <a16:creationId xmlns:a16="http://schemas.microsoft.com/office/drawing/2014/main" id="{95F3DC0E-D469-4C48-AE90-E06F3787256F}"/>
              </a:ext>
            </a:extLst>
          </p:cNvPr>
          <p:cNvCxnSpPr>
            <a:cxnSpLocks/>
            <a:stCxn id="52" idx="3"/>
            <a:endCxn id="61" idx="2"/>
          </p:cNvCxnSpPr>
          <p:nvPr/>
        </p:nvCxnSpPr>
        <p:spPr>
          <a:xfrm flipV="1">
            <a:off x="3394161" y="3553374"/>
            <a:ext cx="1521136" cy="238411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0E35DEDA-4192-4389-AFE7-0CF28522BCDD}"/>
              </a:ext>
            </a:extLst>
          </p:cNvPr>
          <p:cNvCxnSpPr>
            <a:cxnSpLocks/>
          </p:cNvCxnSpPr>
          <p:nvPr/>
        </p:nvCxnSpPr>
        <p:spPr>
          <a:xfrm>
            <a:off x="2246328" y="2770673"/>
            <a:ext cx="0" cy="3350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9" name="TextBox 58">
            <a:extLst>
              <a:ext uri="{FF2B5EF4-FFF2-40B4-BE49-F238E27FC236}">
                <a16:creationId xmlns:a16="http://schemas.microsoft.com/office/drawing/2014/main" id="{98F4C254-62C9-4EB6-99F7-303A7BE88ED0}"/>
              </a:ext>
            </a:extLst>
          </p:cNvPr>
          <p:cNvSpPr txBox="1"/>
          <p:nvPr/>
        </p:nvSpPr>
        <p:spPr>
          <a:xfrm>
            <a:off x="-39431" y="6441056"/>
            <a:ext cx="119163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lt-LT" sz="1000" b="1" dirty="0">
                <a:latin typeface="Candara" panose="020E0502030303020204" pitchFamily="34" charset="0"/>
              </a:rPr>
              <a:t>Naudojami</a:t>
            </a:r>
            <a:r>
              <a:rPr lang="lt-LT" sz="1000" dirty="0">
                <a:latin typeface="Candara" panose="020E0502030303020204" pitchFamily="34" charset="0"/>
              </a:rPr>
              <a:t> </a:t>
            </a:r>
            <a:r>
              <a:rPr lang="lt-LT" sz="1000" b="1" dirty="0">
                <a:latin typeface="Candara" panose="020E0502030303020204" pitchFamily="34" charset="0"/>
              </a:rPr>
              <a:t>sutrumpinimai</a:t>
            </a:r>
            <a:r>
              <a:rPr lang="lt-LT" sz="1000" dirty="0">
                <a:latin typeface="Candara" panose="020E0502030303020204" pitchFamily="34" charset="0"/>
              </a:rPr>
              <a:t>: RC – VĮ Registrų centras, SI – suinteresuota įmonė (&gt; 60 vnt., pvz., Ambergrid, Lietuvos geležinkeliai, Lietuvos oro uostai, Vilniaus Vandenys, Telia ir kt. ), GIS – geografinė informacinė sistema, NTR – nekilnojamojo turto registras, Teritorija – SŽNS įstatymu nustatyta teritorija, kuriai taikomi ūkinės ar kt. veiklos apribojimai </a:t>
            </a: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3980E947-F794-4BF3-9E45-AC1F54F6DEA0}"/>
              </a:ext>
            </a:extLst>
          </p:cNvPr>
          <p:cNvGrpSpPr/>
          <p:nvPr/>
        </p:nvGrpSpPr>
        <p:grpSpPr>
          <a:xfrm>
            <a:off x="1145863" y="3083966"/>
            <a:ext cx="2200929" cy="673541"/>
            <a:chOff x="-1230162" y="2197579"/>
            <a:chExt cx="2200929" cy="469407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09790040-06A4-4049-8FB9-E9C57B7927AF}"/>
                </a:ext>
              </a:extLst>
            </p:cNvPr>
            <p:cNvSpPr/>
            <p:nvPr/>
          </p:nvSpPr>
          <p:spPr>
            <a:xfrm>
              <a:off x="-1230162" y="2235839"/>
              <a:ext cx="2129232" cy="37325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2</a:t>
              </a:r>
              <a:r>
                <a:rPr lang="lt-LT" sz="1200" dirty="0">
                  <a:solidFill>
                    <a:schemeClr val="tx1"/>
                  </a:solidFill>
                  <a:latin typeface="Candara" panose="020E0502030303020204" pitchFamily="34" charset="0"/>
                </a:rPr>
                <a:t>. Automatiškai apskaičiuoja kiekvienos SĮ tenkančios teritorijos dalį</a:t>
              </a:r>
            </a:p>
          </p:txBody>
        </p:sp>
        <p:sp>
          <p:nvSpPr>
            <p:cNvPr id="66" name="Rectangle: Rounded Corners 65">
              <a:extLst>
                <a:ext uri="{FF2B5EF4-FFF2-40B4-BE49-F238E27FC236}">
                  <a16:creationId xmlns:a16="http://schemas.microsoft.com/office/drawing/2014/main" id="{F989F528-1E7A-4EC1-81F4-B325579162D6}"/>
                </a:ext>
              </a:extLst>
            </p:cNvPr>
            <p:cNvSpPr/>
            <p:nvPr/>
          </p:nvSpPr>
          <p:spPr>
            <a:xfrm>
              <a:off x="-1121521" y="2197579"/>
              <a:ext cx="2092288" cy="469407"/>
            </a:xfrm>
            <a:prstGeom prst="roundRect">
              <a:avLst/>
            </a:prstGeom>
            <a:noFill/>
            <a:ln w="28575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lt-LT" dirty="0"/>
            </a:p>
          </p:txBody>
        </p:sp>
      </p:grp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09CC3831-53DB-46F0-9374-B1B88EEBB9D9}"/>
              </a:ext>
            </a:extLst>
          </p:cNvPr>
          <p:cNvCxnSpPr>
            <a:cxnSpLocks/>
          </p:cNvCxnSpPr>
          <p:nvPr/>
        </p:nvCxnSpPr>
        <p:spPr>
          <a:xfrm flipH="1">
            <a:off x="2237509" y="3757507"/>
            <a:ext cx="11680" cy="8102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364345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as" ma:contentTypeID="0x010100F7AACD7077AAD443BB93E94AB816D027" ma:contentTypeVersion="12" ma:contentTypeDescription="Kurkite naują dokumentą." ma:contentTypeScope="" ma:versionID="517c2820b01488031660e542ca2111c7">
  <xsd:schema xmlns:xsd="http://www.w3.org/2001/XMLSchema" xmlns:xs="http://www.w3.org/2001/XMLSchema" xmlns:p="http://schemas.microsoft.com/office/2006/metadata/properties" xmlns:ns3="acb4f36d-4efa-4c98-b56b-986e108adfb8" xmlns:ns4="0470aaee-9ab8-40e9-b761-f03ef9aa1e12" targetNamespace="http://schemas.microsoft.com/office/2006/metadata/properties" ma:root="true" ma:fieldsID="cdac68ae8204f1952d0f7ab11362920b" ns3:_="" ns4:_="">
    <xsd:import namespace="acb4f36d-4efa-4c98-b56b-986e108adfb8"/>
    <xsd:import namespace="0470aaee-9ab8-40e9-b761-f03ef9aa1e1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b4f36d-4efa-4c98-b56b-986e108adf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70aaee-9ab8-40e9-b761-f03ef9aa1e1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Bendrinama su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Bendrinta su išsamia informacija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Bendrinimo užuominos maiša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urinio tipas"/>
        <xsd:element ref="dc:title" minOccurs="0" maxOccurs="1" ma:index="4" ma:displayName="Antraštė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D4130EA-6D36-4B93-AF71-B3352690F5B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DB7EF5-F573-438A-9AFC-09B8534FBC9B}">
  <ds:schemaRefs>
    <ds:schemaRef ds:uri="http://schemas.microsoft.com/office/2006/documentManagement/types"/>
    <ds:schemaRef ds:uri="http://www.w3.org/XML/1998/namespace"/>
    <ds:schemaRef ds:uri="http://purl.org/dc/terms/"/>
    <ds:schemaRef ds:uri="0470aaee-9ab8-40e9-b761-f03ef9aa1e12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acb4f36d-4efa-4c98-b56b-986e108adfb8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0F7ABA7C-3912-459C-B263-2E0E88D68F4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cb4f36d-4efa-4c98-b56b-986e108adfb8"/>
    <ds:schemaRef ds:uri="0470aaee-9ab8-40e9-b761-f03ef9aa1e1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SZNS_Kompensavimo modelis FINAL</Template>
  <TotalTime>2197</TotalTime>
  <Words>1060</Words>
  <Application>Microsoft Office PowerPoint</Application>
  <PresentationFormat>Widescreen</PresentationFormat>
  <Paragraphs>99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Avenir Book</vt:lpstr>
      <vt:lpstr>Candara</vt:lpstr>
      <vt:lpstr>Trebuchet MS</vt:lpstr>
      <vt:lpstr>Wingdings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Enrika Bazylienė</dc:creator>
  <cp:lastModifiedBy>Ramunė Mikalauskienė</cp:lastModifiedBy>
  <cp:revision>143</cp:revision>
  <dcterms:created xsi:type="dcterms:W3CDTF">2020-09-29T12:55:40Z</dcterms:created>
  <dcterms:modified xsi:type="dcterms:W3CDTF">2020-11-24T19:33:24Z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320c693d-44b7-4e16-b3dd-4fcd87401cf5_Enabled">
    <vt:lpwstr>True</vt:lpwstr>
  </property>
  <property fmtid="{D5CDD505-2E9C-101B-9397-08002B2CF9AE}" pid="3" name="MSIP_Label_320c693d-44b7-4e16-b3dd-4fcd87401cf5_SiteId">
    <vt:lpwstr>ea88e983-d65a-47b3-adb4-3e1c6d2110d2</vt:lpwstr>
  </property>
  <property fmtid="{D5CDD505-2E9C-101B-9397-08002B2CF9AE}" pid="4" name="MSIP_Label_320c693d-44b7-4e16-b3dd-4fcd87401cf5_Owner">
    <vt:lpwstr>Enrika.Bazyliene@eso.lt</vt:lpwstr>
  </property>
  <property fmtid="{D5CDD505-2E9C-101B-9397-08002B2CF9AE}" pid="5" name="MSIP_Label_320c693d-44b7-4e16-b3dd-4fcd87401cf5_SetDate">
    <vt:lpwstr>2020-10-02T12:17:45.2556553Z</vt:lpwstr>
  </property>
  <property fmtid="{D5CDD505-2E9C-101B-9397-08002B2CF9AE}" pid="6" name="MSIP_Label_320c693d-44b7-4e16-b3dd-4fcd87401cf5_Name">
    <vt:lpwstr>Viešo naudojimo</vt:lpwstr>
  </property>
  <property fmtid="{D5CDD505-2E9C-101B-9397-08002B2CF9AE}" pid="7" name="MSIP_Label_320c693d-44b7-4e16-b3dd-4fcd87401cf5_Application">
    <vt:lpwstr>Microsoft Azure Information Protection</vt:lpwstr>
  </property>
  <property fmtid="{D5CDD505-2E9C-101B-9397-08002B2CF9AE}" pid="8" name="MSIP_Label_320c693d-44b7-4e16-b3dd-4fcd87401cf5_ActionId">
    <vt:lpwstr>a3f1ca20-3693-4631-bc0a-203f9b57b109</vt:lpwstr>
  </property>
  <property fmtid="{D5CDD505-2E9C-101B-9397-08002B2CF9AE}" pid="9" name="MSIP_Label_320c693d-44b7-4e16-b3dd-4fcd87401cf5_Extended_MSFT_Method">
    <vt:lpwstr>Manual</vt:lpwstr>
  </property>
  <property fmtid="{D5CDD505-2E9C-101B-9397-08002B2CF9AE}" pid="10" name="MSIP_Label_190751af-2442-49a7-b7b9-9f0bcce858c9_Enabled">
    <vt:lpwstr>True</vt:lpwstr>
  </property>
  <property fmtid="{D5CDD505-2E9C-101B-9397-08002B2CF9AE}" pid="11" name="MSIP_Label_190751af-2442-49a7-b7b9-9f0bcce858c9_SiteId">
    <vt:lpwstr>ea88e983-d65a-47b3-adb4-3e1c6d2110d2</vt:lpwstr>
  </property>
  <property fmtid="{D5CDD505-2E9C-101B-9397-08002B2CF9AE}" pid="12" name="MSIP_Label_190751af-2442-49a7-b7b9-9f0bcce858c9_Owner">
    <vt:lpwstr>Enrika.Bazyliene@eso.lt</vt:lpwstr>
  </property>
  <property fmtid="{D5CDD505-2E9C-101B-9397-08002B2CF9AE}" pid="13" name="MSIP_Label_190751af-2442-49a7-b7b9-9f0bcce858c9_SetDate">
    <vt:lpwstr>2020-10-02T12:17:45.2556553Z</vt:lpwstr>
  </property>
  <property fmtid="{D5CDD505-2E9C-101B-9397-08002B2CF9AE}" pid="14" name="MSIP_Label_190751af-2442-49a7-b7b9-9f0bcce858c9_Name">
    <vt:lpwstr>Be žymos</vt:lpwstr>
  </property>
  <property fmtid="{D5CDD505-2E9C-101B-9397-08002B2CF9AE}" pid="15" name="MSIP_Label_190751af-2442-49a7-b7b9-9f0bcce858c9_Application">
    <vt:lpwstr>Microsoft Azure Information Protection</vt:lpwstr>
  </property>
  <property fmtid="{D5CDD505-2E9C-101B-9397-08002B2CF9AE}" pid="16" name="MSIP_Label_190751af-2442-49a7-b7b9-9f0bcce858c9_ActionId">
    <vt:lpwstr>a3f1ca20-3693-4631-bc0a-203f9b57b109</vt:lpwstr>
  </property>
  <property fmtid="{D5CDD505-2E9C-101B-9397-08002B2CF9AE}" pid="17" name="MSIP_Label_190751af-2442-49a7-b7b9-9f0bcce858c9_Parent">
    <vt:lpwstr>320c693d-44b7-4e16-b3dd-4fcd87401cf5</vt:lpwstr>
  </property>
  <property fmtid="{D5CDD505-2E9C-101B-9397-08002B2CF9AE}" pid="18" name="MSIP_Label_190751af-2442-49a7-b7b9-9f0bcce858c9_Extended_MSFT_Method">
    <vt:lpwstr>Manual</vt:lpwstr>
  </property>
  <property fmtid="{D5CDD505-2E9C-101B-9397-08002B2CF9AE}" pid="19" name="Sensitivity">
    <vt:lpwstr>Viešo naudojimo Be žymos</vt:lpwstr>
  </property>
</Properties>
</file>