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856" r:id="rId2"/>
  </p:sldMasterIdLst>
  <p:notesMasterIdLst>
    <p:notesMasterId r:id="rId9"/>
  </p:notesMasterIdLst>
  <p:handoutMasterIdLst>
    <p:handoutMasterId r:id="rId10"/>
  </p:handoutMasterIdLst>
  <p:sldIdLst>
    <p:sldId id="867" r:id="rId3"/>
    <p:sldId id="930" r:id="rId4"/>
    <p:sldId id="931" r:id="rId5"/>
    <p:sldId id="951" r:id="rId6"/>
    <p:sldId id="942" r:id="rId7"/>
    <p:sldId id="947" r:id="rId8"/>
  </p:sldIdLst>
  <p:sldSz cx="9144000" cy="5715000" type="screen16x10"/>
  <p:notesSz cx="6797675" cy="9926638"/>
  <p:defaultTextStyle>
    <a:defPPr>
      <a:defRPr lang="lt-LT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as Kasperavičius" initials="AK" lastIdx="1" clrIdx="0">
    <p:extLst>
      <p:ext uri="{19B8F6BF-5375-455C-9EA6-DF929625EA0E}">
        <p15:presenceInfo xmlns:p15="http://schemas.microsoft.com/office/powerpoint/2012/main" userId="S-1-5-21-21910820-838892731-2033415169-1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C3"/>
    <a:srgbClr val="B5CD00"/>
    <a:srgbClr val="74BCBC"/>
    <a:srgbClr val="189191"/>
    <a:srgbClr val="FFE500"/>
    <a:srgbClr val="F18700"/>
    <a:srgbClr val="008000"/>
    <a:srgbClr val="CCCC00"/>
    <a:srgbClr val="9966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023" autoAdjust="0"/>
  </p:normalViewPr>
  <p:slideViewPr>
    <p:cSldViewPr snapToGrid="0">
      <p:cViewPr varScale="1">
        <p:scale>
          <a:sx n="99" d="100"/>
          <a:sy n="99" d="100"/>
        </p:scale>
        <p:origin x="1099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25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2" y="1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2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FFFFF-C361-426D-B248-0843B5515FC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51860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2950"/>
            <a:ext cx="59563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/>
              <a:t>Spustelėkite ruošinio teksto stiliams keisti</a:t>
            </a:r>
          </a:p>
          <a:p>
            <a:pPr lvl="1"/>
            <a:r>
              <a:rPr lang="lt-LT" noProof="0"/>
              <a:t>Antras lygmuo</a:t>
            </a:r>
          </a:p>
          <a:p>
            <a:pPr lvl="2"/>
            <a:r>
              <a:rPr lang="lt-LT" noProof="0"/>
              <a:t>Trečias lygmuo</a:t>
            </a:r>
          </a:p>
          <a:p>
            <a:pPr lvl="3"/>
            <a:r>
              <a:rPr lang="lt-LT" noProof="0"/>
              <a:t>Ketvirtas lygmuo</a:t>
            </a:r>
          </a:p>
          <a:p>
            <a:pPr lvl="4"/>
            <a:r>
              <a:rPr lang="lt-LT" noProof="0"/>
              <a:t>Penktas lygmuo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7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CC1B500-AAA7-4712-B2D1-1D4949DADC4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90303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0447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0017FB-C9CC-4C37-B85D-560212896C7E}" type="slidenum">
              <a:rPr lang="lt-LT" sz="1200"/>
              <a:pPr algn="r" eaLnBrk="1" hangingPunct="1">
                <a:spcBef>
                  <a:spcPct val="0"/>
                </a:spcBef>
              </a:pPr>
              <a:t>1</a:t>
            </a:fld>
            <a:endParaRPr lang="lt-LT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402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5BC118-7879-4293-9C45-C3D791EBA014}" type="slidenum">
              <a:rPr lang="lt-LT" sz="1200"/>
              <a:pPr algn="r" eaLnBrk="1" hangingPunct="1">
                <a:spcBef>
                  <a:spcPct val="0"/>
                </a:spcBef>
              </a:pPr>
              <a:t>2</a:t>
            </a:fld>
            <a:endParaRPr lang="lt-LT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2415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5BC118-7879-4293-9C45-C3D791EBA014}" type="slidenum">
              <a:rPr lang="lt-LT" sz="1200"/>
              <a:pPr algn="r" eaLnBrk="1" hangingPunct="1">
                <a:spcBef>
                  <a:spcPct val="0"/>
                </a:spcBef>
              </a:pPr>
              <a:t>3</a:t>
            </a:fld>
            <a:endParaRPr lang="lt-LT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326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5BC118-7879-4293-9C45-C3D791EBA014}" type="slidenum">
              <a:rPr lang="lt-LT" sz="1200"/>
              <a:pPr algn="r" eaLnBrk="1" hangingPunct="1">
                <a:spcBef>
                  <a:spcPct val="0"/>
                </a:spcBef>
              </a:pPr>
              <a:t>4</a:t>
            </a:fld>
            <a:endParaRPr lang="lt-LT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3141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5BC118-7879-4293-9C45-C3D791EBA014}" type="slidenum">
              <a:rPr lang="lt-LT" sz="1200"/>
              <a:pPr algn="r" eaLnBrk="1" hangingPunct="1">
                <a:spcBef>
                  <a:spcPct val="0"/>
                </a:spcBef>
              </a:pPr>
              <a:t>5</a:t>
            </a:fld>
            <a:endParaRPr lang="lt-LT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7919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5BC118-7879-4293-9C45-C3D791EBA014}" type="slidenum">
              <a:rPr lang="lt-LT" sz="1200"/>
              <a:pPr algn="r" eaLnBrk="1" hangingPunct="1">
                <a:spcBef>
                  <a:spcPct val="0"/>
                </a:spcBef>
              </a:pPr>
              <a:t>6</a:t>
            </a:fld>
            <a:endParaRPr lang="lt-LT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0607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Spustelėkite ruošinio paantraštės stiliui keisti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027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205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730"/>
            <a:ext cx="2057400" cy="46474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730"/>
            <a:ext cx="6019800" cy="46474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387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344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76" indent="0">
              <a:buNone/>
              <a:defRPr sz="1500"/>
            </a:lvl2pPr>
            <a:lvl3pPr marL="761950" indent="0">
              <a:buNone/>
              <a:defRPr sz="1333"/>
            </a:lvl3pPr>
            <a:lvl4pPr marL="1142926" indent="0">
              <a:buNone/>
              <a:defRPr sz="1167"/>
            </a:lvl4pPr>
            <a:lvl5pPr marL="1523901" indent="0">
              <a:buNone/>
              <a:defRPr sz="1167"/>
            </a:lvl5pPr>
            <a:lvl6pPr marL="1904876" indent="0">
              <a:buNone/>
              <a:defRPr sz="1167"/>
            </a:lvl6pPr>
            <a:lvl7pPr marL="2285851" indent="0">
              <a:buNone/>
              <a:defRPr sz="1167"/>
            </a:lvl7pPr>
            <a:lvl8pPr marL="2666827" indent="0">
              <a:buNone/>
              <a:defRPr sz="1167"/>
            </a:lvl8pPr>
            <a:lvl9pPr marL="304780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7F1754-8C41-4CB2-AA2B-F4535429C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11/26/2019</a:t>
            </a:r>
            <a:endParaRPr 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2515C3-2282-47F7-8C2D-18D55C777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6007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EEF630-59BF-4C95-A33F-29E4E51B5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11/26/2019</a:t>
            </a:r>
            <a:endParaRPr lang="lt-L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799981-A327-4E6B-924E-A76975887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749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8FD7CC8B-391E-4DB6-BBC8-CF753BEB64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183188"/>
            <a:ext cx="9144000" cy="53181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475E00">
                  <a:alpha val="60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lt-LT" sz="1167">
              <a:cs typeface="+mn-cs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8958CA7-03A3-45FD-83E5-5E80ADE998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167313"/>
            <a:ext cx="9144000" cy="5476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lt-LT" altLang="lt-LT" sz="2000"/>
          </a:p>
        </p:txBody>
      </p:sp>
      <p:pic>
        <p:nvPicPr>
          <p:cNvPr id="6" name="Picture 7" descr="VMT-logo">
            <a:extLst>
              <a:ext uri="{FF2B5EF4-FFF2-40B4-BE49-F238E27FC236}">
                <a16:creationId xmlns:a16="http://schemas.microsoft.com/office/drawing/2014/main" id="{D1BCAD55-1D8F-49C1-A5EB-023447274D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4931833"/>
            <a:ext cx="781050" cy="783167"/>
          </a:xfrm>
          <a:prstGeom prst="rect">
            <a:avLst/>
          </a:prstGeom>
          <a:noFill/>
          <a:ln>
            <a:noFill/>
          </a:ln>
          <a:effectLst>
            <a:outerShdw dist="12700" dir="162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>
            <a:extLst>
              <a:ext uri="{FF2B5EF4-FFF2-40B4-BE49-F238E27FC236}">
                <a16:creationId xmlns:a16="http://schemas.microsoft.com/office/drawing/2014/main" id="{CB7C4C45-7FCD-4EDC-B408-C00120129D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4784" y="5213615"/>
            <a:ext cx="1989647" cy="2719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lt-LT" altLang="lt-LT" sz="1167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Valstybinė miškų tarnyba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05BCB10-7E4D-4C85-8049-C807F2C9C9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3055" y="5257271"/>
            <a:ext cx="2425664" cy="4768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lt-LT" altLang="lt-LT" sz="833">
                <a:solidFill>
                  <a:schemeClr val="tx2"/>
                </a:solidFill>
                <a:latin typeface="Arial" charset="0"/>
              </a:rPr>
              <a:t>Pramonės pr. 11A, LT-51327 Kaunas</a:t>
            </a:r>
            <a:br>
              <a:rPr lang="lt-LT" altLang="lt-LT" sz="833">
                <a:solidFill>
                  <a:schemeClr val="tx2"/>
                </a:solidFill>
                <a:latin typeface="Arial" charset="0"/>
              </a:rPr>
            </a:br>
            <a:r>
              <a:rPr lang="en-US" altLang="lt-LT" sz="833">
                <a:solidFill>
                  <a:schemeClr val="tx2"/>
                </a:solidFill>
                <a:latin typeface="Arial" charset="0"/>
              </a:rPr>
              <a:t>t</a:t>
            </a:r>
            <a:r>
              <a:rPr lang="lt-LT" altLang="lt-LT" sz="833">
                <a:solidFill>
                  <a:schemeClr val="tx2"/>
                </a:solidFill>
                <a:latin typeface="Arial" charset="0"/>
              </a:rPr>
              <a:t>el. +370 37 490</a:t>
            </a:r>
            <a:r>
              <a:rPr lang="en-US" altLang="lt-LT" sz="833">
                <a:solidFill>
                  <a:schemeClr val="tx2"/>
                </a:solidFill>
                <a:latin typeface="Arial" charset="0"/>
              </a:rPr>
              <a:t> </a:t>
            </a:r>
            <a:r>
              <a:rPr lang="lt-LT" altLang="lt-LT" sz="833">
                <a:solidFill>
                  <a:schemeClr val="tx2"/>
                </a:solidFill>
                <a:latin typeface="Arial" charset="0"/>
              </a:rPr>
              <a:t>220, faks. +370 37 490</a:t>
            </a:r>
            <a:r>
              <a:rPr lang="en-US" altLang="lt-LT" sz="833">
                <a:solidFill>
                  <a:schemeClr val="tx2"/>
                </a:solidFill>
                <a:latin typeface="Arial" charset="0"/>
              </a:rPr>
              <a:t> </a:t>
            </a:r>
            <a:r>
              <a:rPr lang="lt-LT" altLang="lt-LT" sz="833">
                <a:solidFill>
                  <a:schemeClr val="tx2"/>
                </a:solidFill>
                <a:latin typeface="Arial" charset="0"/>
              </a:rPr>
              <a:t>251</a:t>
            </a:r>
            <a:br>
              <a:rPr lang="en-US" altLang="lt-LT" sz="833">
                <a:solidFill>
                  <a:schemeClr val="tx2"/>
                </a:solidFill>
                <a:latin typeface="Arial" charset="0"/>
              </a:rPr>
            </a:br>
            <a:r>
              <a:rPr lang="en-US" altLang="lt-LT" sz="833">
                <a:solidFill>
                  <a:schemeClr val="tx2"/>
                </a:solidFill>
                <a:latin typeface="Arial" charset="0"/>
              </a:rPr>
              <a:t>e</a:t>
            </a:r>
            <a:r>
              <a:rPr lang="lt-LT" altLang="lt-LT" sz="833">
                <a:solidFill>
                  <a:schemeClr val="tx2"/>
                </a:solidFill>
                <a:latin typeface="Arial" charset="0"/>
              </a:rPr>
              <a:t>l. p.: vmt</a:t>
            </a:r>
            <a:r>
              <a:rPr lang="en-GB" altLang="lt-LT" sz="833">
                <a:solidFill>
                  <a:schemeClr val="tx2"/>
                </a:solidFill>
                <a:latin typeface="Arial" charset="0"/>
              </a:rPr>
              <a:t>@</a:t>
            </a:r>
            <a:r>
              <a:rPr lang="lt-LT" altLang="lt-LT" sz="833">
                <a:solidFill>
                  <a:schemeClr val="tx2"/>
                </a:solidFill>
                <a:latin typeface="Arial" charset="0"/>
              </a:rPr>
              <a:t>amvmt.lt; web: http://www.amvmt.lt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t-LT" altLang="lt-LT" noProof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lt-LT" altLang="lt-LT" noProof="0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67506E7-D6F2-40E1-86E9-E80C42BA6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D0ED-B704-48B7-B480-D37195DC8EE9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869392E-FA43-4389-84B5-7FF180D32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9656F70-F7E5-4393-A437-92DB6E8A8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00634-A2F1-4071-A4BE-0EB45B73FFBC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03218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296F1-E5F9-4A1F-9439-91B806B38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F3F1F-6297-49AD-80A9-083DE91350D8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D3B785-FFCB-400B-93F8-385D79143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3AC6C-53C7-49F5-AD68-209CA562F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5C4B1-212D-465E-B134-E2A3DA6CC761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1466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53E2E4-0C24-4F22-923B-622810EE0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9F27-0A38-4719-8602-506CA545BC55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492FE-024C-4003-A20A-546AA579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7272A1-4499-49A6-8AAE-E2EB9118D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B34E4-A284-49D8-B5D9-4A9B8B04E4E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66772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D92B00-BF58-4C26-A97B-7F653523F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E283-82FC-4E78-9471-859B031C9686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2C9CE-E598-4A97-9DE7-DD0F9A58C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DB861-FA08-4093-88B4-DE3CC8510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7A141-2CDB-41EA-956B-DDFA5CE17D40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612306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D8BB3F-1BAE-4C21-A6DF-863C865C5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83C9-44A7-46CF-BBE8-AEF2BC15B063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63876F-1C96-4EAF-A7B7-AE82D6657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73D9FA-215C-4BDB-8D0E-E6F64E8D9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99F7-4D31-42AF-ADC1-9875CC9515F3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07422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41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6BC16F-5DC9-4741-BC83-8B1C0A4A5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836B-ED5C-4690-9796-E1F85FDAE30C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BEAA05-C91B-4CFB-9F2B-8E06FF1AD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1C0064-6B8F-4945-B0FF-D00666298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D95A2-C852-4977-AFA8-319BBFB514F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339850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C5C999-4F01-4ADE-89BB-B45008B18A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1353" y="47626"/>
            <a:ext cx="31422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lt-LT" altLang="lt-LT" sz="1000">
                <a:solidFill>
                  <a:srgbClr val="404040"/>
                </a:solidFill>
                <a:latin typeface="Arial" panose="020B0604020202020204" pitchFamily="34" charset="0"/>
              </a:rPr>
              <a:t>VĮ Biržų miškų urėdija, Biržai</a:t>
            </a:r>
            <a:r>
              <a:rPr lang="en-GB" altLang="lt-LT" sz="1000">
                <a:solidFill>
                  <a:srgbClr val="404040"/>
                </a:solidFill>
                <a:latin typeface="Arial" panose="020B0604020202020204" pitchFamily="34" charset="0"/>
              </a:rPr>
              <a:t> /</a:t>
            </a:r>
            <a:r>
              <a:rPr lang="lt-LT" altLang="lt-LT" sz="1000">
                <a:solidFill>
                  <a:srgbClr val="404040"/>
                </a:solidFill>
                <a:latin typeface="Arial" panose="020B0604020202020204" pitchFamily="34" charset="0"/>
              </a:rPr>
              <a:t> 2016 m. vasario 18 d.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8716CF-379B-4508-B0D9-A1A6EC1FD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7F6B-6E47-40FC-9F61-99CEB88D518D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B86A3F-58DE-4042-B45A-0C1FBBE4E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5D64BA-4E75-4E70-A257-32BCA953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444C3-A1E4-48A6-ABC4-44441974BE7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26127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8EC727-35FC-42B8-8073-6CA0B1B1A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3E97-FB0D-4E76-9023-0CB3ABD845D4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EFDDA-2EC5-44D8-9638-9E2769E79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1DA4-9AAA-4310-AFCB-C17B3B271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04BFB-2AA2-4B74-B57B-49E712C1CBF3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908330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B88C23-C2F3-4BE8-94A4-39C2A34B2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60EB-9CD2-43BA-82C6-3E21C30193CA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137AF-943E-4B3D-A4BE-2515AF2A3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FBE77-D6BD-43DB-915F-15C363752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2CFEB-BEAE-4EC9-A3F0-03946D53028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32010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8BC66-45E3-488E-85A7-DC8ACFC4B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3442-FB0C-4ACB-9E51-EDEF9D932AE4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B8DE0-3E98-49AF-B26A-D9C026BE9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F24BDD-CD14-45A8-9720-6A676BCE6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2CF86-E2C0-4F49-8C36-77F655B79514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639160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96C1AB-8038-4203-B7F4-CE2A464C8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42816-EF5E-4C19-AB61-35FE405A7107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62B2E-66A0-4488-BEAC-C78299A70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14DED6-2D0A-46B1-A55F-63C0ECBDF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EAC4A-541D-4901-96CC-3A784B2980B4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497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387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7616"/>
            <a:ext cx="4038600" cy="3447521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616"/>
            <a:ext cx="4038600" cy="3447521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596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15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325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4675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4317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78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cid:image001.png@01D71737.2F871120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50B929-229A-4CFE-B033-20A18AEF0366}"/>
              </a:ext>
            </a:extLst>
          </p:cNvPr>
          <p:cNvSpPr/>
          <p:nvPr userDrawn="1"/>
        </p:nvSpPr>
        <p:spPr bwMode="auto">
          <a:xfrm>
            <a:off x="8670435" y="-93337"/>
            <a:ext cx="612327" cy="510273"/>
          </a:xfrm>
          <a:prstGeom prst="ellipse">
            <a:avLst/>
          </a:prstGeom>
          <a:solidFill>
            <a:srgbClr val="99CC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285739" marR="0" indent="-285739" algn="r" defTabSz="7619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729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dirty="0"/>
              <a:t>Spustelėkite, jei norite keisite ruoš. pav. stilių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7616"/>
            <a:ext cx="8229600" cy="34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dirty="0"/>
              <a:t>Spustelėkite ruošinio teksto stiliams keisti</a:t>
            </a:r>
          </a:p>
          <a:p>
            <a:pPr lvl="1"/>
            <a:r>
              <a:rPr lang="lt-LT" dirty="0"/>
              <a:t>Antras lygmuo</a:t>
            </a:r>
          </a:p>
          <a:p>
            <a:pPr lvl="2"/>
            <a:r>
              <a:rPr lang="lt-LT" dirty="0"/>
              <a:t>Trečias lygmuo</a:t>
            </a:r>
          </a:p>
          <a:p>
            <a:pPr lvl="3"/>
            <a:r>
              <a:rPr lang="lt-LT" dirty="0"/>
              <a:t>Ketvirtas lygmuo</a:t>
            </a:r>
          </a:p>
          <a:p>
            <a:pPr lvl="4"/>
            <a:r>
              <a:rPr lang="lt-LT" dirty="0"/>
              <a:t>Penktas lygmuo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167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167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5" name="Rectangle 24"/>
          <p:cNvSpPr/>
          <p:nvPr/>
        </p:nvSpPr>
        <p:spPr>
          <a:xfrm>
            <a:off x="4764" y="19176"/>
            <a:ext cx="7438625" cy="23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/>
            </a:pPr>
            <a:r>
              <a:rPr lang="en-US" sz="917" baseline="0" noProof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BY, RU, UA </a:t>
            </a:r>
            <a:r>
              <a:rPr lang="lt-LT" sz="917" baseline="0" noProof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prekybos mediena stabdymo poveikis </a:t>
            </a:r>
            <a:r>
              <a:rPr lang="en-US" sz="917" baseline="0" noProof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LT</a:t>
            </a:r>
            <a:r>
              <a:rPr lang="lt-LT" sz="917" baseline="0" noProof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ir jo švelninimas, 202</a:t>
            </a:r>
            <a:r>
              <a:rPr lang="en-US" sz="917" baseline="0" noProof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lt-LT" sz="917" baseline="0" noProof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.</a:t>
            </a:r>
            <a:r>
              <a:rPr lang="en-US" sz="917" baseline="0" noProof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0</a:t>
            </a:r>
            <a:r>
              <a:rPr lang="lt-LT" sz="917" baseline="0" noProof="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4.20.  </a:t>
            </a: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3" y="209468"/>
            <a:ext cx="8274243" cy="40858"/>
            <a:chOff x="0" y="4032"/>
            <a:chExt cx="5776" cy="87"/>
          </a:xfrm>
          <a:solidFill>
            <a:schemeClr val="accent2">
              <a:lumMod val="75000"/>
            </a:schemeClr>
          </a:solidFill>
        </p:grpSpPr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5"/>
                <a:gd name="T52" fmla="*/ 0 h 72"/>
                <a:gd name="T53" fmla="*/ 1735 w 1735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lt-LT" sz="1167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55"/>
                <a:gd name="T70" fmla="*/ 0 h 60"/>
                <a:gd name="T71" fmla="*/ 2655 w 2655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lt-LT" sz="1167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41"/>
                <a:gd name="T49" fmla="*/ 0 h 62"/>
                <a:gd name="T50" fmla="*/ 2041 w 2041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lt-LT" sz="1167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493657" y="-6154"/>
            <a:ext cx="1821673" cy="27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lt-LT" sz="583" b="0" noProof="0" dirty="0">
                <a:solidFill>
                  <a:srgbClr val="003300"/>
                </a:solidFill>
                <a:latin typeface="Calibri" pitchFamily="34" charset="0"/>
              </a:rPr>
              <a:t>Pramonės</a:t>
            </a:r>
            <a:r>
              <a:rPr lang="lt-LT" sz="583" b="0" baseline="0" noProof="0" dirty="0">
                <a:solidFill>
                  <a:srgbClr val="003300"/>
                </a:solidFill>
                <a:latin typeface="Calibri" pitchFamily="34" charset="0"/>
              </a:rPr>
              <a:t> pr. 11a, Kaunas. </a:t>
            </a:r>
            <a:r>
              <a:rPr lang="lt-LT" sz="583" b="0" noProof="0" dirty="0">
                <a:solidFill>
                  <a:srgbClr val="003300"/>
                </a:solidFill>
                <a:latin typeface="Calibri" pitchFamily="34" charset="0"/>
              </a:rPr>
              <a:t>+370</a:t>
            </a:r>
            <a:r>
              <a:rPr lang="lt-LT" sz="583" b="0" baseline="0" noProof="0" dirty="0">
                <a:solidFill>
                  <a:srgbClr val="003300"/>
                </a:solidFill>
                <a:latin typeface="Calibri" pitchFamily="34" charset="0"/>
              </a:rPr>
              <a:t> 37 490 220</a:t>
            </a:r>
            <a:endParaRPr lang="lt-LT" sz="583" b="0" noProof="0" dirty="0">
              <a:solidFill>
                <a:srgbClr val="003300"/>
              </a:solidFill>
              <a:latin typeface="Calibri" pitchFamily="34" charset="0"/>
            </a:endParaRPr>
          </a:p>
          <a:p>
            <a:pPr algn="r">
              <a:spcBef>
                <a:spcPts val="0"/>
              </a:spcBef>
            </a:pPr>
            <a:r>
              <a:rPr lang="lt-LT" sz="583" b="0" noProof="0" dirty="0">
                <a:solidFill>
                  <a:srgbClr val="003300"/>
                </a:solidFill>
                <a:latin typeface="Calibri" pitchFamily="34" charset="0"/>
              </a:rPr>
              <a:t>vmt@amvmt.lt</a:t>
            </a:r>
            <a:r>
              <a:rPr lang="en-GB" sz="583" b="0" noProof="0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en-GB" sz="583" b="0" baseline="0" noProof="0" dirty="0">
                <a:solidFill>
                  <a:srgbClr val="003300"/>
                </a:solidFill>
                <a:latin typeface="Calibri" pitchFamily="34" charset="0"/>
              </a:rPr>
              <a:t>www.amvmt.lt</a:t>
            </a:r>
            <a:endParaRPr lang="lt-LT" sz="583" b="0" baseline="0" noProof="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8531676" y="-3968"/>
            <a:ext cx="612327" cy="3016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fld id="{7F22D301-5FB0-4BEE-8F70-EE34359C54EF}" type="slidenum">
              <a:rPr lang="lt-LT" sz="2333" b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lt-LT" sz="2333" b="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E81D921-EE0A-465A-A049-F08E2009B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52"/>
          <a:stretch>
            <a:fillRect/>
          </a:stretch>
        </p:blipFill>
        <p:spPr bwMode="auto">
          <a:xfrm>
            <a:off x="8291854" y="10973"/>
            <a:ext cx="270408" cy="27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81" r:id="rId12"/>
    <p:sldLayoutId id="2147483771" r:id="rId13"/>
    <p:sldLayoutId id="214748377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Arial" charset="0"/>
          <a:cs typeface="Arial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Arial" charset="0"/>
          <a:cs typeface="Arial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Arial" charset="0"/>
          <a:cs typeface="Arial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Arial" charset="0"/>
          <a:cs typeface="Arial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3333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0922EC-539C-4C09-AB75-9261736DD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ECAEC7-8960-4B36-847C-D22325E8E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539A4EAB-6BFF-48FA-AC93-AA8EE3B88C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cs typeface="+mn-cs"/>
              </a:defRPr>
            </a:lvl1pPr>
          </a:lstStyle>
          <a:p>
            <a:pPr>
              <a:defRPr/>
            </a:pPr>
            <a:fld id="{F595331B-506B-4F75-8060-17F0164E78FE}" type="datetimeFigureOut">
              <a:rPr lang="lt-LT" altLang="lt-LT" smtClean="0"/>
              <a:pPr>
                <a:defRPr/>
              </a:pPr>
              <a:t>2022-06-08</a:t>
            </a:fld>
            <a:endParaRPr lang="lt-LT" altLang="lt-LT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5CE961F9-0AA2-43C9-B88B-2E16F4CCED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cs typeface="+mn-cs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709F471B-9F3B-42DE-A359-570A1C763C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8C6F4A-40D0-463F-8D4F-DA244526DBAB}" type="slidenum">
              <a:rPr lang="lt-LT" altLang="lt-LT"/>
              <a:pPr/>
              <a:t>‹#›</a:t>
            </a:fld>
            <a:endParaRPr lang="lt-LT" altLang="lt-LT"/>
          </a:p>
        </p:txBody>
      </p:sp>
      <p:sp>
        <p:nvSpPr>
          <p:cNvPr id="1025" name="Text Box 1">
            <a:extLst>
              <a:ext uri="{FF2B5EF4-FFF2-40B4-BE49-F238E27FC236}">
                <a16:creationId xmlns:a16="http://schemas.microsoft.com/office/drawing/2014/main" id="{C9A0213E-9501-49A8-8CAA-D701295181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81200" y="5437188"/>
            <a:ext cx="5257800" cy="197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000" tIns="39000" rIns="75000" bIns="39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FFFFFF"/>
              </a:buClr>
              <a:buFont typeface="Arial Baltic" pitchFamily="32" charset="0"/>
              <a:buNone/>
              <a:defRPr/>
            </a:pPr>
            <a:r>
              <a:rPr lang="lt-LT" altLang="lt-LT" sz="833">
                <a:solidFill>
                  <a:schemeClr val="bg2"/>
                </a:solidFill>
                <a:latin typeface="Arial" charset="0"/>
                <a:cs typeface="+mn-cs"/>
              </a:rPr>
              <a:t>Valstybinė miškų tarnyba</a:t>
            </a:r>
            <a:endParaRPr lang="en-GB" altLang="lt-LT" sz="833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sp>
        <p:nvSpPr>
          <p:cNvPr id="1032" name="Line 2">
            <a:extLst>
              <a:ext uri="{FF2B5EF4-FFF2-40B4-BE49-F238E27FC236}">
                <a16:creationId xmlns:a16="http://schemas.microsoft.com/office/drawing/2014/main" id="{A9A5BE44-1EBD-4889-A0C4-7265B24E75A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3757614" y="5423958"/>
            <a:ext cx="5386387" cy="0"/>
          </a:xfrm>
          <a:prstGeom prst="line">
            <a:avLst/>
          </a:prstGeom>
          <a:noFill/>
          <a:ln w="939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67"/>
          </a:p>
        </p:txBody>
      </p:sp>
      <p:sp>
        <p:nvSpPr>
          <p:cNvPr id="1033" name="Text Box 6">
            <a:extLst>
              <a:ext uri="{FF2B5EF4-FFF2-40B4-BE49-F238E27FC236}">
                <a16:creationId xmlns:a16="http://schemas.microsoft.com/office/drawing/2014/main" id="{D6B78F53-5101-4080-A60D-A813AACBF9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86800" y="5480845"/>
            <a:ext cx="457200" cy="245795"/>
          </a:xfrm>
          <a:prstGeom prst="rect">
            <a:avLst/>
          </a:prstGeom>
          <a:noFill/>
          <a:ln>
            <a:noFill/>
          </a:ln>
        </p:spPr>
        <p:txBody>
          <a:bodyPr lIns="75000" tIns="39000" rIns="75000" bIns="39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FFFFFF"/>
              </a:buClr>
              <a:buFont typeface="Arial Baltic" panose="020B0604020202020204" pitchFamily="34" charset="0"/>
              <a:buNone/>
            </a:pPr>
            <a:fld id="{4B42951D-EBED-4753-8725-3F0F49AB10DF}" type="slidenum">
              <a:rPr lang="en-GB" altLang="lt-LT" sz="1167">
                <a:solidFill>
                  <a:srgbClr val="000000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93000"/>
                </a:lnSpc>
                <a:buClr>
                  <a:srgbClr val="FFFFFF"/>
                </a:buClr>
                <a:buFont typeface="Arial Baltic" panose="020B0604020202020204" pitchFamily="34" charset="0"/>
                <a:buNone/>
              </a:pPr>
              <a:t>‹#›</a:t>
            </a:fld>
            <a:endParaRPr lang="en-GB" altLang="lt-LT" sz="11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4" name="Picture 15" descr="VMT-logo">
            <a:extLst>
              <a:ext uri="{FF2B5EF4-FFF2-40B4-BE49-F238E27FC236}">
                <a16:creationId xmlns:a16="http://schemas.microsoft.com/office/drawing/2014/main" id="{692CE372-7B0C-4105-AAD5-FA2178B4D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318126"/>
            <a:ext cx="336550" cy="337344"/>
          </a:xfrm>
          <a:prstGeom prst="rect">
            <a:avLst/>
          </a:prstGeom>
          <a:noFill/>
          <a:ln>
            <a:noFill/>
          </a:ln>
          <a:effectLst>
            <a:outerShdw dist="12700" dir="162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Line 2">
            <a:extLst>
              <a:ext uri="{FF2B5EF4-FFF2-40B4-BE49-F238E27FC236}">
                <a16:creationId xmlns:a16="http://schemas.microsoft.com/office/drawing/2014/main" id="{102C1B1C-2D7E-4422-BBA9-0767D8497FC5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5423958"/>
            <a:ext cx="3511550" cy="0"/>
          </a:xfrm>
          <a:prstGeom prst="line">
            <a:avLst/>
          </a:prstGeom>
          <a:noFill/>
          <a:ln w="939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67"/>
          </a:p>
        </p:txBody>
      </p:sp>
      <p:pic>
        <p:nvPicPr>
          <p:cNvPr id="1036" name="Picture 17" descr="spruce">
            <a:extLst>
              <a:ext uri="{FF2B5EF4-FFF2-40B4-BE49-F238E27FC236}">
                <a16:creationId xmlns:a16="http://schemas.microsoft.com/office/drawing/2014/main" id="{27601D76-7E86-4997-A34B-5B76975AA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29104"/>
            <a:ext cx="169862" cy="3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Freeform 18">
            <a:extLst>
              <a:ext uri="{FF2B5EF4-FFF2-40B4-BE49-F238E27FC236}">
                <a16:creationId xmlns:a16="http://schemas.microsoft.com/office/drawing/2014/main" id="{2A8EA598-5A01-4CD0-93DF-BCA16A2F2EFD}"/>
              </a:ext>
            </a:extLst>
          </p:cNvPr>
          <p:cNvSpPr>
            <a:spLocks/>
          </p:cNvSpPr>
          <p:nvPr userDrawn="1"/>
        </p:nvSpPr>
        <p:spPr bwMode="auto">
          <a:xfrm>
            <a:off x="5997576" y="345282"/>
            <a:ext cx="3089275" cy="41010"/>
          </a:xfrm>
          <a:custGeom>
            <a:avLst/>
            <a:gdLst>
              <a:gd name="T0" fmla="*/ 2147483647 w 5230"/>
              <a:gd name="T1" fmla="*/ 0 h 17"/>
              <a:gd name="T2" fmla="*/ 0 w 5230"/>
              <a:gd name="T3" fmla="*/ 2147483647 h 17"/>
              <a:gd name="T4" fmla="*/ 2147483647 w 5230"/>
              <a:gd name="T5" fmla="*/ 2147483647 h 17"/>
              <a:gd name="T6" fmla="*/ 2147483647 w 5230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30" h="17">
                <a:moveTo>
                  <a:pt x="5212" y="0"/>
                </a:moveTo>
                <a:lnTo>
                  <a:pt x="0" y="17"/>
                </a:lnTo>
                <a:lnTo>
                  <a:pt x="5230" y="15"/>
                </a:lnTo>
                <a:lnTo>
                  <a:pt x="52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prstShdw prst="shdw13" dist="35921" dir="27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67"/>
          </a:p>
        </p:txBody>
      </p:sp>
      <p:pic>
        <p:nvPicPr>
          <p:cNvPr id="1038" name="Picture 19" descr="spruce">
            <a:extLst>
              <a:ext uri="{FF2B5EF4-FFF2-40B4-BE49-F238E27FC236}">
                <a16:creationId xmlns:a16="http://schemas.microsoft.com/office/drawing/2014/main" id="{B7F911E7-5DCE-4C4A-ADCC-4FA5EB7AA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6" y="70116"/>
            <a:ext cx="142875" cy="29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20" descr="spruce">
            <a:extLst>
              <a:ext uri="{FF2B5EF4-FFF2-40B4-BE49-F238E27FC236}">
                <a16:creationId xmlns:a16="http://schemas.microsoft.com/office/drawing/2014/main" id="{13196514-CD3A-4B23-8338-CC00CC18C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8" y="15875"/>
            <a:ext cx="169862" cy="3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1" descr="spruce">
            <a:extLst>
              <a:ext uri="{FF2B5EF4-FFF2-40B4-BE49-F238E27FC236}">
                <a16:creationId xmlns:a16="http://schemas.microsoft.com/office/drawing/2014/main" id="{3FA2D894-FAF3-42DD-9A2E-2CDA7EAEA0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6" y="97896"/>
            <a:ext cx="130175" cy="27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22" descr="spruce">
            <a:extLst>
              <a:ext uri="{FF2B5EF4-FFF2-40B4-BE49-F238E27FC236}">
                <a16:creationId xmlns:a16="http://schemas.microsoft.com/office/drawing/2014/main" id="{E193921D-31B9-4A56-8719-FCA40DF58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157427"/>
            <a:ext cx="101600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23" descr="spruce">
            <a:extLst>
              <a:ext uri="{FF2B5EF4-FFF2-40B4-BE49-F238E27FC236}">
                <a16:creationId xmlns:a16="http://schemas.microsoft.com/office/drawing/2014/main" id="{DD91CBAD-F475-4338-9A90-4AF4BFDAEF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4" y="142876"/>
            <a:ext cx="109537" cy="2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24" descr="spruce">
            <a:extLst>
              <a:ext uri="{FF2B5EF4-FFF2-40B4-BE49-F238E27FC236}">
                <a16:creationId xmlns:a16="http://schemas.microsoft.com/office/drawing/2014/main" id="{A5FF0FF1-69A2-47F4-A0A5-2CC29CCFE0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75407"/>
            <a:ext cx="1397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5" descr="spruce">
            <a:extLst>
              <a:ext uri="{FF2B5EF4-FFF2-40B4-BE49-F238E27FC236}">
                <a16:creationId xmlns:a16="http://schemas.microsoft.com/office/drawing/2014/main" id="{9E405135-CBC0-4C6A-A08D-450EF01A7B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4" y="244741"/>
            <a:ext cx="60325" cy="12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6" descr="spruce">
            <a:extLst>
              <a:ext uri="{FF2B5EF4-FFF2-40B4-BE49-F238E27FC236}">
                <a16:creationId xmlns:a16="http://schemas.microsoft.com/office/drawing/2014/main" id="{A4B57369-4838-42CD-9C91-3BC187EA4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51595"/>
            <a:ext cx="152400" cy="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7" descr="spruce">
            <a:extLst>
              <a:ext uri="{FF2B5EF4-FFF2-40B4-BE49-F238E27FC236}">
                <a16:creationId xmlns:a16="http://schemas.microsoft.com/office/drawing/2014/main" id="{09BD01A1-FDC0-41B8-BA81-7B71AC7821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1" y="178594"/>
            <a:ext cx="92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8" descr="spruce">
            <a:extLst>
              <a:ext uri="{FF2B5EF4-FFF2-40B4-BE49-F238E27FC236}">
                <a16:creationId xmlns:a16="http://schemas.microsoft.com/office/drawing/2014/main" id="{8C277844-1D4F-4A50-93CA-26B2330E2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254001"/>
            <a:ext cx="55563" cy="11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9" descr="spruce">
            <a:extLst>
              <a:ext uri="{FF2B5EF4-FFF2-40B4-BE49-F238E27FC236}">
                <a16:creationId xmlns:a16="http://schemas.microsoft.com/office/drawing/2014/main" id="{6FB2EEA8-055A-420D-91D8-D0AC4541E2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132292"/>
            <a:ext cx="112712" cy="2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30" descr="spruce">
            <a:extLst>
              <a:ext uri="{FF2B5EF4-FFF2-40B4-BE49-F238E27FC236}">
                <a16:creationId xmlns:a16="http://schemas.microsoft.com/office/drawing/2014/main" id="{0A19A214-0819-4087-92D7-98CF9ADC7F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214312"/>
            <a:ext cx="74612" cy="15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31" descr="spruce">
            <a:extLst>
              <a:ext uri="{FF2B5EF4-FFF2-40B4-BE49-F238E27FC236}">
                <a16:creationId xmlns:a16="http://schemas.microsoft.com/office/drawing/2014/main" id="{D25A8956-C144-4E43-87D6-19374E2948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lum bright="30000"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209021"/>
            <a:ext cx="76200" cy="16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B80547-18CD-4B26-9BEB-EF3CEE1D90FB}"/>
              </a:ext>
            </a:extLst>
          </p:cNvPr>
          <p:cNvCxnSpPr/>
          <p:nvPr userDrawn="1"/>
        </p:nvCxnSpPr>
        <p:spPr bwMode="auto">
          <a:xfrm flipH="1">
            <a:off x="0" y="378354"/>
            <a:ext cx="73406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81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1" name="Rectangle 1"/>
          <p:cNvSpPr>
            <a:spLocks noChangeArrowheads="1"/>
          </p:cNvSpPr>
          <p:nvPr/>
        </p:nvSpPr>
        <p:spPr bwMode="auto">
          <a:xfrm>
            <a:off x="0" y="2695526"/>
            <a:ext cx="9144000" cy="61811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4100"/>
              </a:lnSpc>
              <a:spcBef>
                <a:spcPct val="0"/>
              </a:spcBef>
              <a:defRPr/>
            </a:pPr>
            <a:r>
              <a:rPr lang="lt-LT" sz="4400" b="1" spc="-150" dirty="0">
                <a:ln w="3175">
                  <a:noFill/>
                  <a:prstDash val="solid"/>
                </a:ln>
                <a:solidFill>
                  <a:srgbClr val="336600"/>
                </a:solidFill>
                <a:latin typeface="+mj-lt"/>
                <a:cs typeface="MV Boli" pitchFamily="2" charset="0"/>
              </a:rPr>
              <a:t>Miškingumas ir jo nustatymas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959A27-6769-4A95-B97E-1B011CB7FD7D}"/>
              </a:ext>
            </a:extLst>
          </p:cNvPr>
          <p:cNvGrpSpPr/>
          <p:nvPr/>
        </p:nvGrpSpPr>
        <p:grpSpPr>
          <a:xfrm>
            <a:off x="0" y="-9993"/>
            <a:ext cx="9144000" cy="5720904"/>
            <a:chOff x="0" y="-9993"/>
            <a:chExt cx="9144000" cy="57209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DB7388-0F1E-47C0-B5DF-9B56FD787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4709"/>
              <a:ext cx="9144000" cy="514558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62A4F0-D2AE-434D-81CE-D8095BAD8B3B}"/>
                </a:ext>
              </a:extLst>
            </p:cNvPr>
            <p:cNvSpPr/>
            <p:nvPr/>
          </p:nvSpPr>
          <p:spPr bwMode="auto">
            <a:xfrm>
              <a:off x="0" y="5430290"/>
              <a:ext cx="9144000" cy="280621"/>
            </a:xfrm>
            <a:prstGeom prst="rect">
              <a:avLst/>
            </a:prstGeom>
            <a:solidFill>
              <a:srgbClr val="ECFFE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1894BB-E7A8-44DF-AA5E-B3D80110664B}"/>
                </a:ext>
              </a:extLst>
            </p:cNvPr>
            <p:cNvSpPr/>
            <p:nvPr/>
          </p:nvSpPr>
          <p:spPr bwMode="auto">
            <a:xfrm>
              <a:off x="0" y="-9993"/>
              <a:ext cx="9144000" cy="293904"/>
            </a:xfrm>
            <a:prstGeom prst="rect">
              <a:avLst/>
            </a:prstGeom>
            <a:solidFill>
              <a:srgbClr val="ECFFE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Rectangle 1">
            <a:extLst>
              <a:ext uri="{FF2B5EF4-FFF2-40B4-BE49-F238E27FC236}">
                <a16:creationId xmlns:a16="http://schemas.microsoft.com/office/drawing/2014/main" id="{E71E957F-BF4D-4BEF-A553-B5D0FEB2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74" y="4909064"/>
            <a:ext cx="4397828" cy="60542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spcBef>
                <a:spcPts val="0"/>
              </a:spcBef>
              <a:defRPr/>
            </a:pPr>
            <a:r>
              <a:rPr lang="lt-LT" sz="1667" dirty="0">
                <a:latin typeface="Calibri" pitchFamily="34" charset="0"/>
              </a:rPr>
              <a:t>dr. A. Kasperavičius</a:t>
            </a:r>
            <a:br>
              <a:rPr lang="lt-LT" sz="1667" dirty="0">
                <a:latin typeface="Calibri" pitchFamily="34" charset="0"/>
              </a:rPr>
            </a:br>
            <a:r>
              <a:rPr lang="lt-LT" sz="1667" dirty="0">
                <a:latin typeface="Calibri" pitchFamily="34" charset="0"/>
              </a:rPr>
              <a:t>direktoriaus pavaduotojas 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432EDEB1-6ED3-42C1-806E-B765D7B4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9083"/>
            <a:ext cx="9144000" cy="13747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5000"/>
              </a:lnSpc>
              <a:spcBef>
                <a:spcPct val="0"/>
              </a:spcBef>
              <a:defRPr/>
            </a:pPr>
            <a:r>
              <a:rPr lang="lt-LT" sz="4800" b="1" spc="-150" dirty="0">
                <a:ln w="3175">
                  <a:noFill/>
                  <a:prstDash val="solid"/>
                </a:ln>
                <a:solidFill>
                  <a:srgbClr val="336600"/>
                </a:solidFill>
                <a:latin typeface="+mj-lt"/>
                <a:cs typeface="MV Boli" pitchFamily="2" charset="0"/>
              </a:rPr>
              <a:t>UA, RU, BY prekybos mediena stabdymo poveikis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57B8A4-65BD-48A7-B004-C89267F3AD6F}"/>
              </a:ext>
            </a:extLst>
          </p:cNvPr>
          <p:cNvCxnSpPr/>
          <p:nvPr/>
        </p:nvCxnSpPr>
        <p:spPr bwMode="auto">
          <a:xfrm>
            <a:off x="529771" y="1894114"/>
            <a:ext cx="8113486" cy="0"/>
          </a:xfrm>
          <a:prstGeom prst="line">
            <a:avLst/>
          </a:prstGeom>
          <a:solidFill>
            <a:schemeClr val="bg2">
              <a:alpha val="50000"/>
            </a:schemeClr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FD3793-7798-4DA3-8B8F-FFF27691A59A}"/>
              </a:ext>
            </a:extLst>
          </p:cNvPr>
          <p:cNvCxnSpPr/>
          <p:nvPr/>
        </p:nvCxnSpPr>
        <p:spPr bwMode="auto">
          <a:xfrm>
            <a:off x="529771" y="4027714"/>
            <a:ext cx="8113486" cy="0"/>
          </a:xfrm>
          <a:prstGeom prst="line">
            <a:avLst/>
          </a:prstGeom>
          <a:solidFill>
            <a:schemeClr val="bg2">
              <a:alpha val="50000"/>
            </a:schemeClr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E0C65A-86E0-4A5B-A48E-EB3276B0FE13}"/>
              </a:ext>
            </a:extLst>
          </p:cNvPr>
          <p:cNvSpPr txBox="1"/>
          <p:nvPr/>
        </p:nvSpPr>
        <p:spPr>
          <a:xfrm>
            <a:off x="6444343" y="4985826"/>
            <a:ext cx="2699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endParaRPr lang="lt-LT" sz="1600" b="1" dirty="0">
              <a:effectLst/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lt-LT" sz="1600" b="1" dirty="0">
                <a:effectLst/>
                <a:latin typeface="Calibri" pitchFamily="34" charset="0"/>
              </a:rPr>
              <a:t>Kaunas</a:t>
            </a:r>
            <a:endParaRPr lang="lt-LT" sz="1400" b="1" dirty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417D8AD6-4C90-4FBA-8685-EA090F0B6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01624"/>
            <a:ext cx="9029700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Medienos ir jos gaminių IMPORTAS</a:t>
            </a:r>
            <a:r>
              <a:rPr lang="en-US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 2021 m.</a:t>
            </a: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 </a:t>
            </a:r>
            <a:b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</a:br>
            <a:r>
              <a:rPr lang="lt-LT" sz="2800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įskaitant popierių ir baldus</a:t>
            </a:r>
            <a:r>
              <a:rPr lang="lt-LT" sz="28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 </a:t>
            </a:r>
            <a:endParaRPr lang="lt-LT" sz="3100" dirty="0">
              <a:solidFill>
                <a:srgbClr val="4D4D4D"/>
              </a:solidFill>
              <a:effectLst>
                <a:reflection blurRad="6350" stA="100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7BA68-4EB4-469C-9645-B54994A5EB85}"/>
              </a:ext>
            </a:extLst>
          </p:cNvPr>
          <p:cNvSpPr txBox="1"/>
          <p:nvPr/>
        </p:nvSpPr>
        <p:spPr>
          <a:xfrm>
            <a:off x="134782" y="1643546"/>
            <a:ext cx="415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2400" b="1" i="0" dirty="0">
                <a:effectLst/>
                <a:latin typeface="Arial" panose="020B0604020202020204" pitchFamily="34" charset="0"/>
              </a:rPr>
              <a:t>pinigine išraiška: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E85E9-E61E-4B0B-8123-18158FCD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111" y="2451165"/>
            <a:ext cx="3231777" cy="3212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2FF57-DC09-4E5F-8250-19A585F4E5CC}"/>
              </a:ext>
            </a:extLst>
          </p:cNvPr>
          <p:cNvSpPr txBox="1"/>
          <p:nvPr/>
        </p:nvSpPr>
        <p:spPr>
          <a:xfrm>
            <a:off x="5317562" y="2313389"/>
            <a:ext cx="552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2000" b="1" dirty="0">
                <a:latin typeface="Arial" panose="020B0604020202020204" pitchFamily="34" charset="0"/>
              </a:rPr>
              <a:t>BY 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D6D67-A6CB-4929-9572-8A49C67D40E2}"/>
              </a:ext>
            </a:extLst>
          </p:cNvPr>
          <p:cNvSpPr txBox="1"/>
          <p:nvPr/>
        </p:nvSpPr>
        <p:spPr>
          <a:xfrm>
            <a:off x="4762528" y="2914276"/>
            <a:ext cx="671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1800" b="1" dirty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%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3F927-6816-4B0C-BFCA-DEF9F82AB5EA}"/>
              </a:ext>
            </a:extLst>
          </p:cNvPr>
          <p:cNvSpPr txBox="1"/>
          <p:nvPr/>
        </p:nvSpPr>
        <p:spPr>
          <a:xfrm>
            <a:off x="6131223" y="3329255"/>
            <a:ext cx="552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</a:rPr>
              <a:t>RU</a:t>
            </a:r>
            <a:r>
              <a:rPr lang="lt-LT" sz="2000" b="1" dirty="0">
                <a:latin typeface="Arial" panose="020B0604020202020204" pitchFamily="34" charset="0"/>
              </a:rPr>
              <a:t> 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D7FC2-3F31-45EF-9DB0-58798883C903}"/>
              </a:ext>
            </a:extLst>
          </p:cNvPr>
          <p:cNvSpPr txBox="1"/>
          <p:nvPr/>
        </p:nvSpPr>
        <p:spPr>
          <a:xfrm>
            <a:off x="6077568" y="4207345"/>
            <a:ext cx="552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</a:rPr>
              <a:t>UA</a:t>
            </a:r>
            <a:r>
              <a:rPr lang="lt-LT" sz="2000" b="1" dirty="0">
                <a:latin typeface="Arial" panose="020B0604020202020204" pitchFamily="34" charset="0"/>
              </a:rPr>
              <a:t> 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B6E22-E03A-4A43-A3BA-39DDCA9FC0D1}"/>
              </a:ext>
            </a:extLst>
          </p:cNvPr>
          <p:cNvSpPr txBox="1"/>
          <p:nvPr/>
        </p:nvSpPr>
        <p:spPr>
          <a:xfrm>
            <a:off x="5317561" y="3529310"/>
            <a:ext cx="774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18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1%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5CFF6-EB96-4280-A9E6-8EEC2EB51898}"/>
              </a:ext>
            </a:extLst>
          </p:cNvPr>
          <p:cNvSpPr txBox="1"/>
          <p:nvPr/>
        </p:nvSpPr>
        <p:spPr>
          <a:xfrm>
            <a:off x="5540108" y="4080843"/>
            <a:ext cx="552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4%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AD181-FCAF-42C3-ABF8-3EB84B5D75F8}"/>
              </a:ext>
            </a:extLst>
          </p:cNvPr>
          <p:cNvSpPr txBox="1"/>
          <p:nvPr/>
        </p:nvSpPr>
        <p:spPr>
          <a:xfrm>
            <a:off x="114299" y="2467480"/>
            <a:ext cx="340696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4000" dirty="0">
                <a:latin typeface="Arial" panose="020B0604020202020204" pitchFamily="34" charset="0"/>
              </a:rPr>
              <a:t>Iš viso, mln. € </a:t>
            </a:r>
          </a:p>
          <a:p>
            <a:pPr marL="360363" algn="l">
              <a:spcBef>
                <a:spcPts val="0"/>
              </a:spcBef>
            </a:pPr>
            <a:r>
              <a:rPr lang="lt-LT" sz="6600" b="1" dirty="0">
                <a:latin typeface="Arial" panose="020B0604020202020204" pitchFamily="34" charset="0"/>
              </a:rPr>
              <a:t>1</a:t>
            </a:r>
            <a:r>
              <a:rPr lang="lt-LT" sz="1800" b="1" dirty="0">
                <a:latin typeface="Arial" panose="020B0604020202020204" pitchFamily="34" charset="0"/>
              </a:rPr>
              <a:t> </a:t>
            </a:r>
            <a:r>
              <a:rPr lang="lt-LT" sz="6600" b="1" dirty="0">
                <a:latin typeface="Arial" panose="020B0604020202020204" pitchFamily="34" charset="0"/>
              </a:rPr>
              <a:t>980</a:t>
            </a:r>
            <a:endParaRPr lang="lt-LT" sz="6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59B4E9-0F9B-4CDF-8112-98C73357FCCE}"/>
              </a:ext>
            </a:extLst>
          </p:cNvPr>
          <p:cNvSpPr txBox="1"/>
          <p:nvPr/>
        </p:nvSpPr>
        <p:spPr>
          <a:xfrm>
            <a:off x="3616917" y="4399161"/>
            <a:ext cx="1036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</a:rPr>
              <a:t>70%</a:t>
            </a:r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468130-CD5C-4A92-BEAD-86DBF04D8DEB}"/>
              </a:ext>
            </a:extLst>
          </p:cNvPr>
          <p:cNvSpPr txBox="1"/>
          <p:nvPr/>
        </p:nvSpPr>
        <p:spPr>
          <a:xfrm>
            <a:off x="5939242" y="5355459"/>
            <a:ext cx="3204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t-LT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Šaltinis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: Statistikos departamentas</a:t>
            </a:r>
            <a:endParaRPr lang="lt-L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2E60-1029-46D9-ADF9-C99104454A7D}"/>
              </a:ext>
            </a:extLst>
          </p:cNvPr>
          <p:cNvSpPr txBox="1"/>
          <p:nvPr/>
        </p:nvSpPr>
        <p:spPr>
          <a:xfrm>
            <a:off x="6877850" y="2512850"/>
            <a:ext cx="2184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lt-LT" sz="4400" b="1" dirty="0">
                <a:latin typeface="Arial" panose="020B0604020202020204" pitchFamily="34" charset="0"/>
              </a:rPr>
              <a:t>590</a:t>
            </a:r>
            <a:r>
              <a:rPr lang="lt-LT" sz="4400" b="1" baseline="30000" dirty="0">
                <a:latin typeface="Arial" panose="020B0604020202020204" pitchFamily="34" charset="0"/>
              </a:rPr>
              <a:t> </a:t>
            </a:r>
            <a:r>
              <a:rPr lang="lt-LT" sz="4400" baseline="30000" dirty="0">
                <a:latin typeface="Arial" panose="020B0604020202020204" pitchFamily="34" charset="0"/>
              </a:rPr>
              <a:t>mln.€</a:t>
            </a:r>
            <a:r>
              <a:rPr lang="lt-LT" sz="4400" b="1" dirty="0">
                <a:latin typeface="Arial" panose="020B0604020202020204" pitchFamily="34" charset="0"/>
              </a:rPr>
              <a:t> </a:t>
            </a:r>
            <a:endParaRPr lang="lt-LT" sz="4400" b="1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8E060F2-2C14-49B7-9FA5-6E7DD42352AC}"/>
              </a:ext>
            </a:extLst>
          </p:cNvPr>
          <p:cNvSpPr/>
          <p:nvPr/>
        </p:nvSpPr>
        <p:spPr bwMode="auto">
          <a:xfrm>
            <a:off x="6629696" y="2451165"/>
            <a:ext cx="276200" cy="2095156"/>
          </a:xfrm>
          <a:prstGeom prst="rightBrace">
            <a:avLst>
              <a:gd name="adj1" fmla="val 42819"/>
              <a:gd name="adj2" fmla="val 2302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FDF3E-4135-4434-8F26-7229B5FB15F1}"/>
              </a:ext>
            </a:extLst>
          </p:cNvPr>
          <p:cNvSpPr txBox="1"/>
          <p:nvPr/>
        </p:nvSpPr>
        <p:spPr>
          <a:xfrm>
            <a:off x="4956628" y="1309483"/>
            <a:ext cx="40525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2400" dirty="0">
                <a:latin typeface="Arial" panose="020B0604020202020204" pitchFamily="34" charset="0"/>
              </a:rPr>
              <a:t>Baltarusija</a:t>
            </a:r>
            <a:r>
              <a:rPr lang="lt-LT" sz="2400" i="0" dirty="0">
                <a:effectLst/>
                <a:latin typeface="Arial" panose="020B0604020202020204" pitchFamily="34" charset="0"/>
              </a:rPr>
              <a:t> (BY), Rusija(RU), Ukraina (UA)</a:t>
            </a:r>
          </a:p>
        </p:txBody>
      </p:sp>
    </p:spTree>
    <p:extLst>
      <p:ext uri="{BB962C8B-B14F-4D97-AF65-F5344CB8AC3E}">
        <p14:creationId xmlns:p14="http://schemas.microsoft.com/office/powerpoint/2010/main" val="20021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9EEA2A8-2EC3-490C-A51A-F9A383FF9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20" t="10959" r="-74" b="80173"/>
          <a:stretch/>
        </p:blipFill>
        <p:spPr>
          <a:xfrm>
            <a:off x="6244909" y="814738"/>
            <a:ext cx="2902346" cy="428172"/>
          </a:xfrm>
          <a:prstGeom prst="rect">
            <a:avLst/>
          </a:prstGeom>
        </p:spPr>
      </p:pic>
      <p:sp>
        <p:nvSpPr>
          <p:cNvPr id="23" name="Rectangle 4">
            <a:extLst>
              <a:ext uri="{FF2B5EF4-FFF2-40B4-BE49-F238E27FC236}">
                <a16:creationId xmlns:a16="http://schemas.microsoft.com/office/drawing/2014/main" id="{5D2E7D76-4D3F-4236-BFC9-88437B18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" y="299899"/>
            <a:ext cx="9029699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Medienos IMPORTO</a:t>
            </a:r>
            <a:r>
              <a:rPr lang="en-US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 </a:t>
            </a: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/eksporto sudėtis</a:t>
            </a:r>
            <a:endParaRPr lang="lt-LT" sz="3100" dirty="0">
              <a:solidFill>
                <a:srgbClr val="4D4D4D"/>
              </a:solidFill>
              <a:effectLst>
                <a:reflection blurRad="6350" stA="100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E42EF7-B336-4C8C-8104-D1AEC9E3A2D1}"/>
              </a:ext>
            </a:extLst>
          </p:cNvPr>
          <p:cNvSpPr/>
          <p:nvPr/>
        </p:nvSpPr>
        <p:spPr bwMode="auto">
          <a:xfrm>
            <a:off x="0" y="251808"/>
            <a:ext cx="8297055" cy="9832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7032D7-67F9-417C-B638-7CB97D937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0" r="5714" b="6653"/>
          <a:stretch/>
        </p:blipFill>
        <p:spPr>
          <a:xfrm>
            <a:off x="2871657" y="1207785"/>
            <a:ext cx="5460800" cy="45072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95B2B3-7B81-40CC-A129-FFA9557BF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97" r="6285" b="6914"/>
          <a:stretch/>
        </p:blipFill>
        <p:spPr>
          <a:xfrm>
            <a:off x="2824156" y="1207785"/>
            <a:ext cx="5460800" cy="44946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DEB894-1F7F-46F7-BCA8-D48AE3D46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20" t="10959" r="-74" b="80173"/>
          <a:stretch/>
        </p:blipFill>
        <p:spPr>
          <a:xfrm>
            <a:off x="6244909" y="814738"/>
            <a:ext cx="2902346" cy="428172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4BA2825A-8173-44AF-B51E-F11C908BECF6}"/>
              </a:ext>
            </a:extLst>
          </p:cNvPr>
          <p:cNvSpPr txBox="1"/>
          <p:nvPr/>
        </p:nvSpPr>
        <p:spPr>
          <a:xfrm>
            <a:off x="3777209" y="1731962"/>
            <a:ext cx="733425" cy="36195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b="1" dirty="0"/>
              <a:t>276</a:t>
            </a:r>
            <a:endParaRPr lang="en-US" sz="1600" b="1" dirty="0"/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AA56ED79-44CE-45A7-BF00-85CD4764E2FF}"/>
              </a:ext>
            </a:extLst>
          </p:cNvPr>
          <p:cNvSpPr txBox="1"/>
          <p:nvPr/>
        </p:nvSpPr>
        <p:spPr>
          <a:xfrm>
            <a:off x="3196909" y="2384425"/>
            <a:ext cx="600075" cy="36195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b="1" dirty="0"/>
              <a:t>70</a:t>
            </a:r>
            <a:endParaRPr lang="en-US" sz="1600" b="1" dirty="0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57333A09-3096-4C18-B892-4250DF457BAD}"/>
              </a:ext>
            </a:extLst>
          </p:cNvPr>
          <p:cNvSpPr txBox="1"/>
          <p:nvPr/>
        </p:nvSpPr>
        <p:spPr>
          <a:xfrm>
            <a:off x="7955328" y="3046412"/>
            <a:ext cx="733425" cy="36195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b="1" dirty="0"/>
              <a:t>1 455</a:t>
            </a:r>
            <a:endParaRPr lang="en-US" sz="1600" b="1" dirty="0"/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DA8DD318-E97D-4F60-A1BD-9238733F3509}"/>
              </a:ext>
            </a:extLst>
          </p:cNvPr>
          <p:cNvSpPr txBox="1"/>
          <p:nvPr/>
        </p:nvSpPr>
        <p:spPr>
          <a:xfrm>
            <a:off x="7079028" y="4356098"/>
            <a:ext cx="733425" cy="36195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b="1" dirty="0"/>
              <a:t>1 203</a:t>
            </a:r>
            <a:endParaRPr lang="en-US" sz="1600" b="1" dirty="0"/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37502CCF-1E99-4440-9D73-0D6E42BC3EE4}"/>
              </a:ext>
            </a:extLst>
          </p:cNvPr>
          <p:cNvSpPr txBox="1"/>
          <p:nvPr/>
        </p:nvSpPr>
        <p:spPr>
          <a:xfrm>
            <a:off x="4735410" y="3698875"/>
            <a:ext cx="600075" cy="36195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600" b="1" dirty="0"/>
              <a:t>516</a:t>
            </a:r>
            <a:endParaRPr lang="en-US" sz="1600" b="1" dirty="0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6AA05C92-0E2D-4D68-89B5-619845FBFB3B}"/>
              </a:ext>
            </a:extLst>
          </p:cNvPr>
          <p:cNvSpPr txBox="1"/>
          <p:nvPr/>
        </p:nvSpPr>
        <p:spPr>
          <a:xfrm>
            <a:off x="4075259" y="5025562"/>
            <a:ext cx="600075" cy="36195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 b="1" dirty="0"/>
              <a:t>344</a:t>
            </a:r>
            <a:endParaRPr lang="en-US" sz="1600" b="1" dirty="0"/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2781B19C-D7B3-49D1-8D08-6596B9CCE8BE}"/>
              </a:ext>
            </a:extLst>
          </p:cNvPr>
          <p:cNvSpPr txBox="1"/>
          <p:nvPr/>
        </p:nvSpPr>
        <p:spPr>
          <a:xfrm>
            <a:off x="8234956" y="1717223"/>
            <a:ext cx="733425" cy="36195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600" b="1" dirty="0">
                <a:solidFill>
                  <a:srgbClr val="FF0000"/>
                </a:solidFill>
              </a:rPr>
              <a:t>1 517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37D373D8-27A9-4D56-8158-63BCB0BEA86D}"/>
              </a:ext>
            </a:extLst>
          </p:cNvPr>
          <p:cNvSpPr txBox="1"/>
          <p:nvPr/>
        </p:nvSpPr>
        <p:spPr>
          <a:xfrm>
            <a:off x="3936190" y="2384425"/>
            <a:ext cx="680071" cy="36195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600" b="1" dirty="0">
                <a:solidFill>
                  <a:srgbClr val="FF0000"/>
                </a:solidFill>
              </a:rPr>
              <a:t>287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A2FE1458-1BE4-4F74-AFE8-B8BD84D7B5AC}"/>
              </a:ext>
            </a:extLst>
          </p:cNvPr>
          <p:cNvSpPr txBox="1"/>
          <p:nvPr/>
        </p:nvSpPr>
        <p:spPr>
          <a:xfrm>
            <a:off x="7348972" y="2676525"/>
            <a:ext cx="733425" cy="28945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600" b="1" dirty="0">
                <a:solidFill>
                  <a:srgbClr val="FF0000"/>
                </a:solidFill>
              </a:rPr>
              <a:t>1 244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B241EA8E-7AA6-42C6-B65B-F60C703A2087}"/>
              </a:ext>
            </a:extLst>
          </p:cNvPr>
          <p:cNvSpPr txBox="1"/>
          <p:nvPr/>
        </p:nvSpPr>
        <p:spPr>
          <a:xfrm>
            <a:off x="3324190" y="3390446"/>
            <a:ext cx="680071" cy="36195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600" b="1" dirty="0">
                <a:solidFill>
                  <a:srgbClr val="FF0000"/>
                </a:solidFill>
              </a:rPr>
              <a:t>122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5B41518D-7F43-48AB-B769-944D4F29DE1C}"/>
              </a:ext>
            </a:extLst>
          </p:cNvPr>
          <p:cNvSpPr txBox="1"/>
          <p:nvPr/>
        </p:nvSpPr>
        <p:spPr>
          <a:xfrm>
            <a:off x="4011064" y="4038146"/>
            <a:ext cx="680071" cy="36195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600" b="1" dirty="0">
                <a:solidFill>
                  <a:srgbClr val="FF0000"/>
                </a:solidFill>
              </a:rPr>
              <a:t>314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1420BD8D-8628-4770-AC5D-627673F4FB3A}"/>
              </a:ext>
            </a:extLst>
          </p:cNvPr>
          <p:cNvSpPr txBox="1"/>
          <p:nvPr/>
        </p:nvSpPr>
        <p:spPr>
          <a:xfrm>
            <a:off x="5346611" y="5015985"/>
            <a:ext cx="680071" cy="36195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600" b="1" dirty="0">
                <a:solidFill>
                  <a:srgbClr val="FF0000"/>
                </a:solidFill>
              </a:rPr>
              <a:t>689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04C6C2-C2B5-4FB3-964E-EED27E63B190}"/>
              </a:ext>
            </a:extLst>
          </p:cNvPr>
          <p:cNvGrpSpPr/>
          <p:nvPr/>
        </p:nvGrpSpPr>
        <p:grpSpPr>
          <a:xfrm>
            <a:off x="7737737" y="5340442"/>
            <a:ext cx="1406267" cy="361950"/>
            <a:chOff x="7564571" y="5340442"/>
            <a:chExt cx="1426965" cy="361950"/>
          </a:xfrm>
        </p:grpSpPr>
        <p:sp>
          <p:nvSpPr>
            <p:cNvPr id="42" name="TextBox 1">
              <a:extLst>
                <a:ext uri="{FF2B5EF4-FFF2-40B4-BE49-F238E27FC236}">
                  <a16:creationId xmlns:a16="http://schemas.microsoft.com/office/drawing/2014/main" id="{0A23371F-1B6A-43B5-8D12-7DC2AE6B8044}"/>
                </a:ext>
              </a:extLst>
            </p:cNvPr>
            <p:cNvSpPr txBox="1"/>
            <p:nvPr/>
          </p:nvSpPr>
          <p:spPr>
            <a:xfrm>
              <a:off x="7917265" y="5340442"/>
              <a:ext cx="1074271" cy="3619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lt-LT" sz="1600" dirty="0">
                  <a:solidFill>
                    <a:srgbClr val="FF0000"/>
                  </a:solidFill>
                </a:rPr>
                <a:t>eksportas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811F811-1E89-416C-89B8-56FD90B84908}"/>
                </a:ext>
              </a:extLst>
            </p:cNvPr>
            <p:cNvSpPr/>
            <p:nvPr/>
          </p:nvSpPr>
          <p:spPr bwMode="auto">
            <a:xfrm>
              <a:off x="7564571" y="5410015"/>
              <a:ext cx="373682" cy="206186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0D8FE19-0CA4-4674-9158-7744F22C2552}"/>
              </a:ext>
            </a:extLst>
          </p:cNvPr>
          <p:cNvSpPr/>
          <p:nvPr/>
        </p:nvSpPr>
        <p:spPr bwMode="auto">
          <a:xfrm>
            <a:off x="1504245" y="2935793"/>
            <a:ext cx="5194212" cy="5696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881C37-5923-460C-ADC0-889A9DCDD3D3}"/>
              </a:ext>
            </a:extLst>
          </p:cNvPr>
          <p:cNvSpPr/>
          <p:nvPr/>
        </p:nvSpPr>
        <p:spPr bwMode="auto">
          <a:xfrm>
            <a:off x="1504244" y="4249313"/>
            <a:ext cx="4740665" cy="5696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535F8-3488-47DB-9EA6-8CFE12014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315" y="4265299"/>
            <a:ext cx="1232270" cy="668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FD536-116A-425A-9FE8-75233B52C9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432"/>
          <a:stretch/>
        </p:blipFill>
        <p:spPr>
          <a:xfrm>
            <a:off x="46301" y="4949112"/>
            <a:ext cx="1395050" cy="698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A89135-EF05-442A-8387-0D87E99A94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195" y="2085842"/>
            <a:ext cx="1124675" cy="6129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0618C2-8A9E-4884-9084-AA18177453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53" y="2762197"/>
            <a:ext cx="1287611" cy="699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46B584-9E09-499F-B449-7F94E92603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508" y="1341081"/>
            <a:ext cx="1247078" cy="703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6F2A9F-B484-4E84-B295-F1446857249E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4" y="3508409"/>
            <a:ext cx="1287611" cy="69802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04A9978-62BD-44B5-8363-965A8BBEE71E}"/>
              </a:ext>
            </a:extLst>
          </p:cNvPr>
          <p:cNvSpPr txBox="1"/>
          <p:nvPr/>
        </p:nvSpPr>
        <p:spPr>
          <a:xfrm>
            <a:off x="1504244" y="1625787"/>
            <a:ext cx="1535395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1800"/>
              </a:lnSpc>
              <a:tabLst>
                <a:tab pos="7177088" algn="l"/>
              </a:tabLst>
            </a:pP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Apvalioji padarinė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9FB110-F532-4683-BF4B-F612E63A2037}"/>
              </a:ext>
            </a:extLst>
          </p:cNvPr>
          <p:cNvSpPr txBox="1"/>
          <p:nvPr/>
        </p:nvSpPr>
        <p:spPr>
          <a:xfrm>
            <a:off x="1504244" y="2414810"/>
            <a:ext cx="1535395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1800"/>
              </a:lnSpc>
              <a:tabLst>
                <a:tab pos="7177088" algn="l"/>
              </a:tabLst>
            </a:pP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Malkos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BB4899-7E71-455E-B829-270F068908AC}"/>
              </a:ext>
            </a:extLst>
          </p:cNvPr>
          <p:cNvSpPr txBox="1"/>
          <p:nvPr/>
        </p:nvSpPr>
        <p:spPr>
          <a:xfrm>
            <a:off x="1504244" y="3064179"/>
            <a:ext cx="1535395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1800"/>
              </a:lnSpc>
              <a:tabLst>
                <a:tab pos="7177088" algn="l"/>
              </a:tabLst>
            </a:pP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Pjautinė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24F464-4D12-43C2-8895-861376776D4F}"/>
              </a:ext>
            </a:extLst>
          </p:cNvPr>
          <p:cNvSpPr txBox="1"/>
          <p:nvPr/>
        </p:nvSpPr>
        <p:spPr>
          <a:xfrm>
            <a:off x="1504244" y="3595544"/>
            <a:ext cx="1535395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1800"/>
              </a:lnSpc>
              <a:tabLst>
                <a:tab pos="7177088" algn="l"/>
              </a:tabLst>
            </a:pPr>
            <a:r>
              <a:rPr lang="lt-LT" sz="1800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Drožlių, OSB </a:t>
            </a: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plokštės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437945-B9CC-481D-A975-7C5CC65DE26A}"/>
              </a:ext>
            </a:extLst>
          </p:cNvPr>
          <p:cNvSpPr txBox="1"/>
          <p:nvPr/>
        </p:nvSpPr>
        <p:spPr>
          <a:xfrm>
            <a:off x="1504244" y="4265298"/>
            <a:ext cx="1535395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1800"/>
              </a:lnSpc>
              <a:tabLst>
                <a:tab pos="7177088" algn="l"/>
              </a:tabLst>
            </a:pP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Skiedros, pjuvenos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C3A4CC-809A-4DBC-B451-FD6D97C8AFAF}"/>
              </a:ext>
            </a:extLst>
          </p:cNvPr>
          <p:cNvSpPr txBox="1"/>
          <p:nvPr/>
        </p:nvSpPr>
        <p:spPr>
          <a:xfrm>
            <a:off x="1504244" y="4917863"/>
            <a:ext cx="1535395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1800"/>
              </a:lnSpc>
              <a:tabLst>
                <a:tab pos="7177088" algn="l"/>
              </a:tabLst>
            </a:pP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Granulės, briketai*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64C937-EF3A-4248-9FB7-B6FE2327AA7A}"/>
              </a:ext>
            </a:extLst>
          </p:cNvPr>
          <p:cNvSpPr txBox="1"/>
          <p:nvPr/>
        </p:nvSpPr>
        <p:spPr>
          <a:xfrm>
            <a:off x="1609273" y="1318032"/>
            <a:ext cx="1223786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ts val="1800"/>
              </a:lnSpc>
              <a:tabLst>
                <a:tab pos="7177088" algn="l"/>
              </a:tabLst>
            </a:pPr>
            <a:r>
              <a:rPr lang="lt-L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m</a:t>
            </a:r>
            <a:r>
              <a:rPr lang="lt-LT" sz="18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5F192B-EC49-470D-B916-BADF96D0FF41}"/>
              </a:ext>
            </a:extLst>
          </p:cNvPr>
          <p:cNvSpPr txBox="1"/>
          <p:nvPr/>
        </p:nvSpPr>
        <p:spPr>
          <a:xfrm>
            <a:off x="1609273" y="5448115"/>
            <a:ext cx="1223786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ts val="1800"/>
              </a:lnSpc>
              <a:tabLst>
                <a:tab pos="7177088" algn="l"/>
              </a:tabLst>
            </a:pP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lt-L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t</a:t>
            </a:r>
            <a:endParaRPr lang="lt-LT" sz="1800" b="1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4D4F22-69C0-41E8-BD10-40E8526A0699}"/>
              </a:ext>
            </a:extLst>
          </p:cNvPr>
          <p:cNvSpPr/>
          <p:nvPr/>
        </p:nvSpPr>
        <p:spPr bwMode="auto">
          <a:xfrm>
            <a:off x="2824156" y="1312863"/>
            <a:ext cx="193235" cy="1547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7D8AD6-4C90-4FBA-8685-EA090F0B6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01624"/>
            <a:ext cx="9029700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Medienos IMPORTO</a:t>
            </a:r>
            <a:r>
              <a:rPr lang="en-US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 </a:t>
            </a: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sudėtis</a:t>
            </a:r>
            <a:r>
              <a:rPr lang="en-US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 20</a:t>
            </a: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21</a:t>
            </a:r>
            <a:r>
              <a:rPr lang="en-US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 m.</a:t>
            </a:r>
            <a:endParaRPr lang="lt-LT" sz="3100" dirty="0">
              <a:solidFill>
                <a:srgbClr val="4D4D4D"/>
              </a:solidFill>
              <a:effectLst>
                <a:reflection blurRad="6350" stA="100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4.44444E-6 0.0530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1.94444E-6 0.05778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0.06389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9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29" grpId="0"/>
      <p:bldP spid="30" grpId="0"/>
      <p:bldP spid="31" grpId="0" animBg="1"/>
      <p:bldP spid="32" grpId="0"/>
      <p:bldP spid="35" grpId="0" animBg="1"/>
      <p:bldP spid="36" grpId="0" animBg="1"/>
      <p:bldP spid="37" grpId="0" animBg="1"/>
      <p:bldP spid="37" grpId="1" animBg="1"/>
      <p:bldP spid="39" grpId="0"/>
      <p:bldP spid="39" grpId="1"/>
      <p:bldP spid="40" grpId="0"/>
      <p:bldP spid="40" grpId="1"/>
      <p:bldP spid="41" grpId="0" animBg="1"/>
      <p:bldP spid="45" grpId="0" animBg="1"/>
      <p:bldP spid="45" grpId="1" animBg="1"/>
      <p:bldP spid="46" grpId="0" animBg="1"/>
      <p:bldP spid="46" grpId="1" animBg="1"/>
      <p:bldP spid="50" grpId="0"/>
      <p:bldP spid="5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2811490-D216-4685-9F3C-37F689482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1" y="1528798"/>
            <a:ext cx="7436396" cy="336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5F77D7-C263-4631-9B3D-5CFCC14C2580}"/>
              </a:ext>
            </a:extLst>
          </p:cNvPr>
          <p:cNvSpPr txBox="1"/>
          <p:nvPr/>
        </p:nvSpPr>
        <p:spPr>
          <a:xfrm>
            <a:off x="5477045" y="5399244"/>
            <a:ext cx="3204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t-LT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Šaltinis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: Statistikos departamentas</a:t>
            </a:r>
            <a:endParaRPr lang="lt-L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CEBEA14-B822-46BA-94AE-808E7ED10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7451"/>
            <a:ext cx="9144000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Eksportuojamos/importuojamos apvaliosios padarinės medienos </a:t>
            </a:r>
            <a:r>
              <a:rPr lang="lt-LT" sz="3100" b="1" dirty="0" err="1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sortimentinė</a:t>
            </a: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 sudėtis 2011-2021 m.</a:t>
            </a:r>
            <a:endParaRPr lang="lt-LT" sz="3100" dirty="0">
              <a:solidFill>
                <a:srgbClr val="4D4D4D"/>
              </a:solidFill>
              <a:effectLst>
                <a:reflection blurRad="6350" stA="100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22F99B8-4D8F-4D09-A900-562235FD2687}"/>
              </a:ext>
            </a:extLst>
          </p:cNvPr>
          <p:cNvSpPr/>
          <p:nvPr/>
        </p:nvSpPr>
        <p:spPr bwMode="auto">
          <a:xfrm>
            <a:off x="8884995" y="4200427"/>
            <a:ext cx="179695" cy="236627"/>
          </a:xfrm>
          <a:prstGeom prst="downArrow">
            <a:avLst/>
          </a:prstGeom>
          <a:solidFill>
            <a:schemeClr val="bg2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D2C1CED-D1F6-492F-8D24-BE4044F51886}"/>
              </a:ext>
            </a:extLst>
          </p:cNvPr>
          <p:cNvSpPr/>
          <p:nvPr/>
        </p:nvSpPr>
        <p:spPr bwMode="auto">
          <a:xfrm rot="10800000">
            <a:off x="8884995" y="3831196"/>
            <a:ext cx="179695" cy="236627"/>
          </a:xfrm>
          <a:prstGeom prst="downArrow">
            <a:avLst/>
          </a:prstGeom>
          <a:solidFill>
            <a:schemeClr val="bg2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46A1C4-A128-42EF-9DF7-DB72CD1A15AD}"/>
              </a:ext>
            </a:extLst>
          </p:cNvPr>
          <p:cNvSpPr txBox="1"/>
          <p:nvPr/>
        </p:nvSpPr>
        <p:spPr>
          <a:xfrm rot="16200000">
            <a:off x="8259205" y="3036685"/>
            <a:ext cx="1425025" cy="335989"/>
          </a:xfrm>
          <a:prstGeom prst="rect">
            <a:avLst/>
          </a:prstGeom>
          <a:noFill/>
        </p:spPr>
        <p:txBody>
          <a:bodyPr wrap="square" rIns="36000">
            <a:spAutoFit/>
          </a:bodyPr>
          <a:lstStyle/>
          <a:p>
            <a:pPr algn="r">
              <a:lnSpc>
                <a:spcPts val="1920"/>
              </a:lnSpc>
              <a:spcBef>
                <a:spcPts val="0"/>
              </a:spcBef>
            </a:pPr>
            <a:r>
              <a:rPr lang="lt-LT" sz="1800" b="1" spc="100" dirty="0">
                <a:solidFill>
                  <a:srgbClr val="633F0C"/>
                </a:solidFill>
                <a:latin typeface="Arial" panose="020B0604020202020204" pitchFamily="34" charset="0"/>
              </a:rPr>
              <a:t>eksportas</a:t>
            </a:r>
            <a:endParaRPr lang="lt-LT" b="1" spc="100" dirty="0">
              <a:solidFill>
                <a:srgbClr val="633F0C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D780FC-E016-44D0-B3A4-DB9B6C82E42B}"/>
              </a:ext>
            </a:extLst>
          </p:cNvPr>
          <p:cNvSpPr txBox="1"/>
          <p:nvPr/>
        </p:nvSpPr>
        <p:spPr>
          <a:xfrm rot="16200000">
            <a:off x="8334090" y="4906862"/>
            <a:ext cx="1275255" cy="335989"/>
          </a:xfrm>
          <a:prstGeom prst="rect">
            <a:avLst/>
          </a:prstGeom>
          <a:noFill/>
        </p:spPr>
        <p:txBody>
          <a:bodyPr wrap="square" rIns="36000">
            <a:spAutoFit/>
          </a:bodyPr>
          <a:lstStyle/>
          <a:p>
            <a:pPr algn="l">
              <a:lnSpc>
                <a:spcPts val="1920"/>
              </a:lnSpc>
              <a:spcBef>
                <a:spcPts val="0"/>
              </a:spcBef>
            </a:pPr>
            <a:r>
              <a:rPr lang="lt-LT" sz="1800" b="1" spc="100" dirty="0">
                <a:solidFill>
                  <a:srgbClr val="008000"/>
                </a:solidFill>
                <a:latin typeface="Arial" panose="020B0604020202020204" pitchFamily="34" charset="0"/>
              </a:rPr>
              <a:t>importas</a:t>
            </a:r>
            <a:endParaRPr lang="lt-LT" b="1" spc="100" dirty="0">
              <a:solidFill>
                <a:srgbClr val="008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31669A-45EF-4AA2-AE47-F11957DD467D}"/>
              </a:ext>
            </a:extLst>
          </p:cNvPr>
          <p:cNvSpPr txBox="1"/>
          <p:nvPr/>
        </p:nvSpPr>
        <p:spPr>
          <a:xfrm rot="16200000">
            <a:off x="-865701" y="2455121"/>
            <a:ext cx="2273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lt-LT" dirty="0">
                <a:latin typeface="Arial" panose="020B0604020202020204" pitchFamily="34" charset="0"/>
              </a:rPr>
              <a:t>Likvidinis tūris, tūkst. m</a:t>
            </a:r>
            <a:r>
              <a:rPr lang="lt-LT" baseline="30000" dirty="0">
                <a:latin typeface="Arial" panose="020B0604020202020204" pitchFamily="34" charset="0"/>
              </a:rPr>
              <a:t>3</a:t>
            </a:r>
            <a:endParaRPr lang="lt-LT" baseline="30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172201-282F-4207-9107-254EB543F268}"/>
              </a:ext>
            </a:extLst>
          </p:cNvPr>
          <p:cNvSpPr txBox="1"/>
          <p:nvPr/>
        </p:nvSpPr>
        <p:spPr>
          <a:xfrm>
            <a:off x="1034278" y="1671901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1844</a:t>
            </a:r>
            <a:endParaRPr lang="lt-LT" sz="1050" b="1" baseline="60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5F96CF-E79B-4506-9E60-7549E57C6518}"/>
              </a:ext>
            </a:extLst>
          </p:cNvPr>
          <p:cNvSpPr txBox="1"/>
          <p:nvPr/>
        </p:nvSpPr>
        <p:spPr>
          <a:xfrm>
            <a:off x="1651498" y="213862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1465</a:t>
            </a:r>
            <a:endParaRPr lang="lt-LT" sz="1050" b="1" baseline="60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17F199-6361-445B-8D52-88540C61C338}"/>
              </a:ext>
            </a:extLst>
          </p:cNvPr>
          <p:cNvSpPr txBox="1"/>
          <p:nvPr/>
        </p:nvSpPr>
        <p:spPr>
          <a:xfrm>
            <a:off x="2261098" y="1710031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1809</a:t>
            </a:r>
            <a:endParaRPr lang="lt-LT" sz="1050" b="1" baseline="60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B3EBDCC-48FE-4D29-9DAD-F45607080B67}"/>
              </a:ext>
            </a:extLst>
          </p:cNvPr>
          <p:cNvSpPr txBox="1"/>
          <p:nvPr/>
        </p:nvSpPr>
        <p:spPr>
          <a:xfrm>
            <a:off x="2870771" y="1843233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1716</a:t>
            </a:r>
            <a:endParaRPr lang="lt-LT" sz="1050" b="1" baseline="60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96ABF4-881C-4337-A098-D873380DD285}"/>
              </a:ext>
            </a:extLst>
          </p:cNvPr>
          <p:cNvSpPr txBox="1"/>
          <p:nvPr/>
        </p:nvSpPr>
        <p:spPr>
          <a:xfrm>
            <a:off x="3495611" y="2208100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1406</a:t>
            </a:r>
            <a:endParaRPr lang="lt-LT" sz="1050" b="1" baseline="60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07A8B3-D0FB-4BE7-B205-7A807973D614}"/>
              </a:ext>
            </a:extLst>
          </p:cNvPr>
          <p:cNvSpPr txBox="1"/>
          <p:nvPr/>
        </p:nvSpPr>
        <p:spPr>
          <a:xfrm>
            <a:off x="4114213" y="213100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1473</a:t>
            </a:r>
            <a:endParaRPr lang="lt-LT" sz="1050" b="1" baseline="60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578EA2-61BA-4DB0-94FC-1D5578F76736}"/>
              </a:ext>
            </a:extLst>
          </p:cNvPr>
          <p:cNvSpPr txBox="1"/>
          <p:nvPr/>
        </p:nvSpPr>
        <p:spPr>
          <a:xfrm>
            <a:off x="4712206" y="2021716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1559</a:t>
            </a:r>
            <a:endParaRPr lang="lt-LT" sz="1050" b="1" baseline="60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DD7787-900B-495E-A05A-ACBBDF69FAD2}"/>
              </a:ext>
            </a:extLst>
          </p:cNvPr>
          <p:cNvSpPr txBox="1"/>
          <p:nvPr/>
        </p:nvSpPr>
        <p:spPr>
          <a:xfrm>
            <a:off x="5329426" y="1489141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2028</a:t>
            </a:r>
            <a:endParaRPr lang="lt-LT" sz="1050" b="1" baseline="60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C06A6D-1ADE-4079-B980-759A30A60B0B}"/>
              </a:ext>
            </a:extLst>
          </p:cNvPr>
          <p:cNvSpPr txBox="1"/>
          <p:nvPr/>
        </p:nvSpPr>
        <p:spPr>
          <a:xfrm>
            <a:off x="5952818" y="1608450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1890</a:t>
            </a:r>
            <a:endParaRPr lang="lt-LT" sz="1050" b="1" baseline="600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8F1AEF-8355-4815-9230-850D7C632F61}"/>
              </a:ext>
            </a:extLst>
          </p:cNvPr>
          <p:cNvSpPr txBox="1"/>
          <p:nvPr/>
        </p:nvSpPr>
        <p:spPr>
          <a:xfrm>
            <a:off x="6569669" y="1760025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1777</a:t>
            </a:r>
            <a:endParaRPr lang="lt-LT" sz="1050" b="1" baseline="60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4677FB-2945-45C4-BF77-D1424117C684}"/>
              </a:ext>
            </a:extLst>
          </p:cNvPr>
          <p:cNvSpPr txBox="1"/>
          <p:nvPr/>
        </p:nvSpPr>
        <p:spPr>
          <a:xfrm>
            <a:off x="7171649" y="2037636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1517</a:t>
            </a:r>
            <a:endParaRPr lang="lt-LT" sz="1050" b="1" baseline="60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CE337F-0351-4866-A57D-2F7510BC11BA}"/>
              </a:ext>
            </a:extLst>
          </p:cNvPr>
          <p:cNvSpPr txBox="1"/>
          <p:nvPr/>
        </p:nvSpPr>
        <p:spPr>
          <a:xfrm>
            <a:off x="7179269" y="4542348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276</a:t>
            </a:r>
            <a:endParaRPr lang="lt-LT" sz="1050" b="1" baseline="600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003E058-DA08-4AC6-BC04-5415981DF0A1}"/>
              </a:ext>
            </a:extLst>
          </p:cNvPr>
          <p:cNvSpPr txBox="1"/>
          <p:nvPr/>
        </p:nvSpPr>
        <p:spPr>
          <a:xfrm>
            <a:off x="6569669" y="4516475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260</a:t>
            </a:r>
            <a:endParaRPr lang="lt-LT" sz="1050" b="1" baseline="60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119F182-CBCB-4728-8F11-F2483B8AC336}"/>
              </a:ext>
            </a:extLst>
          </p:cNvPr>
          <p:cNvSpPr txBox="1"/>
          <p:nvPr/>
        </p:nvSpPr>
        <p:spPr>
          <a:xfrm>
            <a:off x="5962770" y="4488029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227</a:t>
            </a:r>
            <a:endParaRPr lang="lt-LT" sz="1050" b="1" baseline="60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13AE093-51B2-4F1D-B8AC-B6273D340BC3}"/>
              </a:ext>
            </a:extLst>
          </p:cNvPr>
          <p:cNvSpPr txBox="1"/>
          <p:nvPr/>
        </p:nvSpPr>
        <p:spPr>
          <a:xfrm>
            <a:off x="5348299" y="4450015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215</a:t>
            </a:r>
            <a:endParaRPr lang="lt-LT" sz="1050" b="1" baseline="60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B0B964D-1CAC-4E36-B5D2-E63DA429804C}"/>
              </a:ext>
            </a:extLst>
          </p:cNvPr>
          <p:cNvSpPr txBox="1"/>
          <p:nvPr/>
        </p:nvSpPr>
        <p:spPr>
          <a:xfrm>
            <a:off x="4735066" y="4496211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236</a:t>
            </a:r>
            <a:endParaRPr lang="lt-LT" sz="1050" b="1" baseline="60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31BD7A6-90D5-44D2-B4E6-B47805178C52}"/>
              </a:ext>
            </a:extLst>
          </p:cNvPr>
          <p:cNvSpPr txBox="1"/>
          <p:nvPr/>
        </p:nvSpPr>
        <p:spPr>
          <a:xfrm>
            <a:off x="4114213" y="4762893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492</a:t>
            </a:r>
            <a:endParaRPr lang="lt-LT" sz="1050" b="1" baseline="60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2FEAB17-A9F7-496C-94CC-144D77F5AD64}"/>
              </a:ext>
            </a:extLst>
          </p:cNvPr>
          <p:cNvSpPr txBox="1"/>
          <p:nvPr/>
        </p:nvSpPr>
        <p:spPr>
          <a:xfrm>
            <a:off x="3494469" y="4634681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372</a:t>
            </a:r>
            <a:endParaRPr lang="lt-LT" sz="1050" b="1" baseline="600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A3388AB-C6EB-4A3F-BA12-5B6F68CCB29C}"/>
              </a:ext>
            </a:extLst>
          </p:cNvPr>
          <p:cNvSpPr txBox="1"/>
          <p:nvPr/>
        </p:nvSpPr>
        <p:spPr>
          <a:xfrm>
            <a:off x="2886509" y="4604725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341</a:t>
            </a:r>
            <a:endParaRPr lang="lt-LT" sz="1050" b="1" baseline="60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E92D79A-4530-4CD8-BFC9-CAE2C687F51E}"/>
              </a:ext>
            </a:extLst>
          </p:cNvPr>
          <p:cNvSpPr txBox="1"/>
          <p:nvPr/>
        </p:nvSpPr>
        <p:spPr>
          <a:xfrm>
            <a:off x="2278403" y="4619965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360</a:t>
            </a:r>
            <a:endParaRPr lang="lt-LT" sz="1050" b="1" baseline="60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624FC71-AC29-439B-8BD7-9796573C4DA4}"/>
              </a:ext>
            </a:extLst>
          </p:cNvPr>
          <p:cNvSpPr txBox="1"/>
          <p:nvPr/>
        </p:nvSpPr>
        <p:spPr>
          <a:xfrm>
            <a:off x="1657550" y="4532014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291</a:t>
            </a:r>
            <a:endParaRPr lang="lt-LT" sz="1050" b="1" baseline="60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F16FFD-7305-4E28-B2D5-BE34020858D6}"/>
              </a:ext>
            </a:extLst>
          </p:cNvPr>
          <p:cNvSpPr txBox="1"/>
          <p:nvPr/>
        </p:nvSpPr>
        <p:spPr>
          <a:xfrm>
            <a:off x="1046327" y="4488029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latin typeface="Arial" panose="020B0604020202020204" pitchFamily="34" charset="0"/>
              </a:rPr>
              <a:t>258</a:t>
            </a:r>
            <a:endParaRPr lang="lt-LT" sz="1050" b="1" baseline="6000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2162DC-3107-4CF1-94F0-09C585CB29ED}"/>
              </a:ext>
            </a:extLst>
          </p:cNvPr>
          <p:cNvCxnSpPr>
            <a:cxnSpLocks/>
          </p:cNvCxnSpPr>
          <p:nvPr/>
        </p:nvCxnSpPr>
        <p:spPr bwMode="auto">
          <a:xfrm>
            <a:off x="5460389" y="1304661"/>
            <a:ext cx="2258671" cy="630905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1EA72E9-72D8-4A3E-8DD9-AA8196BC1497}"/>
              </a:ext>
            </a:extLst>
          </p:cNvPr>
          <p:cNvSpPr txBox="1"/>
          <p:nvPr/>
        </p:nvSpPr>
        <p:spPr>
          <a:xfrm>
            <a:off x="1052677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2011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DCF4DA-2A6E-4AF9-8A7D-0CD3BDE81812}"/>
              </a:ext>
            </a:extLst>
          </p:cNvPr>
          <p:cNvCxnSpPr>
            <a:cxnSpLocks/>
          </p:cNvCxnSpPr>
          <p:nvPr/>
        </p:nvCxnSpPr>
        <p:spPr bwMode="auto">
          <a:xfrm>
            <a:off x="952500" y="4977295"/>
            <a:ext cx="6766560" cy="0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730CA85-5118-45E3-848D-E2704FE3EEFA}"/>
              </a:ext>
            </a:extLst>
          </p:cNvPr>
          <p:cNvCxnSpPr>
            <a:cxnSpLocks/>
          </p:cNvCxnSpPr>
          <p:nvPr/>
        </p:nvCxnSpPr>
        <p:spPr bwMode="auto">
          <a:xfrm>
            <a:off x="1277647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D1FB04D-F76C-465B-861C-6A6E4A3E2B1B}"/>
              </a:ext>
            </a:extLst>
          </p:cNvPr>
          <p:cNvCxnSpPr>
            <a:cxnSpLocks/>
          </p:cNvCxnSpPr>
          <p:nvPr/>
        </p:nvCxnSpPr>
        <p:spPr bwMode="auto">
          <a:xfrm>
            <a:off x="1890422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C02FE6E-4EDC-475F-B76C-6FEC6231348B}"/>
              </a:ext>
            </a:extLst>
          </p:cNvPr>
          <p:cNvCxnSpPr>
            <a:cxnSpLocks/>
          </p:cNvCxnSpPr>
          <p:nvPr/>
        </p:nvCxnSpPr>
        <p:spPr bwMode="auto">
          <a:xfrm>
            <a:off x="2503197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DA5F66D-D4DA-42E1-9690-8D56325F6434}"/>
              </a:ext>
            </a:extLst>
          </p:cNvPr>
          <p:cNvSpPr txBox="1"/>
          <p:nvPr/>
        </p:nvSpPr>
        <p:spPr>
          <a:xfrm>
            <a:off x="1664198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2012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E788505-043E-4728-A3C2-D185BBA18246}"/>
              </a:ext>
            </a:extLst>
          </p:cNvPr>
          <p:cNvSpPr txBox="1"/>
          <p:nvPr/>
        </p:nvSpPr>
        <p:spPr>
          <a:xfrm>
            <a:off x="2276973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2013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38F75ED-5311-4A35-8749-21CACF9CFB59}"/>
              </a:ext>
            </a:extLst>
          </p:cNvPr>
          <p:cNvCxnSpPr>
            <a:cxnSpLocks/>
          </p:cNvCxnSpPr>
          <p:nvPr/>
        </p:nvCxnSpPr>
        <p:spPr bwMode="auto">
          <a:xfrm>
            <a:off x="3114718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AFEC634-E3EB-47D9-B781-C4617F84E622}"/>
              </a:ext>
            </a:extLst>
          </p:cNvPr>
          <p:cNvCxnSpPr>
            <a:cxnSpLocks/>
          </p:cNvCxnSpPr>
          <p:nvPr/>
        </p:nvCxnSpPr>
        <p:spPr bwMode="auto">
          <a:xfrm>
            <a:off x="3727493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C3E4E45F-2C7C-4D26-AFF0-F05FE314D740}"/>
              </a:ext>
            </a:extLst>
          </p:cNvPr>
          <p:cNvSpPr txBox="1"/>
          <p:nvPr/>
        </p:nvSpPr>
        <p:spPr>
          <a:xfrm>
            <a:off x="2888494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4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C05D847-BAF1-4D14-B340-9937D8C58A57}"/>
              </a:ext>
            </a:extLst>
          </p:cNvPr>
          <p:cNvSpPr txBox="1"/>
          <p:nvPr/>
        </p:nvSpPr>
        <p:spPr>
          <a:xfrm>
            <a:off x="3501269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5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AA2C850-14F8-469F-AC14-ADB133CE06B8}"/>
              </a:ext>
            </a:extLst>
          </p:cNvPr>
          <p:cNvCxnSpPr>
            <a:cxnSpLocks/>
          </p:cNvCxnSpPr>
          <p:nvPr/>
        </p:nvCxnSpPr>
        <p:spPr bwMode="auto">
          <a:xfrm>
            <a:off x="4341740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1F6491D-6081-4A81-B731-532C79518920}"/>
              </a:ext>
            </a:extLst>
          </p:cNvPr>
          <p:cNvCxnSpPr>
            <a:cxnSpLocks/>
          </p:cNvCxnSpPr>
          <p:nvPr/>
        </p:nvCxnSpPr>
        <p:spPr bwMode="auto">
          <a:xfrm>
            <a:off x="4954515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0595ACD2-F979-4ABC-AC6E-45BF4740BEEF}"/>
              </a:ext>
            </a:extLst>
          </p:cNvPr>
          <p:cNvSpPr txBox="1"/>
          <p:nvPr/>
        </p:nvSpPr>
        <p:spPr>
          <a:xfrm>
            <a:off x="4115516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6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69FFD2B-5B5C-48E8-9529-4B20E4B9EAC0}"/>
              </a:ext>
            </a:extLst>
          </p:cNvPr>
          <p:cNvSpPr txBox="1"/>
          <p:nvPr/>
        </p:nvSpPr>
        <p:spPr>
          <a:xfrm>
            <a:off x="4728291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7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1837B43-61D1-4D91-AC10-F6B6D7065764}"/>
              </a:ext>
            </a:extLst>
          </p:cNvPr>
          <p:cNvCxnSpPr>
            <a:cxnSpLocks/>
          </p:cNvCxnSpPr>
          <p:nvPr/>
        </p:nvCxnSpPr>
        <p:spPr bwMode="auto">
          <a:xfrm>
            <a:off x="5566036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23EF836-181F-4FB7-9601-EAA63F1EC321}"/>
              </a:ext>
            </a:extLst>
          </p:cNvPr>
          <p:cNvCxnSpPr>
            <a:cxnSpLocks/>
          </p:cNvCxnSpPr>
          <p:nvPr/>
        </p:nvCxnSpPr>
        <p:spPr bwMode="auto">
          <a:xfrm>
            <a:off x="6178811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A59895BA-0C84-4644-A810-BAB3350A9EA1}"/>
              </a:ext>
            </a:extLst>
          </p:cNvPr>
          <p:cNvSpPr txBox="1"/>
          <p:nvPr/>
        </p:nvSpPr>
        <p:spPr>
          <a:xfrm>
            <a:off x="5339812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8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D1BC173-6EB7-4204-9977-914F81F0DADD}"/>
              </a:ext>
            </a:extLst>
          </p:cNvPr>
          <p:cNvSpPr txBox="1"/>
          <p:nvPr/>
        </p:nvSpPr>
        <p:spPr>
          <a:xfrm>
            <a:off x="5952587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201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9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CF4769F-77B1-4A12-9101-559AACACF3C6}"/>
              </a:ext>
            </a:extLst>
          </p:cNvPr>
          <p:cNvCxnSpPr>
            <a:cxnSpLocks/>
          </p:cNvCxnSpPr>
          <p:nvPr/>
        </p:nvCxnSpPr>
        <p:spPr bwMode="auto">
          <a:xfrm>
            <a:off x="6789213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3643782-6809-471A-A8BE-D13DF21D2910}"/>
              </a:ext>
            </a:extLst>
          </p:cNvPr>
          <p:cNvCxnSpPr>
            <a:cxnSpLocks/>
          </p:cNvCxnSpPr>
          <p:nvPr/>
        </p:nvCxnSpPr>
        <p:spPr bwMode="auto">
          <a:xfrm>
            <a:off x="7401988" y="4977295"/>
            <a:ext cx="0" cy="76714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1008EBB8-5C8A-478C-9C41-87E2BA1D47F5}"/>
              </a:ext>
            </a:extLst>
          </p:cNvPr>
          <p:cNvSpPr txBox="1"/>
          <p:nvPr/>
        </p:nvSpPr>
        <p:spPr>
          <a:xfrm>
            <a:off x="6562989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775A0C9-6B0B-4A17-8424-303A427211D0}"/>
              </a:ext>
            </a:extLst>
          </p:cNvPr>
          <p:cNvSpPr txBox="1"/>
          <p:nvPr/>
        </p:nvSpPr>
        <p:spPr>
          <a:xfrm>
            <a:off x="7175764" y="5087367"/>
            <a:ext cx="45162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lt-L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20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21</a:t>
            </a:r>
            <a:endParaRPr lang="lt-LT" sz="1050" b="1" baseline="6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3E1E55-CFA6-42E7-BA26-649ECDD5F3B5}"/>
              </a:ext>
            </a:extLst>
          </p:cNvPr>
          <p:cNvSpPr txBox="1"/>
          <p:nvPr/>
        </p:nvSpPr>
        <p:spPr>
          <a:xfrm>
            <a:off x="7832402" y="2537781"/>
            <a:ext cx="1091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dirty="0" err="1">
                <a:latin typeface="Arial" panose="020B0604020202020204" pitchFamily="34" charset="0"/>
              </a:rPr>
              <a:t>Popier</a:t>
            </a:r>
            <a:r>
              <a:rPr lang="lt-LT" dirty="0">
                <a:latin typeface="Arial" panose="020B0604020202020204" pitchFamily="34" charset="0"/>
              </a:rPr>
              <a:t>-medžiai</a:t>
            </a:r>
            <a:endParaRPr lang="lt-LT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7B929A0-1489-4DC6-95AD-638136FE8FCC}"/>
              </a:ext>
            </a:extLst>
          </p:cNvPr>
          <p:cNvSpPr txBox="1"/>
          <p:nvPr/>
        </p:nvSpPr>
        <p:spPr>
          <a:xfrm>
            <a:off x="7832402" y="3088389"/>
            <a:ext cx="892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dirty="0">
                <a:latin typeface="Arial" panose="020B0604020202020204" pitchFamily="34" charset="0"/>
              </a:rPr>
              <a:t>Rąstai </a:t>
            </a:r>
            <a:endParaRPr lang="lt-LT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3298367-0FBE-41D2-91D3-0EDDE6A2D581}"/>
              </a:ext>
            </a:extLst>
          </p:cNvPr>
          <p:cNvSpPr/>
          <p:nvPr/>
        </p:nvSpPr>
        <p:spPr bwMode="auto">
          <a:xfrm>
            <a:off x="7719060" y="2710925"/>
            <a:ext cx="144000" cy="144000"/>
          </a:xfrm>
          <a:prstGeom prst="rect">
            <a:avLst/>
          </a:prstGeom>
          <a:solidFill>
            <a:srgbClr val="F18700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5D8A4C-98BE-4640-A08E-718402FE3C25}"/>
              </a:ext>
            </a:extLst>
          </p:cNvPr>
          <p:cNvSpPr/>
          <p:nvPr/>
        </p:nvSpPr>
        <p:spPr bwMode="auto">
          <a:xfrm>
            <a:off x="7721108" y="3169314"/>
            <a:ext cx="144000" cy="144000"/>
          </a:xfrm>
          <a:prstGeom prst="rect">
            <a:avLst/>
          </a:prstGeom>
          <a:solidFill>
            <a:srgbClr val="FFE500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816FC9B-D77F-4438-BA1F-2B404E05BEFC}"/>
              </a:ext>
            </a:extLst>
          </p:cNvPr>
          <p:cNvSpPr/>
          <p:nvPr/>
        </p:nvSpPr>
        <p:spPr bwMode="auto">
          <a:xfrm>
            <a:off x="7720879" y="4638786"/>
            <a:ext cx="144000" cy="144000"/>
          </a:xfrm>
          <a:prstGeom prst="rect">
            <a:avLst/>
          </a:prstGeom>
          <a:solidFill>
            <a:srgbClr val="18919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03453A6-E7E4-4C5B-B8D3-CB26BC317362}"/>
              </a:ext>
            </a:extLst>
          </p:cNvPr>
          <p:cNvSpPr/>
          <p:nvPr/>
        </p:nvSpPr>
        <p:spPr bwMode="auto">
          <a:xfrm>
            <a:off x="7719060" y="4200427"/>
            <a:ext cx="144000" cy="144000"/>
          </a:xfrm>
          <a:prstGeom prst="rect">
            <a:avLst/>
          </a:prstGeom>
          <a:solidFill>
            <a:srgbClr val="B5CD00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5AAB903-6A32-4C0C-8A0D-5D341538A7C2}"/>
              </a:ext>
            </a:extLst>
          </p:cNvPr>
          <p:cNvSpPr txBox="1"/>
          <p:nvPr/>
        </p:nvSpPr>
        <p:spPr>
          <a:xfrm>
            <a:off x="7832402" y="4095235"/>
            <a:ext cx="892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dirty="0">
                <a:latin typeface="Arial" panose="020B0604020202020204" pitchFamily="34" charset="0"/>
              </a:rPr>
              <a:t>Rąstai </a:t>
            </a:r>
            <a:endParaRPr lang="lt-LT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0109344-B304-4675-8FC6-5DECA60F479F}"/>
              </a:ext>
            </a:extLst>
          </p:cNvPr>
          <p:cNvSpPr txBox="1"/>
          <p:nvPr/>
        </p:nvSpPr>
        <p:spPr>
          <a:xfrm>
            <a:off x="7832402" y="4427941"/>
            <a:ext cx="1091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dirty="0" err="1">
                <a:latin typeface="Arial" panose="020B0604020202020204" pitchFamily="34" charset="0"/>
              </a:rPr>
              <a:t>Popier</a:t>
            </a:r>
            <a:r>
              <a:rPr lang="lt-LT" dirty="0">
                <a:latin typeface="Arial" panose="020B0604020202020204" pitchFamily="34" charset="0"/>
              </a:rPr>
              <a:t>-medžiai</a:t>
            </a:r>
            <a:endParaRPr lang="lt-LT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2DF9B7-E156-46D3-B452-CEEAF7CB6FF0}"/>
              </a:ext>
            </a:extLst>
          </p:cNvPr>
          <p:cNvSpPr/>
          <p:nvPr/>
        </p:nvSpPr>
        <p:spPr bwMode="auto">
          <a:xfrm>
            <a:off x="481013" y="4719507"/>
            <a:ext cx="71437" cy="698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CC5C663-3A41-4F92-A1A9-96B51631E88C}"/>
              </a:ext>
            </a:extLst>
          </p:cNvPr>
          <p:cNvSpPr/>
          <p:nvPr/>
        </p:nvSpPr>
        <p:spPr bwMode="auto">
          <a:xfrm>
            <a:off x="1149668" y="4307608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A5BDACA-1AB6-4897-8DAE-370A39553700}"/>
              </a:ext>
            </a:extLst>
          </p:cNvPr>
          <p:cNvSpPr/>
          <p:nvPr/>
        </p:nvSpPr>
        <p:spPr bwMode="auto">
          <a:xfrm>
            <a:off x="1761650" y="4345989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4AA1B77-A368-42DD-AA32-BD13FCF4CFFB}"/>
              </a:ext>
            </a:extLst>
          </p:cNvPr>
          <p:cNvSpPr/>
          <p:nvPr/>
        </p:nvSpPr>
        <p:spPr bwMode="auto">
          <a:xfrm>
            <a:off x="2376013" y="4446791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828FA7E-028E-4202-A358-95B044B585BA}"/>
              </a:ext>
            </a:extLst>
          </p:cNvPr>
          <p:cNvSpPr/>
          <p:nvPr/>
        </p:nvSpPr>
        <p:spPr bwMode="auto">
          <a:xfrm>
            <a:off x="2987995" y="4403012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10EDBBC-8C74-47C9-A930-1AB0AAAB5B9A}"/>
              </a:ext>
            </a:extLst>
          </p:cNvPr>
          <p:cNvSpPr/>
          <p:nvPr/>
        </p:nvSpPr>
        <p:spPr bwMode="auto">
          <a:xfrm>
            <a:off x="3602358" y="4498475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8C413CD-B8A0-4586-A5C2-408697CCF282}"/>
              </a:ext>
            </a:extLst>
          </p:cNvPr>
          <p:cNvSpPr/>
          <p:nvPr/>
        </p:nvSpPr>
        <p:spPr bwMode="auto">
          <a:xfrm>
            <a:off x="4216434" y="4638786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495BB24-3099-4F32-BDF5-351E2679DE19}"/>
              </a:ext>
            </a:extLst>
          </p:cNvPr>
          <p:cNvSpPr/>
          <p:nvPr/>
        </p:nvSpPr>
        <p:spPr bwMode="auto">
          <a:xfrm>
            <a:off x="4859372" y="4376084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18DA6EB-298A-4F04-A580-747C8038FD56}"/>
              </a:ext>
            </a:extLst>
          </p:cNvPr>
          <p:cNvSpPr/>
          <p:nvPr/>
        </p:nvSpPr>
        <p:spPr bwMode="auto">
          <a:xfrm>
            <a:off x="5474664" y="4333429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106535C-E2F8-465D-B0FF-540E3F1228A0}"/>
              </a:ext>
            </a:extLst>
          </p:cNvPr>
          <p:cNvSpPr/>
          <p:nvPr/>
        </p:nvSpPr>
        <p:spPr bwMode="auto">
          <a:xfrm>
            <a:off x="6088148" y="4365580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CF3244A-F2A7-43BC-8CEC-A7377D091400}"/>
              </a:ext>
            </a:extLst>
          </p:cNvPr>
          <p:cNvSpPr/>
          <p:nvPr/>
        </p:nvSpPr>
        <p:spPr bwMode="auto">
          <a:xfrm>
            <a:off x="6700134" y="4385307"/>
            <a:ext cx="36000" cy="36000"/>
          </a:xfrm>
          <a:prstGeom prst="rect">
            <a:avLst/>
          </a:prstGeom>
          <a:solidFill>
            <a:srgbClr val="74BCB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279BC2F-457D-4F8D-B865-7B5209F1E726}"/>
              </a:ext>
            </a:extLst>
          </p:cNvPr>
          <p:cNvSpPr/>
          <p:nvPr/>
        </p:nvSpPr>
        <p:spPr bwMode="auto">
          <a:xfrm>
            <a:off x="6674232" y="4226858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BDDCA55-EBF0-40FB-A056-D5794F618383}"/>
              </a:ext>
            </a:extLst>
          </p:cNvPr>
          <p:cNvSpPr/>
          <p:nvPr/>
        </p:nvSpPr>
        <p:spPr bwMode="auto">
          <a:xfrm>
            <a:off x="7288099" y="4281554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DD0A9F3-414E-426A-8DA5-2FFFB73540EF}"/>
              </a:ext>
            </a:extLst>
          </p:cNvPr>
          <p:cNvSpPr/>
          <p:nvPr/>
        </p:nvSpPr>
        <p:spPr bwMode="auto">
          <a:xfrm>
            <a:off x="6057335" y="4229289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790A7DB-CBC4-40F7-9BD8-531F102097CC}"/>
              </a:ext>
            </a:extLst>
          </p:cNvPr>
          <p:cNvSpPr/>
          <p:nvPr/>
        </p:nvSpPr>
        <p:spPr bwMode="auto">
          <a:xfrm>
            <a:off x="5442718" y="4207794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02E3F17-1B24-49E7-97ED-957EA9B64247}"/>
              </a:ext>
            </a:extLst>
          </p:cNvPr>
          <p:cNvSpPr/>
          <p:nvPr/>
        </p:nvSpPr>
        <p:spPr bwMode="auto">
          <a:xfrm>
            <a:off x="4828646" y="4245554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78E8F41-C41A-41FD-AB58-FF4E377A6936}"/>
              </a:ext>
            </a:extLst>
          </p:cNvPr>
          <p:cNvSpPr/>
          <p:nvPr/>
        </p:nvSpPr>
        <p:spPr bwMode="auto">
          <a:xfrm>
            <a:off x="4218056" y="4330791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F85E522-278B-4EB6-9DAD-785A139DE9EF}"/>
              </a:ext>
            </a:extLst>
          </p:cNvPr>
          <p:cNvSpPr/>
          <p:nvPr/>
        </p:nvSpPr>
        <p:spPr bwMode="auto">
          <a:xfrm>
            <a:off x="3603501" y="4279173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620004B-2B92-4571-B109-5F17AD3F31A4}"/>
              </a:ext>
            </a:extLst>
          </p:cNvPr>
          <p:cNvSpPr/>
          <p:nvPr/>
        </p:nvSpPr>
        <p:spPr bwMode="auto">
          <a:xfrm>
            <a:off x="2987995" y="4193289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F343E98-B8BB-4AD6-922B-F5C9A2B4E922}"/>
              </a:ext>
            </a:extLst>
          </p:cNvPr>
          <p:cNvSpPr/>
          <p:nvPr/>
        </p:nvSpPr>
        <p:spPr bwMode="auto">
          <a:xfrm>
            <a:off x="2374489" y="4226858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E80CE70-C3B1-41D7-B059-DF0D4AA39CA4}"/>
              </a:ext>
            </a:extLst>
          </p:cNvPr>
          <p:cNvSpPr/>
          <p:nvPr/>
        </p:nvSpPr>
        <p:spPr bwMode="auto">
          <a:xfrm>
            <a:off x="1790100" y="4175289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25CBB70-381E-476D-8BFD-8D4DB92D09CC}"/>
              </a:ext>
            </a:extLst>
          </p:cNvPr>
          <p:cNvSpPr/>
          <p:nvPr/>
        </p:nvSpPr>
        <p:spPr bwMode="auto">
          <a:xfrm>
            <a:off x="1175542" y="4143959"/>
            <a:ext cx="36000" cy="36000"/>
          </a:xfrm>
          <a:prstGeom prst="rect">
            <a:avLst/>
          </a:prstGeom>
          <a:solidFill>
            <a:srgbClr val="B5CD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CD1E258-180C-459F-94DC-93BAEC36AE41}"/>
              </a:ext>
            </a:extLst>
          </p:cNvPr>
          <p:cNvCxnSpPr>
            <a:cxnSpLocks/>
          </p:cNvCxnSpPr>
          <p:nvPr/>
        </p:nvCxnSpPr>
        <p:spPr bwMode="auto">
          <a:xfrm>
            <a:off x="952500" y="4127031"/>
            <a:ext cx="8191500" cy="0"/>
          </a:xfrm>
          <a:prstGeom prst="line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1663D40-F2A0-4DAB-AAD1-D9AB12F7B6EC}"/>
              </a:ext>
            </a:extLst>
          </p:cNvPr>
          <p:cNvSpPr/>
          <p:nvPr/>
        </p:nvSpPr>
        <p:spPr bwMode="auto">
          <a:xfrm>
            <a:off x="8798862" y="4097148"/>
            <a:ext cx="321800" cy="58221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4681EA0-F8C9-48FC-9931-1C3724D69EAB}"/>
              </a:ext>
            </a:extLst>
          </p:cNvPr>
          <p:cNvSpPr txBox="1"/>
          <p:nvPr/>
        </p:nvSpPr>
        <p:spPr>
          <a:xfrm rot="947861">
            <a:off x="5890762" y="1363594"/>
            <a:ext cx="1796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dirty="0">
                <a:effectLst>
                  <a:glow rad="63500">
                    <a:schemeClr val="bg1">
                      <a:alpha val="85000"/>
                    </a:schemeClr>
                  </a:glow>
                </a:effectLst>
              </a:rPr>
              <a:t>eksporto mažėjimas</a:t>
            </a:r>
          </a:p>
        </p:txBody>
      </p:sp>
    </p:spTree>
    <p:extLst>
      <p:ext uri="{BB962C8B-B14F-4D97-AF65-F5344CB8AC3E}">
        <p14:creationId xmlns:p14="http://schemas.microsoft.com/office/powerpoint/2010/main" val="37071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A74743-EE9F-4997-B137-63B312EDBB45}"/>
              </a:ext>
            </a:extLst>
          </p:cNvPr>
          <p:cNvSpPr/>
          <p:nvPr/>
        </p:nvSpPr>
        <p:spPr bwMode="auto">
          <a:xfrm>
            <a:off x="-1" y="1203765"/>
            <a:ext cx="9144001" cy="2550512"/>
          </a:xfrm>
          <a:prstGeom prst="rect">
            <a:avLst/>
          </a:prstGeom>
          <a:solidFill>
            <a:srgbClr val="996633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5CF65C-0E5B-4E90-927D-998D959CAE7D}"/>
              </a:ext>
            </a:extLst>
          </p:cNvPr>
          <p:cNvSpPr/>
          <p:nvPr/>
        </p:nvSpPr>
        <p:spPr bwMode="auto">
          <a:xfrm>
            <a:off x="-1" y="3754277"/>
            <a:ext cx="9144001" cy="1252106"/>
          </a:xfrm>
          <a:prstGeom prst="rect">
            <a:avLst/>
          </a:prstGeom>
          <a:solidFill>
            <a:srgbClr val="CCCC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46ED0-563C-417D-8E6C-964698850EE8}"/>
              </a:ext>
            </a:extLst>
          </p:cNvPr>
          <p:cNvSpPr txBox="1"/>
          <p:nvPr/>
        </p:nvSpPr>
        <p:spPr>
          <a:xfrm>
            <a:off x="186561" y="1530242"/>
            <a:ext cx="8957440" cy="415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Apvalioji mediena (rąstų perdirbimas)	~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+0,5</a:t>
            </a: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algn="l">
              <a:spcBef>
                <a:spcPts val="0"/>
              </a:spcBef>
              <a:tabLst>
                <a:tab pos="3681413" algn="l"/>
                <a:tab pos="7177088" algn="l"/>
              </a:tabLst>
            </a:pP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sz="1800" b="1" i="1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Juodeliai</a:t>
            </a:r>
            <a:r>
              <a:rPr lang="lt-LT" sz="1800" i="1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Stora </a:t>
            </a:r>
            <a:r>
              <a:rPr lang="lt-LT" sz="1800" i="1" spc="-4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Enso</a:t>
            </a:r>
            <a:r>
              <a:rPr lang="lt-LT" sz="1800" i="1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Šilalės mediena, </a:t>
            </a:r>
            <a:r>
              <a:rPr lang="lt-LT" sz="1800" i="1" spc="-4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Likmerė</a:t>
            </a:r>
            <a:r>
              <a:rPr lang="lt-LT" sz="1800" i="1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800" i="1" spc="-4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Sakuona</a:t>
            </a:r>
            <a:r>
              <a:rPr lang="lt-LT" sz="1800" i="1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800" b="1" i="1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VMG</a:t>
            </a:r>
            <a:r>
              <a:rPr lang="lt-LT" sz="1800" i="1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kiti smulkieji</a:t>
            </a: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	</a:t>
            </a:r>
          </a:p>
          <a:p>
            <a:pPr lvl="0" algn="l">
              <a:tabLst>
                <a:tab pos="180975" algn="l"/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Medienos plokštės (drožlių, plaušų) 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	+0,8</a:t>
            </a:r>
            <a:b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IKEA </a:t>
            </a:r>
            <a:r>
              <a:rPr lang="lt-LT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lt-L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Klaipėdos mediena</a:t>
            </a:r>
            <a:r>
              <a:rPr lang="lt-L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Homanit</a:t>
            </a:r>
            <a:r>
              <a:rPr lang="lt-L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kt.</a:t>
            </a: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 algn="l"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Medienos granulės 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	+0,2</a:t>
            </a:r>
          </a:p>
          <a:p>
            <a:pPr lvl="0" algn="l">
              <a:spcBef>
                <a:spcPts val="0"/>
              </a:spcBef>
              <a:tabLst>
                <a:tab pos="180975" algn="l"/>
                <a:tab pos="7177088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Graanul</a:t>
            </a:r>
            <a:r>
              <a:rPr lang="lt-LT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</a:t>
            </a:r>
            <a:r>
              <a:rPr lang="lt-L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Gairelita</a:t>
            </a:r>
            <a:r>
              <a:rPr lang="lt-L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Šilalės mediena, </a:t>
            </a:r>
            <a:r>
              <a:rPr lang="lt-LT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Granulita</a:t>
            </a:r>
            <a:r>
              <a:rPr lang="lt-L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 algn="l">
              <a:spcBef>
                <a:spcPts val="0"/>
              </a:spcBef>
              <a:tabLst>
                <a:tab pos="180975" algn="l"/>
                <a:tab pos="7177088" algn="l"/>
              </a:tabLst>
            </a:pPr>
            <a:endParaRPr lang="lt-L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Biokuro katilinės (smulkinta mediena)	~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3,2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+0,5</a:t>
            </a:r>
          </a:p>
          <a:p>
            <a:pPr lvl="0" algn="l">
              <a:tabLst>
                <a:tab pos="7177088" algn="l"/>
                <a:tab pos="7986713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Gyventojų poreikiai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malkos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~2,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  <a:spcBef>
                <a:spcPts val="600"/>
              </a:spcBef>
              <a:tabLst>
                <a:tab pos="5648325" algn="l"/>
                <a:tab pos="7177088" algn="l"/>
                <a:tab pos="7986713" algn="l"/>
              </a:tabLst>
            </a:pPr>
            <a:r>
              <a:rPr lang="lt-L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Iš viso: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lt-LT" sz="2800" baseline="2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+1,7</a:t>
            </a:r>
            <a:r>
              <a:rPr lang="lt-LT" sz="1800" baseline="2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baseline="2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lt-L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6B5047-CFF5-4272-B04C-6265A7F44570}"/>
              </a:ext>
            </a:extLst>
          </p:cNvPr>
          <p:cNvSpPr txBox="1"/>
          <p:nvPr/>
        </p:nvSpPr>
        <p:spPr>
          <a:xfrm>
            <a:off x="7247122" y="831215"/>
            <a:ext cx="178954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7177088" algn="l"/>
              </a:tabLst>
            </a:pPr>
            <a:r>
              <a:rPr lang="lt-L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mln. m</a:t>
            </a:r>
            <a:r>
              <a:rPr lang="lt-LT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lt-L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AA914-79C2-4251-8B17-899ABCB18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01624"/>
            <a:ext cx="9029700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lt-LT" sz="32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Medienos žaliavos poreikiai 2022-2023 m.</a:t>
            </a:r>
            <a:endParaRPr lang="lt-LT" sz="3200" dirty="0">
              <a:solidFill>
                <a:srgbClr val="4D4D4D"/>
              </a:solidFill>
              <a:effectLst>
                <a:reflection blurRad="6350" stA="100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lt-LT" sz="2200" dirty="0">
                <a:solidFill>
                  <a:srgbClr val="4D4D4D"/>
                </a:solidFill>
                <a:effectLst>
                  <a:reflection blurRad="6350" stA="1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pagal gamybinius pajėgumus</a:t>
            </a:r>
            <a:endParaRPr lang="lt-LT" sz="2200" dirty="0">
              <a:solidFill>
                <a:srgbClr val="FF0000"/>
              </a:solidFill>
              <a:effectLst>
                <a:reflection blurRad="6350" stA="100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E5450E-79E4-47C5-95F9-FD8A37BD1FCA}"/>
              </a:ext>
            </a:extLst>
          </p:cNvPr>
          <p:cNvCxnSpPr>
            <a:cxnSpLocks/>
          </p:cNvCxnSpPr>
          <p:nvPr/>
        </p:nvCxnSpPr>
        <p:spPr bwMode="auto">
          <a:xfrm>
            <a:off x="5856790" y="5016569"/>
            <a:ext cx="3287210" cy="0"/>
          </a:xfrm>
          <a:prstGeom prst="line">
            <a:avLst/>
          </a:prstGeom>
          <a:solidFill>
            <a:schemeClr val="bg2">
              <a:alpha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CFBD14-8EBE-479B-AA93-A20AAEDAFF89}"/>
              </a:ext>
            </a:extLst>
          </p:cNvPr>
          <p:cNvSpPr txBox="1"/>
          <p:nvPr/>
        </p:nvSpPr>
        <p:spPr>
          <a:xfrm>
            <a:off x="186561" y="1132651"/>
            <a:ext cx="410764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tabLst>
                <a:tab pos="7177088" algn="l"/>
              </a:tabLst>
            </a:pPr>
            <a:r>
              <a:rPr lang="lt-LT" sz="2400" b="1" spc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Medienos pramonė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A2990-7E76-4C87-8E28-733D57154CE6}"/>
              </a:ext>
            </a:extLst>
          </p:cNvPr>
          <p:cNvSpPr txBox="1"/>
          <p:nvPr/>
        </p:nvSpPr>
        <p:spPr>
          <a:xfrm>
            <a:off x="186561" y="3765858"/>
            <a:ext cx="410764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tabLst>
                <a:tab pos="7177088" algn="l"/>
              </a:tabLst>
            </a:pPr>
            <a:r>
              <a:rPr lang="lt-LT" sz="2400" b="1" spc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Energetika</a:t>
            </a:r>
            <a:endParaRPr lang="lt-LT" sz="2000" b="1" spc="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AC7100-63E9-44CD-8B86-9A45BCFB539B}"/>
              </a:ext>
            </a:extLst>
          </p:cNvPr>
          <p:cNvSpPr/>
          <p:nvPr/>
        </p:nvSpPr>
        <p:spPr>
          <a:xfrm>
            <a:off x="-1" y="5413376"/>
            <a:ext cx="808355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07000"/>
              </a:lnSpc>
              <a:tabLst>
                <a:tab pos="5648325" algn="l"/>
                <a:tab pos="7083425" algn="l"/>
                <a:tab pos="7986713" algn="l"/>
              </a:tabLst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skaičiuojant, kad 50% perdirbtos apvaliosios medienos liekanų panaudojama kitų produktų gamyboje</a:t>
            </a:r>
            <a:endParaRPr lang="lt-LT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0581D69B-60B5-49A7-A5DE-2B61AD88A0AB}"/>
              </a:ext>
            </a:extLst>
          </p:cNvPr>
          <p:cNvSpPr txBox="1"/>
          <p:nvPr/>
        </p:nvSpPr>
        <p:spPr>
          <a:xfrm>
            <a:off x="5167087" y="1599047"/>
            <a:ext cx="595087" cy="35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FFF541-1471-4062-9A9D-B89FEBBB9207}"/>
              </a:ext>
            </a:extLst>
          </p:cNvPr>
          <p:cNvCxnSpPr>
            <a:cxnSpLocks/>
          </p:cNvCxnSpPr>
          <p:nvPr/>
        </p:nvCxnSpPr>
        <p:spPr bwMode="auto">
          <a:xfrm>
            <a:off x="4571324" y="1269005"/>
            <a:ext cx="0" cy="504372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6462C3A-63E9-42D4-BFAF-9CCCBF64434C}"/>
              </a:ext>
            </a:extLst>
          </p:cNvPr>
          <p:cNvCxnSpPr>
            <a:cxnSpLocks/>
          </p:cNvCxnSpPr>
          <p:nvPr/>
        </p:nvCxnSpPr>
        <p:spPr bwMode="auto">
          <a:xfrm>
            <a:off x="5163539" y="1269005"/>
            <a:ext cx="0" cy="504372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4D22E4-F16C-4DEE-8443-59FDC00E543E}"/>
              </a:ext>
            </a:extLst>
          </p:cNvPr>
          <p:cNvCxnSpPr>
            <a:cxnSpLocks/>
          </p:cNvCxnSpPr>
          <p:nvPr/>
        </p:nvCxnSpPr>
        <p:spPr bwMode="auto">
          <a:xfrm>
            <a:off x="2862720" y="4946398"/>
            <a:ext cx="2304367" cy="0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0A6978D-AD1E-4B72-BDE5-802FA87334A9}"/>
              </a:ext>
            </a:extLst>
          </p:cNvPr>
          <p:cNvCxnSpPr>
            <a:cxnSpLocks/>
          </p:cNvCxnSpPr>
          <p:nvPr/>
        </p:nvCxnSpPr>
        <p:spPr bwMode="auto">
          <a:xfrm>
            <a:off x="2862720" y="1269005"/>
            <a:ext cx="2304367" cy="0"/>
          </a:xfrm>
          <a:prstGeom prst="line">
            <a:avLst/>
          </a:prstGeom>
          <a:solidFill>
            <a:schemeClr val="bg2">
              <a:alpha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FE997EC-4DB6-447C-85E4-392C20A251D7}"/>
              </a:ext>
            </a:extLst>
          </p:cNvPr>
          <p:cNvSpPr/>
          <p:nvPr/>
        </p:nvSpPr>
        <p:spPr bwMode="auto">
          <a:xfrm>
            <a:off x="-5440" y="1729462"/>
            <a:ext cx="4572001" cy="1448292"/>
          </a:xfrm>
          <a:prstGeom prst="rect">
            <a:avLst/>
          </a:prstGeom>
          <a:solidFill>
            <a:srgbClr val="996633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807EF7-1EF5-4F81-974E-D3C653CB96E7}"/>
              </a:ext>
            </a:extLst>
          </p:cNvPr>
          <p:cNvSpPr/>
          <p:nvPr/>
        </p:nvSpPr>
        <p:spPr bwMode="auto">
          <a:xfrm>
            <a:off x="-1" y="1274110"/>
            <a:ext cx="4572001" cy="1903644"/>
          </a:xfrm>
          <a:prstGeom prst="rect">
            <a:avLst/>
          </a:prstGeom>
          <a:solidFill>
            <a:srgbClr val="996633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D161F3-685F-4A16-B3B4-378F8A62C5F1}"/>
              </a:ext>
            </a:extLst>
          </p:cNvPr>
          <p:cNvSpPr/>
          <p:nvPr/>
        </p:nvSpPr>
        <p:spPr bwMode="auto">
          <a:xfrm>
            <a:off x="-1" y="3180007"/>
            <a:ext cx="4572001" cy="1771692"/>
          </a:xfrm>
          <a:prstGeom prst="rect">
            <a:avLst/>
          </a:prstGeom>
          <a:solidFill>
            <a:srgbClr val="CCCC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CEBEA14-B822-46BA-94AE-808E7ED10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0" y="279853"/>
            <a:ext cx="9068219" cy="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lt-LT" sz="3100" b="1" dirty="0">
                <a:solidFill>
                  <a:srgbClr val="4D4D4D"/>
                </a:solidFill>
                <a:effectLst>
                  <a:glow rad="1270000">
                    <a:srgbClr val="99CC00">
                      <a:alpha val="15000"/>
                    </a:srgbClr>
                  </a:glow>
                </a:effectLst>
                <a:latin typeface="Calibri" pitchFamily="34" charset="0"/>
                <a:cs typeface="MV Boli" pitchFamily="2" charset="0"/>
              </a:rPr>
              <a:t>Medienos žaliavos poreikiai 2022-2023 m.</a:t>
            </a:r>
            <a:endParaRPr lang="lt-LT" sz="3100" dirty="0">
              <a:solidFill>
                <a:srgbClr val="4D4D4D"/>
              </a:solidFill>
              <a:effectLst>
                <a:reflection blurRad="6350" stA="100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CBBD62-2ECB-414E-B079-8BF12EB7C6A7}"/>
              </a:ext>
            </a:extLst>
          </p:cNvPr>
          <p:cNvSpPr/>
          <p:nvPr/>
        </p:nvSpPr>
        <p:spPr bwMode="auto">
          <a:xfrm>
            <a:off x="4572000" y="3833425"/>
            <a:ext cx="595087" cy="1118274"/>
          </a:xfrm>
          <a:prstGeom prst="rect">
            <a:avLst/>
          </a:prstGeom>
          <a:pattFill prst="divot">
            <a:fgClr>
              <a:schemeClr val="tx1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E07696-CB03-4A11-B1F5-CCC05E0153E7}"/>
              </a:ext>
            </a:extLst>
          </p:cNvPr>
          <p:cNvSpPr/>
          <p:nvPr/>
        </p:nvSpPr>
        <p:spPr bwMode="auto">
          <a:xfrm>
            <a:off x="4572000" y="3173236"/>
            <a:ext cx="595087" cy="660598"/>
          </a:xfrm>
          <a:prstGeom prst="rect">
            <a:avLst/>
          </a:prstGeom>
          <a:pattFill prst="lgCheck">
            <a:fgClr>
              <a:srgbClr val="996633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2A3602-107D-40C7-BDF9-C30CD1FE43B6}"/>
              </a:ext>
            </a:extLst>
          </p:cNvPr>
          <p:cNvSpPr txBox="1"/>
          <p:nvPr/>
        </p:nvSpPr>
        <p:spPr>
          <a:xfrm>
            <a:off x="3161990" y="2547729"/>
            <a:ext cx="1410010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Skiedra, pjuvenos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1BB4C4-8447-4DD4-B8C6-B3410B3DB65A}"/>
              </a:ext>
            </a:extLst>
          </p:cNvPr>
          <p:cNvSpPr txBox="1"/>
          <p:nvPr/>
        </p:nvSpPr>
        <p:spPr>
          <a:xfrm>
            <a:off x="3161990" y="4137867"/>
            <a:ext cx="1410010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Biokuras</a:t>
            </a:r>
            <a:b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(katilinės)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FC4F26-9CE5-45B8-8AF2-7D0119095A8E}"/>
              </a:ext>
            </a:extLst>
          </p:cNvPr>
          <p:cNvSpPr txBox="1"/>
          <p:nvPr/>
        </p:nvSpPr>
        <p:spPr>
          <a:xfrm>
            <a:off x="3161990" y="3341448"/>
            <a:ext cx="1410010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Malkos</a:t>
            </a:r>
            <a:b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(gyventojai)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1701CEBD-2BAB-43C5-95EF-E472CD9FC0A6}"/>
              </a:ext>
            </a:extLst>
          </p:cNvPr>
          <p:cNvSpPr/>
          <p:nvPr/>
        </p:nvSpPr>
        <p:spPr bwMode="auto">
          <a:xfrm flipH="1">
            <a:off x="4176486" y="2284598"/>
            <a:ext cx="254000" cy="869383"/>
          </a:xfrm>
          <a:prstGeom prst="rightBrace">
            <a:avLst>
              <a:gd name="adj1" fmla="val 52948"/>
              <a:gd name="adj2" fmla="val 6001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9D2F64-810F-4C2D-AF83-2D18BE68A779}"/>
              </a:ext>
            </a:extLst>
          </p:cNvPr>
          <p:cNvSpPr txBox="1"/>
          <p:nvPr/>
        </p:nvSpPr>
        <p:spPr>
          <a:xfrm>
            <a:off x="5167087" y="3341448"/>
            <a:ext cx="631371" cy="35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74201F-8C4D-4430-BBBF-813D34F0AA65}"/>
              </a:ext>
            </a:extLst>
          </p:cNvPr>
          <p:cNvSpPr txBox="1"/>
          <p:nvPr/>
        </p:nvSpPr>
        <p:spPr>
          <a:xfrm>
            <a:off x="5167087" y="4236931"/>
            <a:ext cx="595087" cy="35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3,7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E4DEBE-A490-4031-BF0B-2F326282732A}"/>
              </a:ext>
            </a:extLst>
          </p:cNvPr>
          <p:cNvSpPr txBox="1"/>
          <p:nvPr/>
        </p:nvSpPr>
        <p:spPr>
          <a:xfrm>
            <a:off x="5167087" y="2586707"/>
            <a:ext cx="595087" cy="35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3,0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3BFC29-9520-4275-B605-7FF868F94B36}"/>
              </a:ext>
            </a:extLst>
          </p:cNvPr>
          <p:cNvGrpSpPr/>
          <p:nvPr/>
        </p:nvGrpSpPr>
        <p:grpSpPr>
          <a:xfrm>
            <a:off x="3161990" y="1269005"/>
            <a:ext cx="2600184" cy="1016101"/>
            <a:chOff x="3161990" y="1148104"/>
            <a:chExt cx="2600184" cy="10161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E1E838-812C-4F21-9DDA-6A39F7DDF463}"/>
                </a:ext>
              </a:extLst>
            </p:cNvPr>
            <p:cNvSpPr/>
            <p:nvPr/>
          </p:nvSpPr>
          <p:spPr bwMode="auto">
            <a:xfrm>
              <a:off x="4572000" y="1148104"/>
              <a:ext cx="595087" cy="100874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7D15DA-2F74-4913-98B9-F9850092CDC5}"/>
                </a:ext>
              </a:extLst>
            </p:cNvPr>
            <p:cNvSpPr txBox="1"/>
            <p:nvPr/>
          </p:nvSpPr>
          <p:spPr>
            <a:xfrm>
              <a:off x="3161990" y="1275563"/>
              <a:ext cx="1410010" cy="608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lnSpc>
                  <a:spcPts val="2000"/>
                </a:lnSpc>
                <a:tabLst>
                  <a:tab pos="7177088" algn="l"/>
                  <a:tab pos="7986713" algn="l"/>
                </a:tabLst>
              </a:pPr>
              <a:r>
                <a:rPr lang="lt-L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Apvalioji </a:t>
              </a:r>
              <a:br>
                <a:rPr lang="lt-L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lt-L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mediena</a:t>
              </a:r>
              <a:endPara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BFBD50CE-94D3-40CA-B332-F80B5CCD1722}"/>
                </a:ext>
              </a:extLst>
            </p:cNvPr>
            <p:cNvSpPr/>
            <p:nvPr/>
          </p:nvSpPr>
          <p:spPr bwMode="auto">
            <a:xfrm flipH="1">
              <a:off x="4259945" y="1155462"/>
              <a:ext cx="254000" cy="1008743"/>
            </a:xfrm>
            <a:prstGeom prst="rightBrace">
              <a:avLst>
                <a:gd name="adj1" fmla="val 52948"/>
                <a:gd name="adj2" fmla="val 3633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8D5F7A-B37D-48F1-A68F-DD34E29E4151}"/>
                </a:ext>
              </a:extLst>
            </p:cNvPr>
            <p:cNvSpPr txBox="1"/>
            <p:nvPr/>
          </p:nvSpPr>
          <p:spPr>
            <a:xfrm>
              <a:off x="5167087" y="1465700"/>
              <a:ext cx="595087" cy="352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lnSpc>
                  <a:spcPts val="2000"/>
                </a:lnSpc>
                <a:tabLst>
                  <a:tab pos="7177088" algn="l"/>
                  <a:tab pos="7986713" algn="l"/>
                </a:tabLst>
              </a:pPr>
              <a:r>
                <a:rPr lang="lt-L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32D1EE3-BD6A-4ABA-8242-96937B5E1BA4}"/>
              </a:ext>
            </a:extLst>
          </p:cNvPr>
          <p:cNvSpPr txBox="1"/>
          <p:nvPr/>
        </p:nvSpPr>
        <p:spPr>
          <a:xfrm>
            <a:off x="4368800" y="5069213"/>
            <a:ext cx="1001488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,8</a:t>
            </a:r>
            <a:r>
              <a:rPr lang="lt-L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D58E1A-8F7A-4087-BCDA-A50F70F01EBF}"/>
              </a:ext>
            </a:extLst>
          </p:cNvPr>
          <p:cNvSpPr txBox="1"/>
          <p:nvPr/>
        </p:nvSpPr>
        <p:spPr>
          <a:xfrm>
            <a:off x="-10879" y="1868598"/>
            <a:ext cx="1938206" cy="712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ts val="2400"/>
              </a:lnSpc>
              <a:tabLst>
                <a:tab pos="7177088" algn="l"/>
                <a:tab pos="7986713" algn="l"/>
              </a:tabLst>
            </a:pP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Medienos pramonė </a:t>
            </a:r>
            <a:endParaRPr lang="lt-LT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984B19-3F94-4A7B-BA97-FFB32B174D6B}"/>
              </a:ext>
            </a:extLst>
          </p:cNvPr>
          <p:cNvSpPr txBox="1"/>
          <p:nvPr/>
        </p:nvSpPr>
        <p:spPr>
          <a:xfrm>
            <a:off x="231340" y="3888118"/>
            <a:ext cx="1695988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Energetika</a:t>
            </a:r>
            <a:endParaRPr lang="lt-LT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0CFC8919-9446-4E36-A652-6C0377891F11}"/>
              </a:ext>
            </a:extLst>
          </p:cNvPr>
          <p:cNvSpPr/>
          <p:nvPr/>
        </p:nvSpPr>
        <p:spPr bwMode="auto">
          <a:xfrm flipH="1">
            <a:off x="2627331" y="1271260"/>
            <a:ext cx="254000" cy="1882722"/>
          </a:xfrm>
          <a:prstGeom prst="rightBrace">
            <a:avLst>
              <a:gd name="adj1" fmla="val 52948"/>
              <a:gd name="adj2" fmla="val 483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F6B10EB9-A679-4713-8F32-6AD3012736AA}"/>
              </a:ext>
            </a:extLst>
          </p:cNvPr>
          <p:cNvSpPr/>
          <p:nvPr/>
        </p:nvSpPr>
        <p:spPr bwMode="auto">
          <a:xfrm flipH="1">
            <a:off x="2627331" y="3197476"/>
            <a:ext cx="254000" cy="1743622"/>
          </a:xfrm>
          <a:prstGeom prst="rightBrace">
            <a:avLst>
              <a:gd name="adj1" fmla="val 52948"/>
              <a:gd name="adj2" fmla="val 483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FA8641-6A63-4592-ACD6-36D28A0D0444}"/>
              </a:ext>
            </a:extLst>
          </p:cNvPr>
          <p:cNvSpPr txBox="1"/>
          <p:nvPr/>
        </p:nvSpPr>
        <p:spPr>
          <a:xfrm>
            <a:off x="5840496" y="1729462"/>
            <a:ext cx="3303504" cy="188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tabLst>
                <a:tab pos="7177088" algn="l"/>
              </a:tabLst>
            </a:pPr>
            <a:r>
              <a:rPr lang="lt-L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Poreikis, </a:t>
            </a:r>
            <a:r>
              <a:rPr lang="lt-L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mln. m</a:t>
            </a:r>
            <a:r>
              <a:rPr lang="lt-LT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lt-L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/m.:</a:t>
            </a:r>
          </a:p>
          <a:p>
            <a:pPr lvl="0" algn="l">
              <a:lnSpc>
                <a:spcPct val="107000"/>
              </a:lnSpc>
              <a:tabLst>
                <a:tab pos="1527175" algn="l"/>
                <a:tab pos="1793875" algn="l"/>
                <a:tab pos="7177088" algn="l"/>
              </a:tabLst>
            </a:pP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lt-L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dabar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– 	  </a:t>
            </a:r>
            <a:r>
              <a:rPr lang="lt-L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9,1</a:t>
            </a:r>
            <a:endParaRPr lang="lt-L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  <a:tabLst>
                <a:tab pos="1527175" algn="l"/>
                <a:tab pos="1793875" algn="l"/>
                <a:tab pos="7177088" algn="l"/>
              </a:tabLst>
            </a:pPr>
            <a:r>
              <a:rPr lang="lt-L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lt-L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m.</a:t>
            </a:r>
            <a:r>
              <a:rPr lang="lt-L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– </a:t>
            </a:r>
            <a:r>
              <a:rPr lang="lt-L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t-L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10,8</a:t>
            </a:r>
            <a:endParaRPr lang="lt-L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3767C-C59F-4E9D-AF88-69DFA371A702}"/>
              </a:ext>
            </a:extLst>
          </p:cNvPr>
          <p:cNvSpPr/>
          <p:nvPr/>
        </p:nvSpPr>
        <p:spPr bwMode="auto">
          <a:xfrm>
            <a:off x="4572000" y="2277868"/>
            <a:ext cx="595087" cy="899886"/>
          </a:xfrm>
          <a:prstGeom prst="rect">
            <a:avLst/>
          </a:prstGeom>
          <a:pattFill prst="shingle">
            <a:fgClr>
              <a:schemeClr val="tx1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7DB57B-5589-418A-9F76-27AC9C759936}"/>
              </a:ext>
            </a:extLst>
          </p:cNvPr>
          <p:cNvSpPr/>
          <p:nvPr/>
        </p:nvSpPr>
        <p:spPr bwMode="auto">
          <a:xfrm>
            <a:off x="4571999" y="2275210"/>
            <a:ext cx="595087" cy="444176"/>
          </a:xfrm>
          <a:prstGeom prst="rect">
            <a:avLst/>
          </a:prstGeom>
          <a:solidFill>
            <a:srgbClr val="92D05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F06DC4-6BEC-4C6A-8573-0DC974B66546}"/>
              </a:ext>
            </a:extLst>
          </p:cNvPr>
          <p:cNvSpPr txBox="1"/>
          <p:nvPr/>
        </p:nvSpPr>
        <p:spPr>
          <a:xfrm>
            <a:off x="1960771" y="3888118"/>
            <a:ext cx="577188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6,1</a:t>
            </a:r>
            <a:endParaRPr lang="lt-LT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D86500-1C1C-44EE-9781-1DC46F5C17BA}"/>
              </a:ext>
            </a:extLst>
          </p:cNvPr>
          <p:cNvSpPr txBox="1"/>
          <p:nvPr/>
        </p:nvSpPr>
        <p:spPr>
          <a:xfrm>
            <a:off x="1960771" y="2317864"/>
            <a:ext cx="577188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tabLst>
                <a:tab pos="7177088" algn="l"/>
                <a:tab pos="7986713" algn="l"/>
              </a:tabLst>
            </a:pP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4,7</a:t>
            </a:r>
            <a:endParaRPr lang="lt-LT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8.33333E-7 0.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5E-6 3.33333E-6 L 2.5E-6 0.04027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51" grpId="0"/>
      <p:bldP spid="46" grpId="0" animBg="1"/>
      <p:bldP spid="54" grpId="0"/>
      <p:bldP spid="55" grpId="0"/>
    </p:bldLst>
  </p:timing>
</p:sld>
</file>

<file path=ppt/theme/theme1.xml><?xml version="1.0" encoding="utf-8"?>
<a:theme xmlns:a="http://schemas.openxmlformats.org/drawingml/2006/main" name="Numatytasis dizainas">
  <a:themeElements>
    <a:clrScheme name="Numatytasis dizai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umatytasis dizaina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50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lt-L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50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lt-L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umatytasis dizai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lt-L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lt-L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94864</TotalTime>
  <Words>421</Words>
  <Application>Microsoft Office PowerPoint</Application>
  <PresentationFormat>On-screen Show (16:10)</PresentationFormat>
  <Paragraphs>124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Baltic</vt:lpstr>
      <vt:lpstr>Calibri</vt:lpstr>
      <vt:lpstr>Times New Roman</vt:lpstr>
      <vt:lpstr>Numatytasis dizainas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Alber_K</dc:creator>
  <cp:lastModifiedBy>Donatas Vaikasas</cp:lastModifiedBy>
  <cp:revision>3878</cp:revision>
  <cp:lastPrinted>2022-04-07T11:46:13Z</cp:lastPrinted>
  <dcterms:created xsi:type="dcterms:W3CDTF">2011-08-06T18:31:59Z</dcterms:created>
  <dcterms:modified xsi:type="dcterms:W3CDTF">2022-06-08T19:46:09Z</dcterms:modified>
</cp:coreProperties>
</file>