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364" r:id="rId2"/>
    <p:sldId id="367" r:id="rId3"/>
    <p:sldId id="389" r:id="rId4"/>
    <p:sldId id="377" r:id="rId5"/>
    <p:sldId id="379" r:id="rId6"/>
    <p:sldId id="380" r:id="rId7"/>
    <p:sldId id="378" r:id="rId8"/>
    <p:sldId id="368" r:id="rId9"/>
    <p:sldId id="381" r:id="rId10"/>
    <p:sldId id="382" r:id="rId11"/>
    <p:sldId id="369" r:id="rId12"/>
    <p:sldId id="383" r:id="rId13"/>
    <p:sldId id="384" r:id="rId14"/>
    <p:sldId id="386" r:id="rId15"/>
    <p:sldId id="387" r:id="rId16"/>
    <p:sldId id="385" r:id="rId17"/>
    <p:sldId id="388" r:id="rId18"/>
    <p:sldId id="365" r:id="rId19"/>
  </p:sldIdLst>
  <p:sldSz cx="9144000" cy="5143500" type="screen16x9"/>
  <p:notesSz cx="6797675" cy="9926638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oreta Mitkutė" initials="LM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1F3B50"/>
    <a:srgbClr val="009999"/>
    <a:srgbClr val="FFFFFF"/>
    <a:srgbClr val="CCFFCC"/>
    <a:srgbClr val="FFCC99"/>
    <a:srgbClr val="FF9933"/>
    <a:srgbClr val="33CCCC"/>
    <a:srgbClr val="CCFF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00000-0000-0000-0000-000000000000}" v="210" dt="2021-05-14T05:34:51.030"/>
    <p1510:client id="{00D7EF6C-351D-6328-1068-BFA395FFEFBD}" v="175" dt="2021-05-12T07:14:24.419"/>
    <p1510:client id="{0AB0368D-AA71-0161-667D-597C49104FCC}" v="56" dt="2021-05-13T18:26:02.346"/>
    <p1510:client id="{17FCFC08-BD83-7277-2B93-CE251FE1F395}" v="4" dt="2021-05-12T07:09:59.561"/>
    <p1510:client id="{3413B7A3-3261-949F-B0D4-4C5B27FAE148}" v="212" dt="2021-05-14T05:34:08.385"/>
    <p1510:client id="{4809D691-9DF0-7049-3738-EA0B745F0698}" v="993" dt="2021-05-13T13:54:58.440"/>
    <p1510:client id="{55E817FA-867C-2584-8CA2-3BA65C8446A7}" v="15" dt="2021-05-12T07:16:58.739"/>
    <p1510:client id="{609627D4-152F-9E82-BF08-49C3CCC53255}" v="344" dt="2021-05-12T07:08:42.342"/>
    <p1510:client id="{801962BC-46C9-6DAD-6C9E-3E39A6F1C845}" v="3" dt="2021-05-11T13:44:56.823"/>
    <p1510:client id="{986D9893-0727-BBEE-78E3-AA36C4CD5912}" v="4" dt="2021-05-11T13:35:54.686"/>
    <p1510:client id="{B64F3E6A-4EAD-A4BC-8BE0-BCEBFCA6B577}" v="1" dt="2021-05-12T06:41:37.893"/>
    <p1510:client id="{BD2BF9E4-FC23-DA12-7ED4-8F3C548C415C}" v="165" dt="2021-05-12T08:21:23.689"/>
    <p1510:client id="{D341E59C-3147-1A08-CD7C-ADC2E9328E70}" v="39" dt="2021-05-12T08:26:58.436"/>
    <p1510:client id="{E4ACCF8D-4729-05B9-68EE-9F5788F0C683}" v="141" dt="2021-05-12T04:50:40.8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Vidutinis stilius 2 – paryškinima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Šviesus stilius 3 – paryškinima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Vidutinis stilius 3 – paryškinima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Vidutinis stilius 4 – paryškinima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Šviesus stilius 2 – paryškinimas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-634" y="-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04D68-23CC-43A6-B687-E981C57839F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92DA02-6502-4160-AFDB-299CCAE5A521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9352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E4519-2906-48CE-985C-43E9F2D9EFEA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0A99B-BB7C-4F22-85EF-7D9237BBACF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7369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10791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Vadovaujantis visai </a:t>
            </a:r>
            <a:r>
              <a:rPr lang="en-US" dirty="0" err="1">
                <a:cs typeface="Calibri"/>
              </a:rPr>
              <a:t>neseniai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patvirtinta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Strateginio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valdymo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metodika</a:t>
            </a:r>
            <a:r>
              <a:rPr lang="en-US" dirty="0">
                <a:cs typeface="Calibri"/>
              </a:rPr>
              <a:t>, buvo atlikta alternatyvų analizė.  Integruotai panaudoti du įrankiai - tai Euromod mokesčių ir socialinių išmokų mikrosimuliacinis modelis bei sąnaudų-veiksmingumo skaičiuoklė. Gauti rezultatai parodė, jog ši - universalios išmokos vienišiems pensininkams alternatyva yra </a:t>
            </a:r>
            <a:r>
              <a:rPr lang="en-US" dirty="0" err="1">
                <a:cs typeface="Calibri"/>
              </a:rPr>
              <a:t>pati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efektyviausia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Einame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įrodymais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grįstų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sprendimų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kryptimi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dirty="0" err="1">
                <a:cs typeface="Calibri"/>
              </a:rPr>
              <a:t>Poveikis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visų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gyventojų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skurdo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rizikos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lygiui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yra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ribinis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iki</a:t>
            </a:r>
            <a:r>
              <a:rPr lang="en-US" dirty="0">
                <a:cs typeface="Calibri"/>
              </a:rPr>
              <a:t> 1 proc. </a:t>
            </a:r>
            <a:r>
              <a:rPr lang="en-US" dirty="0" err="1">
                <a:cs typeface="Calibri"/>
              </a:rPr>
              <a:t>punkto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tačiau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matomas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ženklus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poveikis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tikslinės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grupės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skurdo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lygiui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t.y.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vienišų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senyvo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amžiaus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asmenų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nuo</a:t>
            </a:r>
            <a:r>
              <a:rPr lang="en-US" dirty="0">
                <a:cs typeface="Calibri"/>
              </a:rPr>
              <a:t> 65 m. </a:t>
            </a:r>
            <a:r>
              <a:rPr lang="en-US" dirty="0" err="1">
                <a:cs typeface="Calibri"/>
              </a:rPr>
              <a:t>Pavyzdžiui</a:t>
            </a:r>
            <a:r>
              <a:rPr lang="en-US" dirty="0">
                <a:cs typeface="Calibri"/>
              </a:rPr>
              <a:t>, 2022 m. </a:t>
            </a:r>
            <a:r>
              <a:rPr lang="en-US" dirty="0" err="1">
                <a:cs typeface="Calibri"/>
              </a:rPr>
              <a:t>jei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ši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priemonė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nebūtų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įgyvendinta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tikslinės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grupės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skurdo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rizikos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lygis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būtų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maždaug</a:t>
            </a:r>
            <a:r>
              <a:rPr lang="en-US" dirty="0">
                <a:cs typeface="Calibri"/>
              </a:rPr>
              <a:t> 8 proc. </a:t>
            </a:r>
            <a:r>
              <a:rPr lang="en-US" dirty="0" err="1">
                <a:cs typeface="Calibri"/>
              </a:rPr>
              <a:t>punktais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didesnis</a:t>
            </a:r>
            <a:r>
              <a:rPr lang="en-US" dirty="0">
                <a:cs typeface="Calibri"/>
              </a:rPr>
              <a:t>.</a:t>
            </a:r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17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71054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44341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1079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1079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1079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15740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Siūlome šiemet vienišo asmens išmoką pradėti mokėti skurdžiausiai gyvenantiems vienišiems neįgaliems</a:t>
            </a:r>
            <a:r>
              <a:rPr lang="lt-LT" dirty="0"/>
              <a:t> 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ir pensinio amžiaus sulaukusiems žmonėms – tiems, kurie dabar gauna šalpos pensijas ar mažų pensijų priemokas. Šiemet jie gautų 28 eurų dydžio vienišų asmenų išmoką – tiek, kiek dabar gauna našliai. Nuo kitų metų naująją išmoką gautų visi vieniši senjorai ir neįgalieji,</a:t>
            </a:r>
            <a:r>
              <a:rPr lang="lt-LT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nesvarbu, ar jie yra našliai, išsiskyrę ar niekada nesukūrę šeimos</a:t>
            </a:r>
            <a:r>
              <a:rPr lang="lt-LT" dirty="0"/>
              <a:t>                         </a:t>
            </a:r>
            <a:endParaRPr lang="lt-LT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lt-LT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t-LT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Siūloma </a:t>
            </a:r>
            <a:r>
              <a:rPr lang="lt-LT" i="1" dirty="0"/>
              <a:t>vienišo</a:t>
            </a:r>
            <a:r>
              <a:rPr lang="lt-LT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asmens išmoką skirti asmenims, jeigu jie: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yra deklaravę gyvenamąją vietą Lietuvoje arba yra įtraukti į gyvenamosios vietos nedeklaravusių asmenų apskaitą;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lt-LT" dirty="0"/>
              <a:t> 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nėra sudarę santuokos, arba jų sudarytos santuokos yra pasibaigusios;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lt-LT" dirty="0"/>
              <a:t> 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yra našliai (našlės), kurie neturi teisės gauti didesnės už vienišo asmens išmoką</a:t>
            </a:r>
            <a:r>
              <a:rPr lang="lt-LT" dirty="0"/>
              <a:t> </a:t>
            </a:r>
            <a:r>
              <a:rPr lang="lt-LT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našlių pensijos ar valstybinės našlių rentos ir negauna iš užsienio valstybės periodinės pensinio pobūdžio išmokos našlystės atveju.</a:t>
            </a:r>
            <a:endParaRPr lang="lt-LT" sz="1200" kern="1200" dirty="0">
              <a:solidFill>
                <a:schemeClr val="tx1"/>
              </a:solidFill>
              <a:effectLst/>
              <a:latin typeface="+mn-lt"/>
              <a:cs typeface="Calibri"/>
            </a:endParaRPr>
          </a:p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65997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Šiuo metu vidutinė našlio pensija siekia 28,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63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eurus, ją gauna apie 210 tūkst. našlių pensijų gavėjų. Nuo šių metų liepos  1 d. teisę gauti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28,63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ų dydžio vienišo asmens išmoką įgis dar daugiau nei 60 tūkst. asmenų. O nuo 2022 m. 32 eurų dydžio vienišo asmens išmoką arba našlių pensiją jau gaus virš 400 tūkst. žmonių. Dėl vienišo asmens išmokos</a:t>
            </a:r>
            <a:r>
              <a:rPr lang="lt-LT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dydžio 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2024 metais</a:t>
            </a:r>
            <a:r>
              <a:rPr lang="lt-LT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bus apsis</a:t>
            </a:r>
            <a:r>
              <a:rPr lang="lt-LT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pręsta 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2023 met</a:t>
            </a:r>
            <a:r>
              <a:rPr lang="lt-LT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ų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Seimo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rudens</a:t>
            </a:r>
            <a:r>
              <a:rPr lang="en-US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se</a:t>
            </a:r>
            <a:r>
              <a:rPr lang="lt-LT"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sijoje.</a:t>
            </a:r>
            <a:endParaRPr lang="lt-LT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t-LT"/>
              <a:t> </a:t>
            </a:r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30774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Vienišo asmens išmokos nebūtų įskaičiuojamos į pajamas skiriant valstybės paramą nepasiturintiems gyventojams ar skiriant mažų pensijų priemoką. </a:t>
            </a:r>
            <a:r>
              <a:rPr lang="lt-LT" b="1" baseline="0"/>
              <a:t>2019 metais, 2024 metais vienišų pagyvenusių (65+) asmenų skurdo rizikos lygis sumažės 7,4 proc. p.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001017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29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Šiemet vienišų asmenų išmokoms numatyta skirti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mln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ų, tiek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metais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tiek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2023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metais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tam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prireiks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106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mln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ų. Našlių pensijų didinimui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2022-2023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metais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papildomai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turės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būti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skiriama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mln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eur</a:t>
            </a:r>
            <a:r>
              <a:rPr lang="lt-LT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ų kasmet.</a:t>
            </a:r>
          </a:p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30A99B-BB7C-4F22-85EF-7D9237BBACF5}" type="slidenum">
              <a:rPr lang="lt-LT" smtClean="0"/>
              <a:pPr/>
              <a:t>16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6759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196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6933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18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6886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298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78611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6" indent="0">
              <a:buNone/>
              <a:defRPr sz="1800" b="1"/>
            </a:lvl3pPr>
            <a:lvl4pPr marL="1371444" indent="0">
              <a:buNone/>
              <a:defRPr sz="1600" b="1"/>
            </a:lvl4pPr>
            <a:lvl5pPr marL="1828592" indent="0">
              <a:buNone/>
              <a:defRPr sz="1600" b="1"/>
            </a:lvl5pPr>
            <a:lvl6pPr marL="2285740" indent="0">
              <a:buNone/>
              <a:defRPr sz="1600" b="1"/>
            </a:lvl6pPr>
            <a:lvl7pPr marL="2742888" indent="0">
              <a:buNone/>
              <a:defRPr sz="1600" b="1"/>
            </a:lvl7pPr>
            <a:lvl8pPr marL="3200036" indent="0">
              <a:buNone/>
              <a:defRPr sz="1600" b="1"/>
            </a:lvl8pPr>
            <a:lvl9pPr marL="3657184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7457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0736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114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9034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6" indent="0">
              <a:buNone/>
              <a:defRPr sz="2400"/>
            </a:lvl3pPr>
            <a:lvl4pPr marL="1371444" indent="0">
              <a:buNone/>
              <a:defRPr sz="2000"/>
            </a:lvl4pPr>
            <a:lvl5pPr marL="1828592" indent="0">
              <a:buNone/>
              <a:defRPr sz="2000"/>
            </a:lvl5pPr>
            <a:lvl6pPr marL="2285740" indent="0">
              <a:buNone/>
              <a:defRPr sz="2000"/>
            </a:lvl6pPr>
            <a:lvl7pPr marL="2742888" indent="0">
              <a:buNone/>
              <a:defRPr sz="2000"/>
            </a:lvl7pPr>
            <a:lvl8pPr marL="3200036" indent="0">
              <a:buNone/>
              <a:defRPr sz="2000"/>
            </a:lvl8pPr>
            <a:lvl9pPr marL="3657184" indent="0">
              <a:buNone/>
              <a:defRPr sz="2000"/>
            </a:lvl9pPr>
          </a:lstStyle>
          <a:p>
            <a:r>
              <a:rPr lang="lt-LT"/>
              <a:t>Spustelėkite piktogr. norėdami įtraukti pav.</a:t>
            </a:r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6" indent="0">
              <a:buNone/>
              <a:defRPr sz="1000"/>
            </a:lvl3pPr>
            <a:lvl4pPr marL="1371444" indent="0">
              <a:buNone/>
              <a:defRPr sz="900"/>
            </a:lvl4pPr>
            <a:lvl5pPr marL="1828592" indent="0">
              <a:buNone/>
              <a:defRPr sz="900"/>
            </a:lvl5pPr>
            <a:lvl6pPr marL="2285740" indent="0">
              <a:buNone/>
              <a:defRPr sz="900"/>
            </a:lvl6pPr>
            <a:lvl7pPr marL="2742888" indent="0">
              <a:buNone/>
              <a:defRPr sz="900"/>
            </a:lvl7pPr>
            <a:lvl8pPr marL="3200036" indent="0">
              <a:buNone/>
              <a:defRPr sz="900"/>
            </a:lvl8pPr>
            <a:lvl9pPr marL="3657184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7389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lt-LT"/>
              <a:t>Spustelėję redag. ruoš. pavad. stilių</a:t>
            </a:r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EF6DB-CA04-4B55-9157-6E35C793C94C}" type="datetimeFigureOut">
              <a:rPr lang="lt-LT" smtClean="0"/>
              <a:t>2021-05-14</a:t>
            </a:fld>
            <a:endParaRPr lang="lt-LT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73158-E9A6-4F5E-BF37-FF53B06A9FEF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12613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29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1" indent="-342861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5" indent="-285717" algn="l" defTabSz="914296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70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8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6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4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2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0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58" indent="-228574" algn="l" defTabSz="9142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t-LT"/>
          </a:p>
        </p:txBody>
      </p:sp>
      <p:pic>
        <p:nvPicPr>
          <p:cNvPr id="1026" name="Picture 2" descr="D:\10 27\skaidres\business-budget-chart-eyeglasses-laptop-with-spiral-notepad-pen-against-blue-backgroun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2536" y="-116404"/>
            <a:ext cx="9396536" cy="5285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10 27\skaidres\1x\Asset 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7574"/>
            <a:ext cx="4197623" cy="1626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aveikslėlis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63" y="3551796"/>
            <a:ext cx="1690833" cy="519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90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E662720A-DCCA-4548-8C44-6126D7BA4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7898"/>
            <a:ext cx="8219256" cy="3280172"/>
          </a:xfrm>
        </p:spPr>
        <p:txBody>
          <a:bodyPr vert="horz" lIns="91430" tIns="45715" rIns="91430" bIns="45715" rtlCol="0" anchor="t">
            <a:normAutofit/>
          </a:bodyPr>
          <a:lstStyle/>
          <a:p>
            <a:pPr marL="0" indent="0" algn="just">
              <a:buNone/>
            </a:pPr>
            <a:r>
              <a:rPr lang="lt-LT" sz="1600" b="1">
                <a:solidFill>
                  <a:schemeClr val="accent1"/>
                </a:solidFill>
              </a:rPr>
              <a:t>Tikslas: </a:t>
            </a:r>
            <a:r>
              <a:rPr lang="lt-LT" sz="1600"/>
              <a:t>nustatyti, kad nutrauktos nedarbo draudimo išmokos mokėjimas, per 6 mėnesius po nedarbo draudimo išmokos mokėjimo nutraukimo, </a:t>
            </a:r>
            <a:r>
              <a:rPr lang="lt-LT" sz="1600" b="1" i="1">
                <a:solidFill>
                  <a:schemeClr val="accent1"/>
                </a:solidFill>
              </a:rPr>
              <a:t>galėtų būti atnaujinamas ne vieną, o du kartus.</a:t>
            </a:r>
          </a:p>
          <a:p>
            <a:pPr marL="0" indent="0" algn="just">
              <a:buNone/>
            </a:pPr>
            <a:endParaRPr lang="lt-LT" sz="1600"/>
          </a:p>
          <a:p>
            <a:pPr marL="0" indent="0" algn="just">
              <a:buNone/>
            </a:pPr>
            <a:r>
              <a:rPr lang="lt-LT" sz="1600" b="1">
                <a:solidFill>
                  <a:schemeClr val="accent1"/>
                </a:solidFill>
              </a:rPr>
              <a:t>Lėšų poreikis: </a:t>
            </a:r>
            <a:r>
              <a:rPr lang="lt-LT" sz="1600"/>
              <a:t>atnaujinus išmokos mokėjimą antrą kartą iš Sodros biudžeto papildomas poreikis 0,9 mln. Eur.</a:t>
            </a:r>
          </a:p>
          <a:p>
            <a:pPr marL="0" indent="0" algn="just">
              <a:buNone/>
            </a:pPr>
            <a:endParaRPr lang="lt-LT" sz="1600">
              <a:ea typeface="+mn-lt"/>
              <a:cs typeface="+mn-lt"/>
            </a:endParaRPr>
          </a:p>
          <a:p>
            <a:pPr marL="0" indent="0" algn="just">
              <a:buNone/>
            </a:pPr>
            <a:r>
              <a:rPr lang="lt-LT" sz="1500" i="1">
                <a:ea typeface="+mn-lt"/>
                <a:cs typeface="+mn-lt"/>
              </a:rPr>
              <a:t>LRP siūlymas (XIVP-131) – nedarbo socialinio draudimo išmoką mokėti kartu su neįgalumo ar kitos rūšies pensija. Lėšų poreikis 2021 m. apie 1 mln. Eur</a:t>
            </a:r>
            <a:endParaRPr lang="lt-LT" sz="1500" i="1"/>
          </a:p>
          <a:p>
            <a:pPr marL="0" indent="0" algn="just">
              <a:buNone/>
            </a:pPr>
            <a:endParaRPr lang="lt-LT" sz="1600">
              <a:solidFill>
                <a:schemeClr val="accent5"/>
              </a:solidFill>
            </a:endParaRPr>
          </a:p>
          <a:p>
            <a:pPr marL="342265" indent="-342265" algn="just"/>
            <a:endParaRPr lang="lt-LT" sz="1600"/>
          </a:p>
        </p:txBody>
      </p:sp>
      <p:sp>
        <p:nvSpPr>
          <p:cNvPr id="4" name="Stačiakampis 3"/>
          <p:cNvSpPr/>
          <p:nvPr/>
        </p:nvSpPr>
        <p:spPr>
          <a:xfrm>
            <a:off x="0" y="317718"/>
            <a:ext cx="9144000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>
            <a:outerShdw blurRad="101600" dist="50800" dir="5400000" algn="t" rotWithShape="0">
              <a:schemeClr val="accent4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Nedarbo socialinio draudimo įstatymo projektas</a:t>
            </a:r>
          </a:p>
        </p:txBody>
      </p:sp>
    </p:spTree>
    <p:extLst>
      <p:ext uri="{BB962C8B-B14F-4D97-AF65-F5344CB8AC3E}">
        <p14:creationId xmlns:p14="http://schemas.microsoft.com/office/powerpoint/2010/main" val="233898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/>
          <p:cNvSpPr/>
          <p:nvPr/>
        </p:nvSpPr>
        <p:spPr>
          <a:xfrm>
            <a:off x="-309" y="1282749"/>
            <a:ext cx="9144309" cy="1433017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>
            <a:outerShdw blurRad="101600" dist="50800" dir="5400000" algn="t" rotWithShape="0">
              <a:schemeClr val="accent4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Vienišo asmens išmoka</a:t>
            </a:r>
          </a:p>
        </p:txBody>
      </p:sp>
    </p:spTree>
    <p:extLst>
      <p:ext uri="{BB962C8B-B14F-4D97-AF65-F5344CB8AC3E}">
        <p14:creationId xmlns:p14="http://schemas.microsoft.com/office/powerpoint/2010/main" val="3499744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>
            <a:extLst>
              <a:ext uri="{FF2B5EF4-FFF2-40B4-BE49-F238E27FC236}">
                <a16:creationId xmlns:a16="http://schemas.microsoft.com/office/drawing/2014/main" xmlns="" id="{8EAC7AA3-A15F-4BB6-98FF-20803C22066F}"/>
              </a:ext>
            </a:extLst>
          </p:cNvPr>
          <p:cNvSpPr/>
          <p:nvPr/>
        </p:nvSpPr>
        <p:spPr>
          <a:xfrm>
            <a:off x="-473" y="267494"/>
            <a:ext cx="9145587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/>
              <a:t>Dvigubai didesnis vienišų asmenų skurdo rizikos lygis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11C02FC-D29A-41E1-92A2-4928E64A146C}"/>
              </a:ext>
            </a:extLst>
          </p:cNvPr>
          <p:cNvSpPr txBox="1"/>
          <p:nvPr/>
        </p:nvSpPr>
        <p:spPr>
          <a:xfrm>
            <a:off x="179512" y="4738897"/>
            <a:ext cx="4608512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1000">
                <a:solidFill>
                  <a:schemeClr val="accent4"/>
                </a:solidFill>
              </a:rPr>
              <a:t>Statistikos departamento, SADM duomenys </a:t>
            </a:r>
          </a:p>
        </p:txBody>
      </p:sp>
      <p:pic>
        <p:nvPicPr>
          <p:cNvPr id="7" name="Paveikslėlis 6">
            <a:extLst>
              <a:ext uri="{FF2B5EF4-FFF2-40B4-BE49-F238E27FC236}">
                <a16:creationId xmlns:a16="http://schemas.microsoft.com/office/drawing/2014/main" xmlns="" id="{1595E2B2-71EC-4EFD-9558-B32680B18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472" y="1115932"/>
            <a:ext cx="7259928" cy="340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46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>
            <a:extLst>
              <a:ext uri="{FF2B5EF4-FFF2-40B4-BE49-F238E27FC236}">
                <a16:creationId xmlns:a16="http://schemas.microsoft.com/office/drawing/2014/main" xmlns="" id="{E0B854E7-BAE7-4A29-BD39-219EF4CB457F}"/>
              </a:ext>
            </a:extLst>
          </p:cNvPr>
          <p:cNvSpPr/>
          <p:nvPr/>
        </p:nvSpPr>
        <p:spPr>
          <a:xfrm>
            <a:off x="-794" y="267494"/>
            <a:ext cx="9145588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/>
              <a:t>Vienišo asmens išmoka: kam ji priklausys? </a:t>
            </a:r>
            <a:endParaRPr lang="lt-LT" sz="2400"/>
          </a:p>
        </p:txBody>
      </p:sp>
      <p:pic>
        <p:nvPicPr>
          <p:cNvPr id="8" name="Paveikslėlis 7">
            <a:extLst>
              <a:ext uri="{FF2B5EF4-FFF2-40B4-BE49-F238E27FC236}">
                <a16:creationId xmlns:a16="http://schemas.microsoft.com/office/drawing/2014/main" xmlns="" id="{26552E80-C172-45A3-891C-45E832FE5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6" y="1467977"/>
            <a:ext cx="9144000" cy="3246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713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>
            <a:extLst>
              <a:ext uri="{FF2B5EF4-FFF2-40B4-BE49-F238E27FC236}">
                <a16:creationId xmlns:a16="http://schemas.microsoft.com/office/drawing/2014/main" xmlns="" id="{CBEDE8CE-BD12-461A-A918-6DABB85667E7}"/>
              </a:ext>
            </a:extLst>
          </p:cNvPr>
          <p:cNvSpPr/>
          <p:nvPr/>
        </p:nvSpPr>
        <p:spPr>
          <a:xfrm>
            <a:off x="-794" y="267494"/>
            <a:ext cx="9145588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/>
              <a:t>Vienišo asmens išmokos dydis</a:t>
            </a:r>
            <a:endParaRPr lang="lt-LT" sz="3600" b="1"/>
          </a:p>
        </p:txBody>
      </p:sp>
      <p:pic>
        <p:nvPicPr>
          <p:cNvPr id="6" name="Paveikslėlis 5">
            <a:extLst>
              <a:ext uri="{FF2B5EF4-FFF2-40B4-BE49-F238E27FC236}">
                <a16:creationId xmlns:a16="http://schemas.microsoft.com/office/drawing/2014/main" xmlns="" id="{2CC65B6E-BE81-44D1-AF59-253C89916E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857523"/>
            <a:ext cx="9144000" cy="401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871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>
            <a:extLst>
              <a:ext uri="{FF2B5EF4-FFF2-40B4-BE49-F238E27FC236}">
                <a16:creationId xmlns:a16="http://schemas.microsoft.com/office/drawing/2014/main" xmlns="" id="{889104B4-AC90-4387-AF88-58B865614351}"/>
              </a:ext>
            </a:extLst>
          </p:cNvPr>
          <p:cNvSpPr/>
          <p:nvPr/>
        </p:nvSpPr>
        <p:spPr>
          <a:xfrm>
            <a:off x="-794" y="369789"/>
            <a:ext cx="9174163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400" b="1"/>
              <a:t>Vienišo asmens išmokos santykis su kitomis išmokomis</a:t>
            </a:r>
          </a:p>
        </p:txBody>
      </p:sp>
      <p:pic>
        <p:nvPicPr>
          <p:cNvPr id="5" name="Paveikslėlis 4">
            <a:extLst>
              <a:ext uri="{FF2B5EF4-FFF2-40B4-BE49-F238E27FC236}">
                <a16:creationId xmlns:a16="http://schemas.microsoft.com/office/drawing/2014/main" xmlns="" id="{EA5A7248-D413-41E5-8480-48390C409D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57" y="1406476"/>
            <a:ext cx="8679895" cy="311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387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ačiakampis 3">
            <a:extLst>
              <a:ext uri="{FF2B5EF4-FFF2-40B4-BE49-F238E27FC236}">
                <a16:creationId xmlns:a16="http://schemas.microsoft.com/office/drawing/2014/main" xmlns="" id="{2603104F-B842-46F3-9219-92C784E7222A}"/>
              </a:ext>
            </a:extLst>
          </p:cNvPr>
          <p:cNvSpPr/>
          <p:nvPr/>
        </p:nvSpPr>
        <p:spPr>
          <a:xfrm>
            <a:off x="-793" y="341214"/>
            <a:ext cx="9145587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/>
              <a:t>Lėšų poreikis vienišų asmenų išmokoms</a:t>
            </a:r>
            <a:endParaRPr lang="lt-LT" sz="3600" b="1"/>
          </a:p>
        </p:txBody>
      </p:sp>
      <p:pic>
        <p:nvPicPr>
          <p:cNvPr id="3" name="Paveikslėlis 2">
            <a:extLst>
              <a:ext uri="{FF2B5EF4-FFF2-40B4-BE49-F238E27FC236}">
                <a16:creationId xmlns:a16="http://schemas.microsoft.com/office/drawing/2014/main" xmlns="" id="{FE4DE64C-9EA0-4609-97DB-89B9EDC771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69616"/>
            <a:ext cx="9144000" cy="327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0176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xmlns="" id="{880E69DB-F5B3-44F0-9F6C-B33722443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060136"/>
              </p:ext>
            </p:extLst>
          </p:nvPr>
        </p:nvGraphicFramePr>
        <p:xfrm>
          <a:off x="392906" y="892969"/>
          <a:ext cx="8372597" cy="324173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1518046">
                  <a:extLst>
                    <a:ext uri="{9D8B030D-6E8A-4147-A177-3AD203B41FA5}">
                      <a16:colId xmlns:a16="http://schemas.microsoft.com/office/drawing/2014/main" xmlns="" val="3367171522"/>
                    </a:ext>
                  </a:extLst>
                </a:gridCol>
                <a:gridCol w="1616273">
                  <a:extLst>
                    <a:ext uri="{9D8B030D-6E8A-4147-A177-3AD203B41FA5}">
                      <a16:colId xmlns:a16="http://schemas.microsoft.com/office/drawing/2014/main" xmlns="" val="2056007155"/>
                    </a:ext>
                  </a:extLst>
                </a:gridCol>
                <a:gridCol w="1634132">
                  <a:extLst>
                    <a:ext uri="{9D8B030D-6E8A-4147-A177-3AD203B41FA5}">
                      <a16:colId xmlns:a16="http://schemas.microsoft.com/office/drawing/2014/main" xmlns="" val="1579579866"/>
                    </a:ext>
                  </a:extLst>
                </a:gridCol>
                <a:gridCol w="1785937">
                  <a:extLst>
                    <a:ext uri="{9D8B030D-6E8A-4147-A177-3AD203B41FA5}">
                      <a16:colId xmlns:a16="http://schemas.microsoft.com/office/drawing/2014/main" xmlns="" val="1720140966"/>
                    </a:ext>
                  </a:extLst>
                </a:gridCol>
                <a:gridCol w="1818209">
                  <a:extLst>
                    <a:ext uri="{9D8B030D-6E8A-4147-A177-3AD203B41FA5}">
                      <a16:colId xmlns:a16="http://schemas.microsoft.com/office/drawing/2014/main" xmlns="" val="749807003"/>
                    </a:ext>
                  </a:extLst>
                </a:gridCol>
              </a:tblGrid>
              <a:tr h="416003">
                <a:tc gridSpan="5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i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Skiriant</a:t>
                      </a:r>
                      <a:r>
                        <a:rPr lang="en-US" sz="1400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vienišo</a:t>
                      </a:r>
                      <a:r>
                        <a:rPr lang="en-US" sz="1400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asmens</a:t>
                      </a:r>
                      <a:r>
                        <a:rPr lang="en-US" sz="1400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en-US" sz="1400" i="1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pensijas</a:t>
                      </a:r>
                      <a:r>
                        <a:rPr lang="en-US" sz="1400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19215567"/>
                  </a:ext>
                </a:extLst>
              </a:tr>
              <a:tr h="549125">
                <a:tc>
                  <a:txBody>
                    <a:bodyPr/>
                    <a:lstStyle/>
                    <a:p>
                      <a:endParaRPr lang="en-US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</a:rPr>
                        <a:t>2021 m.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</a:rPr>
                        <a:t>2022 m.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</a:rPr>
                        <a:t>2023 m.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effectLst/>
                        </a:rPr>
                        <a:t>2024 m.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95271151"/>
                  </a:ext>
                </a:extLst>
              </a:tr>
              <a:tr h="615685">
                <a:tc>
                  <a:txBody>
                    <a:bodyPr/>
                    <a:lstStyle/>
                    <a:p>
                      <a:r>
                        <a:rPr lang="en-US" sz="1100" dirty="0" err="1">
                          <a:effectLst/>
                        </a:rPr>
                        <a:t>Bendram</a:t>
                      </a: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err="1">
                          <a:effectLst/>
                        </a:rPr>
                        <a:t>visų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gyventojų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skurdo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lygiui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-0,2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-0,6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-0,8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94859972"/>
                  </a:ext>
                </a:extLst>
              </a:tr>
              <a:tr h="767953">
                <a:tc>
                  <a:txBody>
                    <a:bodyPr/>
                    <a:lstStyle/>
                    <a:p>
                      <a:r>
                        <a:rPr lang="lt-LT" sz="1100" dirty="0">
                          <a:effectLst/>
                        </a:rPr>
                        <a:t>Senyvo amžiaus asmenų nuo 65 m. skurdo lygiui</a:t>
                      </a:r>
                      <a:endParaRPr lang="lt-LT" dirty="0">
                        <a:effectLst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-0,9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-4,5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-2,8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-3,5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91691475"/>
                  </a:ext>
                </a:extLst>
              </a:tr>
              <a:tr h="892968">
                <a:tc>
                  <a:txBody>
                    <a:bodyPr/>
                    <a:lstStyle/>
                    <a:p>
                      <a:r>
                        <a:rPr lang="lt-LT" sz="1100" dirty="0">
                          <a:solidFill>
                            <a:schemeClr val="accent2"/>
                          </a:solidFill>
                          <a:effectLst/>
                        </a:rPr>
                        <a:t>Vienišų senyvo amžiaus asmenų nuo 65 m. skurdo lygiui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2"/>
                          </a:solidFill>
                          <a:effectLst/>
                        </a:rPr>
                        <a:t>-2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2"/>
                          </a:solidFill>
                          <a:effectLst/>
                        </a:rPr>
                        <a:t>-8,1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2"/>
                          </a:solidFill>
                          <a:effectLst/>
                        </a:rPr>
                        <a:t>-6,3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accent2"/>
                          </a:solidFill>
                          <a:effectLst/>
                        </a:rPr>
                        <a:t>-6,2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81500887"/>
                  </a:ext>
                </a:extLst>
              </a:tr>
            </a:tbl>
          </a:graphicData>
        </a:graphic>
      </p:graphicFrame>
      <p:sp>
        <p:nvSpPr>
          <p:cNvPr id="7" name="Stačiakampis 3">
            <a:extLst>
              <a:ext uri="{FF2B5EF4-FFF2-40B4-BE49-F238E27FC236}">
                <a16:creationId xmlns:a16="http://schemas.microsoft.com/office/drawing/2014/main" xmlns="" id="{F040E4C7-C40D-4667-929C-0D5CF163E1A0}"/>
              </a:ext>
            </a:extLst>
          </p:cNvPr>
          <p:cNvSpPr/>
          <p:nvPr/>
        </p:nvSpPr>
        <p:spPr>
          <a:xfrm>
            <a:off x="-793" y="62607"/>
            <a:ext cx="9145586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lt-LT" sz="2800" b="1"/>
              <a:t>Poveikis skurdui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7D45251-1583-4FDB-83E4-441CA860B5CA}"/>
              </a:ext>
            </a:extLst>
          </p:cNvPr>
          <p:cNvSpPr txBox="1"/>
          <p:nvPr/>
        </p:nvSpPr>
        <p:spPr>
          <a:xfrm>
            <a:off x="357187" y="4286249"/>
            <a:ext cx="843676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n-US" sz="1200" i="1" err="1">
                <a:solidFill>
                  <a:schemeClr val="accent1"/>
                </a:solidFill>
              </a:rPr>
              <a:t>Atliktas</a:t>
            </a:r>
            <a:r>
              <a:rPr lang="en-US" sz="1200" i="1" dirty="0">
                <a:solidFill>
                  <a:schemeClr val="accent1"/>
                </a:solidFill>
              </a:rPr>
              <a:t> </a:t>
            </a:r>
            <a:r>
              <a:rPr lang="en-US" sz="1200" i="1" err="1">
                <a:solidFill>
                  <a:schemeClr val="accent1"/>
                </a:solidFill>
              </a:rPr>
              <a:t>kontrafaktinis</a:t>
            </a:r>
            <a:r>
              <a:rPr lang="en-US" sz="1200" i="1" dirty="0">
                <a:solidFill>
                  <a:schemeClr val="accent1"/>
                </a:solidFill>
              </a:rPr>
              <a:t> </a:t>
            </a:r>
            <a:r>
              <a:rPr lang="en-US" sz="1200" i="1" err="1">
                <a:solidFill>
                  <a:schemeClr val="accent1"/>
                </a:solidFill>
              </a:rPr>
              <a:t>vertinimas</a:t>
            </a:r>
            <a:r>
              <a:rPr lang="en-US" sz="1200" i="1" dirty="0">
                <a:solidFill>
                  <a:schemeClr val="accent1"/>
                </a:solidFill>
              </a:rPr>
              <a:t> 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 (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siekiama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palyginti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priemonės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rezultatus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su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rezultatais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kurie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būtų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,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jei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ši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priemonė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 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nebūtų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įgyvendinta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).</a:t>
            </a:r>
            <a:endParaRPr lang="en-US">
              <a:solidFill>
                <a:schemeClr val="accent1"/>
              </a:solidFill>
            </a:endParaRPr>
          </a:p>
          <a:p>
            <a:pPr algn="just"/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Poveikio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vertinimui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atlikti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naudotas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EUROMOD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mokesčių-išmokų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mikrosimuliacinis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 </a:t>
            </a:r>
            <a:r>
              <a:rPr lang="en-US" sz="1200" i="1" err="1">
                <a:solidFill>
                  <a:schemeClr val="accent1"/>
                </a:solidFill>
                <a:ea typeface="+mn-lt"/>
                <a:cs typeface="+mn-lt"/>
              </a:rPr>
              <a:t>modelis</a:t>
            </a:r>
            <a:r>
              <a:rPr lang="en-US" sz="1200" i="1" dirty="0">
                <a:solidFill>
                  <a:schemeClr val="accent1"/>
                </a:solidFill>
                <a:ea typeface="+mn-lt"/>
                <a:cs typeface="+mn-lt"/>
              </a:rPr>
              <a:t>.</a:t>
            </a:r>
            <a:endParaRPr lang="en-US" sz="12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532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207"/>
            <a:ext cx="9144000" cy="3214687"/>
          </a:xfrm>
          <a:prstGeom prst="rect">
            <a:avLst/>
          </a:prstGeom>
        </p:spPr>
      </p:pic>
      <p:pic>
        <p:nvPicPr>
          <p:cNvPr id="1027" name="Picture 3" descr="C:\Users\RutaI\Desktop\Darbai\SADM\SADM logo_herbas_nespalvot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155926"/>
            <a:ext cx="1845717" cy="564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3085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ačiakampis 4"/>
          <p:cNvSpPr/>
          <p:nvPr/>
        </p:nvSpPr>
        <p:spPr>
          <a:xfrm>
            <a:off x="0" y="1203598"/>
            <a:ext cx="9144000" cy="1368152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>
            <a:outerShdw blurRad="101600" dist="50800" dir="5400000" algn="t" rotWithShape="0">
              <a:schemeClr val="accent4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Užimtumas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9208" y="2708622"/>
            <a:ext cx="8315077" cy="338544"/>
          </a:xfrm>
          <a:prstGeom prst="rect">
            <a:avLst/>
          </a:prstGeom>
          <a:noFill/>
        </p:spPr>
        <p:txBody>
          <a:bodyPr wrap="none" lIns="91430" tIns="45715" rIns="91430" bIns="45715" rtlCol="0" anchor="t">
            <a:spAutoFit/>
          </a:bodyPr>
          <a:lstStyle/>
          <a:p>
            <a:r>
              <a:rPr lang="lt-LT" sz="1600" i="1">
                <a:solidFill>
                  <a:schemeClr val="accent5"/>
                </a:solidFill>
              </a:rPr>
              <a:t>Prastovų subsidijos / savarankiškai dirbančio asmens išmoka / darbo paieškos išmoka </a:t>
            </a:r>
            <a:endParaRPr lang="lt-LT" sz="1600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151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veikslėlis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399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066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čiakampis 5"/>
          <p:cNvSpPr/>
          <p:nvPr/>
        </p:nvSpPr>
        <p:spPr>
          <a:xfrm>
            <a:off x="0" y="267494"/>
            <a:ext cx="9144000" cy="57606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lt-LT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Subsidijos už prastovas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395536" y="1127800"/>
            <a:ext cx="8136904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1600" dirty="0" err="1">
                <a:latin typeface="Arial"/>
                <a:cs typeface="Arial"/>
              </a:rPr>
              <a:t>Tikslas</a:t>
            </a:r>
            <a:r>
              <a:rPr lang="en-US" sz="1600" dirty="0">
                <a:latin typeface="Arial"/>
                <a:cs typeface="Arial"/>
              </a:rPr>
              <a:t>: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išsaugoti žmones darbe</a:t>
            </a:r>
            <a:r>
              <a:rPr lang="lt-LT" sz="1600" dirty="0">
                <a:latin typeface="Arial"/>
                <a:cs typeface="Arial"/>
              </a:rPr>
              <a:t>, kai darbo laikinai nėra dėl pandemijos.</a:t>
            </a:r>
            <a:endParaRPr lang="en-US" sz="1600" dirty="0">
              <a:latin typeface="Arial"/>
              <a:cs typeface="Arial"/>
            </a:endParaRPr>
          </a:p>
          <a:p>
            <a:pPr algn="just"/>
            <a:endParaRPr lang="en-US" sz="1600">
              <a:latin typeface="Arial"/>
              <a:cs typeface="Arial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Kompensuojamas prastovose būtas laikas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(100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%,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 bet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 ne </a:t>
            </a:r>
            <a:r>
              <a:rPr lang="en-US" sz="1600" b="1" dirty="0" err="1">
                <a:solidFill>
                  <a:schemeClr val="accent1"/>
                </a:solidFill>
                <a:latin typeface="Arial"/>
                <a:cs typeface="Arial"/>
              </a:rPr>
              <a:t>daugiau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 1 MMA)</a:t>
            </a:r>
            <a:r>
              <a:rPr lang="lt-LT" sz="1600" dirty="0">
                <a:latin typeface="Arial"/>
                <a:cs typeface="Arial"/>
              </a:rPr>
              <a:t>,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kai darbo nėra dėl karantino ar ekstremaliosios situacijos.</a:t>
            </a:r>
            <a:endParaRPr lang="en-US" sz="1600" b="1" dirty="0">
              <a:solidFill>
                <a:schemeClr val="accent1"/>
              </a:solidFill>
              <a:latin typeface="Arial"/>
              <a:cs typeface="Arial"/>
            </a:endParaRPr>
          </a:p>
          <a:p>
            <a:pPr algn="just"/>
            <a:endParaRPr lang="lt-LT" sz="1600" b="1">
              <a:solidFill>
                <a:schemeClr val="accent1"/>
              </a:solidFill>
              <a:latin typeface="Arial"/>
              <a:cs typeface="Arial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Virš 50</a:t>
            </a:r>
            <a:r>
              <a:rPr lang="en-US" sz="1600" dirty="0">
                <a:latin typeface="Arial"/>
                <a:cs typeface="Arial"/>
              </a:rPr>
              <a:t>% </a:t>
            </a:r>
            <a:r>
              <a:rPr lang="lt-LT" sz="1600" dirty="0">
                <a:latin typeface="Arial"/>
                <a:cs typeface="Arial"/>
              </a:rPr>
              <a:t>remiamų darbuotojų yra </a:t>
            </a:r>
            <a:r>
              <a:rPr lang="en-US" sz="1600" dirty="0">
                <a:latin typeface="Arial"/>
                <a:cs typeface="Arial"/>
              </a:rPr>
              <a:t>2 </a:t>
            </a:r>
            <a:r>
              <a:rPr lang="lt-LT" sz="1600" dirty="0">
                <a:latin typeface="Arial"/>
                <a:cs typeface="Arial"/>
              </a:rPr>
              <a:t>sektoriuose</a:t>
            </a:r>
            <a:r>
              <a:rPr lang="en-US" sz="1600" dirty="0">
                <a:latin typeface="Arial"/>
                <a:cs typeface="Arial"/>
              </a:rPr>
              <a:t>: </a:t>
            </a:r>
            <a:r>
              <a:rPr lang="en-US" sz="1600" err="1">
                <a:latin typeface="Arial"/>
                <a:cs typeface="Arial"/>
              </a:rPr>
              <a:t>prekyb</a:t>
            </a:r>
            <a:r>
              <a:rPr lang="lt-LT" sz="1600" dirty="0">
                <a:latin typeface="Arial"/>
                <a:cs typeface="Arial"/>
              </a:rPr>
              <a:t>a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err="1">
                <a:latin typeface="Arial"/>
                <a:cs typeface="Arial"/>
              </a:rPr>
              <a:t>ir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err="1">
                <a:latin typeface="Arial"/>
                <a:cs typeface="Arial"/>
              </a:rPr>
              <a:t>maitinim</a:t>
            </a:r>
            <a:r>
              <a:rPr lang="lt-LT" sz="1600" err="1">
                <a:latin typeface="Arial"/>
                <a:cs typeface="Arial"/>
              </a:rPr>
              <a:t>as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err="1">
                <a:latin typeface="Arial"/>
                <a:cs typeface="Arial"/>
              </a:rPr>
              <a:t>bei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err="1">
                <a:latin typeface="Arial"/>
                <a:cs typeface="Arial"/>
              </a:rPr>
              <a:t>apgyvendinim</a:t>
            </a:r>
            <a:r>
              <a:rPr lang="lt-LT" sz="1600" dirty="0" err="1">
                <a:latin typeface="Arial"/>
                <a:cs typeface="Arial"/>
              </a:rPr>
              <a:t>as</a:t>
            </a:r>
            <a:r>
              <a:rPr lang="en-US" sz="1600" dirty="0">
                <a:latin typeface="Arial"/>
                <a:cs typeface="Arial"/>
              </a:rPr>
              <a:t>.</a:t>
            </a:r>
            <a:endParaRPr lang="lt-LT" sz="1600" dirty="0">
              <a:latin typeface="Arial"/>
              <a:cs typeface="Arial"/>
            </a:endParaRPr>
          </a:p>
          <a:p>
            <a:pPr algn="just"/>
            <a:endParaRPr lang="lt-LT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Nuo įstatymo įsigaliojimo (liepos 1 d.) kompensaciją tęstume, palaipsniui mažinant:</a:t>
            </a:r>
            <a:endParaRPr lang="lt-LT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/>
                <a:cs typeface="Arial"/>
              </a:rPr>
              <a:t>1</a:t>
            </a:r>
            <a:r>
              <a:rPr lang="lt-LT" sz="1600" dirty="0">
                <a:latin typeface="Arial"/>
                <a:cs typeface="Arial"/>
              </a:rPr>
              <a:t>)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1-as mėn. nuo įstatymo įsigaliojimo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: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lt-LT" sz="1600" dirty="0">
                <a:latin typeface="Arial"/>
                <a:cs typeface="Arial"/>
              </a:rPr>
              <a:t>100</a:t>
            </a:r>
            <a:r>
              <a:rPr lang="en-US" sz="1600" dirty="0">
                <a:latin typeface="Arial"/>
                <a:cs typeface="Arial"/>
              </a:rPr>
              <a:t>%</a:t>
            </a:r>
            <a:r>
              <a:rPr lang="lt-LT" sz="1600" dirty="0">
                <a:latin typeface="Arial"/>
                <a:cs typeface="Arial"/>
              </a:rPr>
              <a:t> ≤ 1 MMA, (dabar 100</a:t>
            </a:r>
            <a:r>
              <a:rPr lang="en-US" sz="1600" dirty="0">
                <a:latin typeface="Arial"/>
                <a:cs typeface="Arial"/>
              </a:rPr>
              <a:t>%</a:t>
            </a:r>
            <a:r>
              <a:rPr lang="lt-LT" sz="1600" dirty="0">
                <a:latin typeface="Arial"/>
                <a:cs typeface="Arial"/>
              </a:rPr>
              <a:t> ≤ 1,5 MMA,</a:t>
            </a:r>
            <a:r>
              <a:rPr lang="en-US" sz="1600" dirty="0">
                <a:latin typeface="Arial"/>
                <a:cs typeface="Arial"/>
              </a:rPr>
              <a:t>)</a:t>
            </a:r>
            <a:r>
              <a:rPr lang="lt-LT" sz="1600" dirty="0">
                <a:latin typeface="Arial"/>
                <a:cs typeface="Arial"/>
              </a:rPr>
              <a:t> - 20 mln. Eur;</a:t>
            </a:r>
          </a:p>
          <a:p>
            <a:pPr algn="just"/>
            <a:r>
              <a:rPr lang="en-US" sz="1600" dirty="0">
                <a:latin typeface="Arial"/>
                <a:cs typeface="Arial"/>
              </a:rPr>
              <a:t>2)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2-as mėn. nuo įstatymo įsigaliojimo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: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lt-LT" sz="1600" dirty="0">
                <a:latin typeface="Arial"/>
                <a:cs typeface="Arial"/>
              </a:rPr>
              <a:t>90 </a:t>
            </a:r>
            <a:r>
              <a:rPr lang="en-US" sz="1600" dirty="0">
                <a:latin typeface="Arial"/>
                <a:cs typeface="Arial"/>
              </a:rPr>
              <a:t>% </a:t>
            </a:r>
            <a:r>
              <a:rPr lang="lt-LT" sz="1600" dirty="0">
                <a:latin typeface="Arial"/>
                <a:cs typeface="Arial"/>
              </a:rPr>
              <a:t>MMA - 16 mln. Eur;</a:t>
            </a:r>
          </a:p>
          <a:p>
            <a:pPr algn="just"/>
            <a:r>
              <a:rPr lang="lt-LT" sz="1600" dirty="0">
                <a:latin typeface="Arial"/>
                <a:cs typeface="Arial"/>
              </a:rPr>
              <a:t>3</a:t>
            </a:r>
            <a:r>
              <a:rPr lang="en-US" sz="1600" dirty="0">
                <a:latin typeface="Arial"/>
                <a:cs typeface="Arial"/>
              </a:rPr>
              <a:t>) </a:t>
            </a:r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3-as mėn. nuo įstatymo įsigaliojimo</a:t>
            </a:r>
            <a:r>
              <a:rPr lang="en-US" sz="1600" b="1" dirty="0">
                <a:solidFill>
                  <a:schemeClr val="accent1"/>
                </a:solidFill>
                <a:latin typeface="Arial"/>
                <a:cs typeface="Arial"/>
              </a:rPr>
              <a:t>: </a:t>
            </a:r>
            <a:r>
              <a:rPr lang="lt-LT" sz="1600" dirty="0">
                <a:latin typeface="Arial"/>
                <a:cs typeface="Arial"/>
              </a:rPr>
              <a:t>70 </a:t>
            </a:r>
            <a:r>
              <a:rPr lang="en-US" sz="1600" dirty="0">
                <a:latin typeface="Arial"/>
                <a:cs typeface="Arial"/>
              </a:rPr>
              <a:t>%</a:t>
            </a:r>
            <a:r>
              <a:rPr lang="lt-LT" sz="1600" dirty="0">
                <a:latin typeface="Arial"/>
                <a:cs typeface="Arial"/>
              </a:rPr>
              <a:t> MMA - 14 mln. Eur.</a:t>
            </a:r>
          </a:p>
          <a:p>
            <a:pPr algn="just"/>
            <a:endParaRPr lang="lt-LT" sz="1600" dirty="0">
              <a:solidFill>
                <a:schemeClr val="accent1"/>
              </a:solidFill>
              <a:latin typeface="Arial"/>
              <a:cs typeface="Arial"/>
            </a:endParaRPr>
          </a:p>
          <a:p>
            <a:pPr algn="just"/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Iš viso 50 mln.</a:t>
            </a:r>
            <a:endParaRPr lang="lt-LT" sz="1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819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čiakampis 5"/>
          <p:cNvSpPr/>
          <p:nvPr/>
        </p:nvSpPr>
        <p:spPr>
          <a:xfrm>
            <a:off x="0" y="123478"/>
            <a:ext cx="9144000" cy="576087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lt-LT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Išmokos savarankiškai dirbantiems asmenims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xmlns="" id="{ECC5D238-A4C6-473C-9AFC-E3175CF276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664" y="907851"/>
            <a:ext cx="8641816" cy="4232605"/>
          </a:xfrm>
        </p:spPr>
        <p:txBody>
          <a:bodyPr vert="horz" lIns="91430" tIns="45715" rIns="91430" bIns="45715" rtlCol="0" anchor="t">
            <a:noAutofit/>
          </a:bodyPr>
          <a:lstStyle/>
          <a:p>
            <a:pPr marL="342265" indent="-342265" algn="just">
              <a:buNone/>
            </a:pPr>
            <a:r>
              <a:rPr lang="lt-LT" sz="1400" b="1" dirty="0">
                <a:solidFill>
                  <a:schemeClr val="accent1"/>
                </a:solidFill>
                <a:latin typeface="Arial"/>
                <a:ea typeface="+mn-lt"/>
                <a:cs typeface="Arial"/>
              </a:rPr>
              <a:t>Tikslas:</a:t>
            </a:r>
            <a:endParaRPr lang="lt-LT" sz="1400" dirty="0">
              <a:solidFill>
                <a:schemeClr val="accent1"/>
              </a:solidFill>
              <a:ea typeface="+mn-lt"/>
              <a:cs typeface="+mn-lt"/>
            </a:endParaRPr>
          </a:p>
          <a:p>
            <a:pPr marL="0" indent="0">
              <a:buNone/>
            </a:pPr>
            <a:r>
              <a:rPr lang="lt-LT" sz="1400" dirty="0">
                <a:ea typeface="+mn-lt"/>
                <a:cs typeface="+mn-lt"/>
              </a:rPr>
              <a:t>Kompensuoti pajamų netekimą savarankiškai dirbantiems dėl apribojimų.</a:t>
            </a:r>
          </a:p>
          <a:p>
            <a:pPr marL="342265" indent="-342265" algn="just">
              <a:buNone/>
            </a:pPr>
            <a:endParaRPr lang="lt-LT" sz="1400">
              <a:solidFill>
                <a:srgbClr val="000000"/>
              </a:solidFill>
              <a:latin typeface="Trebuchet MS"/>
              <a:ea typeface="+mn-lt"/>
              <a:cs typeface="Arial"/>
            </a:endParaRPr>
          </a:p>
          <a:p>
            <a:pPr marL="342265" indent="-342265" algn="just">
              <a:buNone/>
            </a:pPr>
            <a:r>
              <a:rPr lang="en-US" sz="1400" dirty="0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260 EUR </a:t>
            </a:r>
            <a:r>
              <a:rPr lang="lt-LT" sz="1400" dirty="0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pagal EVRK kodų sąrašą</a:t>
            </a:r>
            <a:r>
              <a:rPr lang="en-US" sz="1400" dirty="0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susiaurinta</a:t>
            </a:r>
            <a:r>
              <a:rPr lang="en-US" sz="1400" dirty="0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apie</a:t>
            </a:r>
            <a:r>
              <a:rPr lang="en-US" sz="1400" dirty="0">
                <a:solidFill>
                  <a:srgbClr val="000000"/>
                </a:solidFill>
                <a:latin typeface="Trebuchet MS"/>
                <a:ea typeface="+mn-lt"/>
                <a:cs typeface="Arial"/>
              </a:rPr>
              <a:t> 20%).</a:t>
            </a:r>
            <a:endParaRPr lang="lt-LT" sz="1400" dirty="0">
              <a:solidFill>
                <a:srgbClr val="000000"/>
              </a:solidFill>
              <a:latin typeface="Trebuchet MS"/>
              <a:ea typeface="+mn-lt"/>
              <a:cs typeface="Arial"/>
            </a:endParaRPr>
          </a:p>
          <a:p>
            <a:pPr marL="342265" indent="-342265" algn="just">
              <a:buNone/>
            </a:pPr>
            <a:endParaRPr lang="lt-LT" sz="1400">
              <a:solidFill>
                <a:srgbClr val="000000"/>
              </a:solidFill>
              <a:latin typeface="Trebuchet MS"/>
              <a:ea typeface="+mn-lt"/>
              <a:cs typeface="Arial"/>
            </a:endParaRPr>
          </a:p>
          <a:p>
            <a:pPr marL="342265" indent="-342265" algn="just">
              <a:buNone/>
            </a:pPr>
            <a:r>
              <a:rPr lang="en-US" sz="1400" b="1">
                <a:solidFill>
                  <a:schemeClr val="accent1"/>
                </a:solidFill>
                <a:latin typeface="Arial"/>
                <a:cs typeface="Arial"/>
              </a:rPr>
              <a:t>Si</a:t>
            </a:r>
            <a:r>
              <a:rPr lang="lt-LT" sz="1400" b="1">
                <a:solidFill>
                  <a:schemeClr val="accent1"/>
                </a:solidFill>
                <a:latin typeface="Arial"/>
                <a:cs typeface="Arial"/>
              </a:rPr>
              <a:t>ūloma</a:t>
            </a:r>
            <a:r>
              <a:rPr lang="en-US" sz="1400" b="1">
                <a:solidFill>
                  <a:schemeClr val="accent1"/>
                </a:solidFill>
                <a:latin typeface="Arial"/>
                <a:cs typeface="Arial"/>
              </a:rPr>
              <a:t>:</a:t>
            </a:r>
          </a:p>
          <a:p>
            <a:pPr marL="342265" indent="-342265" algn="just">
              <a:buNone/>
            </a:pPr>
            <a:r>
              <a:rPr lang="en-US" sz="1400">
                <a:ea typeface="+mn-lt"/>
                <a:cs typeface="+mn-lt"/>
              </a:rPr>
              <a:t>T</a:t>
            </a:r>
            <a:r>
              <a:rPr lang="lt-LT" sz="1400">
                <a:ea typeface="+mn-lt"/>
                <a:cs typeface="+mn-lt"/>
              </a:rPr>
              <a:t>ęsti</a:t>
            </a:r>
            <a:r>
              <a:rPr lang="lt-LT" sz="1400" dirty="0">
                <a:ea typeface="+mn-lt"/>
                <a:cs typeface="+mn-lt"/>
              </a:rPr>
              <a:t> 3 mėn.</a:t>
            </a:r>
          </a:p>
          <a:p>
            <a:pPr marL="342265" indent="-342265" algn="just">
              <a:buNone/>
            </a:pPr>
            <a:r>
              <a:rPr lang="lt-LT" sz="1400" dirty="0">
                <a:ea typeface="+mn-lt"/>
                <a:cs typeface="+mn-lt"/>
              </a:rPr>
              <a:t>Toliau siaurinti: EVRK kodai + 30</a:t>
            </a:r>
            <a:r>
              <a:rPr lang="en-US" sz="1400" dirty="0">
                <a:ea typeface="+mn-lt"/>
                <a:cs typeface="+mn-lt"/>
              </a:rPr>
              <a:t>% </a:t>
            </a:r>
            <a:r>
              <a:rPr lang="en-US" sz="1400" dirty="0" err="1">
                <a:ea typeface="+mn-lt"/>
                <a:cs typeface="+mn-lt"/>
              </a:rPr>
              <a:t>apyvartos</a:t>
            </a:r>
            <a:r>
              <a:rPr lang="en-US" sz="1400" dirty="0">
                <a:ea typeface="+mn-lt"/>
                <a:cs typeface="+mn-lt"/>
              </a:rPr>
              <a:t> </a:t>
            </a:r>
            <a:r>
              <a:rPr lang="en-US" sz="1400" dirty="0" err="1">
                <a:ea typeface="+mn-lt"/>
                <a:cs typeface="+mn-lt"/>
              </a:rPr>
              <a:t>kritimas</a:t>
            </a:r>
            <a:r>
              <a:rPr lang="lt-LT" sz="1400" dirty="0">
                <a:ea typeface="+mn-lt"/>
                <a:cs typeface="+mn-lt"/>
              </a:rPr>
              <a:t>.</a:t>
            </a:r>
          </a:p>
          <a:p>
            <a:pPr marL="342265" indent="-342265" algn="just">
              <a:buNone/>
            </a:pPr>
            <a:endParaRPr lang="lt-LT" sz="1400">
              <a:solidFill>
                <a:srgbClr val="000000"/>
              </a:solidFill>
              <a:latin typeface="Trebuchet MS"/>
              <a:cs typeface="Arial"/>
            </a:endParaRPr>
          </a:p>
          <a:p>
            <a:pPr marL="0" indent="0" algn="just">
              <a:buNone/>
            </a:pPr>
            <a:r>
              <a:rPr lang="lt-LT" sz="1400" b="1" dirty="0">
                <a:solidFill>
                  <a:schemeClr val="accent1"/>
                </a:solidFill>
                <a:latin typeface="Arial"/>
                <a:cs typeface="Arial"/>
              </a:rPr>
              <a:t>Preliminariais skaičiavimais:</a:t>
            </a:r>
            <a:endParaRPr lang="lt-LT" sz="14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lt-LT" sz="1400" dirty="0">
                <a:latin typeface="Arial"/>
                <a:cs typeface="Arial"/>
              </a:rPr>
              <a:t>Dėl taiklesnės išmokos bus sutaupyta </a:t>
            </a:r>
            <a:r>
              <a:rPr lang="lt-LT" sz="1400" b="1" dirty="0">
                <a:solidFill>
                  <a:schemeClr val="accent1"/>
                </a:solidFill>
                <a:latin typeface="Arial"/>
                <a:cs typeface="Arial"/>
              </a:rPr>
              <a:t>iki 9 mln. Eur</a:t>
            </a:r>
            <a:r>
              <a:rPr lang="lt-LT" sz="1400" b="1">
                <a:solidFill>
                  <a:schemeClr val="accent1"/>
                </a:solidFill>
                <a:latin typeface="Arial"/>
                <a:cs typeface="Arial"/>
              </a:rPr>
              <a:t> per mėnesį </a:t>
            </a:r>
            <a:r>
              <a:rPr lang="lt-LT" sz="1400" dirty="0">
                <a:latin typeface="Arial"/>
                <a:cs typeface="Arial"/>
              </a:rPr>
              <a:t>(šiuo metu išlaidos siekia 18 mln. Eur / mėn.). </a:t>
            </a:r>
            <a:endParaRPr lang="lt-LT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08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čiakampis 5"/>
          <p:cNvSpPr/>
          <p:nvPr/>
        </p:nvSpPr>
        <p:spPr>
          <a:xfrm>
            <a:off x="0" y="267494"/>
            <a:ext cx="9144000" cy="57606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lt-LT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Darbo paieškos išmoka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323528" y="1347614"/>
            <a:ext cx="8424936" cy="353943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Tikslas</a:t>
            </a:r>
            <a:r>
              <a:rPr lang="lt-LT" sz="1600" dirty="0">
                <a:latin typeface="Arial"/>
                <a:cs typeface="Arial"/>
              </a:rPr>
              <a:t>: paremti (po 212 EUR) tuos netekusius darbo asmenis, kurie negauna nedarbo socialinio draudimo išmokos.</a:t>
            </a:r>
            <a:endParaRPr lang="en-US" sz="1600" dirty="0">
              <a:latin typeface="Arial"/>
              <a:cs typeface="Arial"/>
            </a:endParaRPr>
          </a:p>
          <a:p>
            <a:pPr algn="just"/>
            <a:endParaRPr lang="lt-LT" sz="1600">
              <a:latin typeface="Arial"/>
              <a:cs typeface="Arial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Gavėjų ratas buvo sumažintas 75</a:t>
            </a:r>
            <a:r>
              <a:rPr lang="en-US" sz="1600" dirty="0">
                <a:latin typeface="Arial"/>
                <a:cs typeface="Arial"/>
              </a:rPr>
              <a:t>% </a:t>
            </a:r>
            <a:r>
              <a:rPr lang="en-US" sz="1600" dirty="0" err="1">
                <a:latin typeface="Arial"/>
                <a:cs typeface="Arial"/>
              </a:rPr>
              <a:t>nuo</a:t>
            </a:r>
            <a:r>
              <a:rPr lang="en-US" sz="1600" dirty="0">
                <a:latin typeface="Arial"/>
                <a:cs typeface="Arial"/>
              </a:rPr>
              <a:t> </a:t>
            </a:r>
            <a:r>
              <a:rPr lang="en-US" sz="1600" dirty="0" err="1">
                <a:latin typeface="Arial"/>
                <a:cs typeface="Arial"/>
              </a:rPr>
              <a:t>sausio</a:t>
            </a:r>
            <a:r>
              <a:rPr lang="en-US" sz="1600" dirty="0">
                <a:latin typeface="Arial"/>
                <a:cs typeface="Arial"/>
              </a:rPr>
              <a:t> 1 d.</a:t>
            </a:r>
            <a:endParaRPr lang="lt-LT" sz="1600" dirty="0">
              <a:latin typeface="Arial"/>
              <a:cs typeface="Arial"/>
            </a:endParaRPr>
          </a:p>
          <a:p>
            <a:pPr algn="just"/>
            <a:endParaRPr lang="en-US" sz="1600">
              <a:latin typeface="Arial"/>
              <a:cs typeface="Arial"/>
            </a:endParaRPr>
          </a:p>
          <a:p>
            <a:pPr algn="just"/>
            <a:r>
              <a:rPr lang="lt-LT" sz="1600" b="1" dirty="0">
                <a:solidFill>
                  <a:schemeClr val="accent1"/>
                </a:solidFill>
                <a:latin typeface="Arial"/>
                <a:cs typeface="Arial"/>
              </a:rPr>
              <a:t>Siūlymai</a:t>
            </a:r>
            <a:r>
              <a:rPr lang="lt-LT" sz="1600" dirty="0">
                <a:latin typeface="Arial"/>
                <a:cs typeface="Arial"/>
              </a:rPr>
              <a:t>:</a:t>
            </a:r>
          </a:p>
          <a:p>
            <a:pPr algn="just"/>
            <a:endParaRPr lang="lt-LT" sz="1600" dirty="0">
              <a:latin typeface="Arial"/>
              <a:cs typeface="Arial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a) išplėsti tikslinę gavėjų grupę ir įtraukti bedarbius, kurie buvo savarankiškai dirbę (+2,4 mln. Eur per mėn.);</a:t>
            </a:r>
            <a:endParaRPr lang="lt-LT" sz="1600" dirty="0">
              <a:solidFill>
                <a:srgbClr val="2052A0"/>
              </a:solidFill>
              <a:latin typeface="Arial"/>
              <a:cs typeface="Arial"/>
            </a:endParaRPr>
          </a:p>
          <a:p>
            <a:pPr algn="just"/>
            <a:endParaRPr lang="lt-LT" sz="1600" dirty="0">
              <a:latin typeface="Arial"/>
              <a:cs typeface="Arial"/>
            </a:endParaRPr>
          </a:p>
          <a:p>
            <a:pPr algn="just"/>
            <a:r>
              <a:rPr lang="lt-LT" sz="1600" dirty="0">
                <a:latin typeface="Arial"/>
                <a:cs typeface="Arial"/>
              </a:rPr>
              <a:t>b) tęsti 3 mėn. nuo įstatymo įsigaliojimo (apie 11,4 mln. per mėn.: </a:t>
            </a:r>
            <a:r>
              <a:rPr lang="lt-LT" sz="1600" i="1" dirty="0">
                <a:latin typeface="Arial"/>
                <a:cs typeface="Arial"/>
              </a:rPr>
              <a:t>9 mln. Eur + 2,4 mln. Eur</a:t>
            </a:r>
            <a:r>
              <a:rPr lang="lt-LT" sz="1600" dirty="0">
                <a:latin typeface="Arial"/>
                <a:cs typeface="Arial"/>
              </a:rPr>
              <a:t>).</a:t>
            </a:r>
            <a:endParaRPr lang="lt-LT" sz="1600" dirty="0">
              <a:solidFill>
                <a:schemeClr val="accent1"/>
              </a:solidFill>
              <a:latin typeface="Arial"/>
              <a:cs typeface="Arial"/>
            </a:endParaRPr>
          </a:p>
          <a:p>
            <a:pPr algn="just"/>
            <a:endParaRPr lang="lt-LT" sz="1600" dirty="0">
              <a:latin typeface="Arial"/>
              <a:cs typeface="Arial"/>
            </a:endParaRPr>
          </a:p>
          <a:p>
            <a:endParaRPr lang="lt-L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739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ačiakampis 5"/>
          <p:cNvSpPr/>
          <p:nvPr/>
        </p:nvSpPr>
        <p:spPr>
          <a:xfrm>
            <a:off x="0" y="273030"/>
            <a:ext cx="9152446" cy="576064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lstStyle/>
          <a:p>
            <a:pPr algn="ctr"/>
            <a:r>
              <a:rPr lang="lt-LT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Subsidijos po prastovų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395536" y="1131590"/>
            <a:ext cx="8280920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lt-LT" sz="1600" b="1">
                <a:solidFill>
                  <a:schemeClr val="accent1"/>
                </a:solidFill>
                <a:latin typeface="Arial"/>
                <a:cs typeface="Arial"/>
              </a:rPr>
              <a:t>Tikslai:</a:t>
            </a:r>
          </a:p>
          <a:p>
            <a:pPr marL="342900" indent="-342900" algn="just">
              <a:buAutoNum type="alphaLcParenR"/>
            </a:pPr>
            <a:r>
              <a:rPr lang="lt-LT" sz="1600">
                <a:latin typeface="Arial"/>
                <a:cs typeface="Arial"/>
              </a:rPr>
              <a:t>paremti labiausiai nukentėjusius verslus;</a:t>
            </a:r>
          </a:p>
          <a:p>
            <a:pPr marL="342900" indent="-342900" algn="just">
              <a:buAutoNum type="alphaLcParenR"/>
            </a:pPr>
            <a:r>
              <a:rPr lang="lt-LT" sz="1600">
                <a:latin typeface="Arial"/>
                <a:cs typeface="Arial"/>
              </a:rPr>
              <a:t>paskatinti susigrąžinti darbuotojus į darbą iš prastovų, nors darbo dar nėra pakankamai;</a:t>
            </a:r>
          </a:p>
          <a:p>
            <a:pPr marL="342900" indent="-342900" algn="just">
              <a:buAutoNum type="alphaLcParenR"/>
            </a:pPr>
            <a:r>
              <a:rPr lang="lt-LT" sz="1600">
                <a:latin typeface="Arial"/>
                <a:cs typeface="Arial"/>
              </a:rPr>
              <a:t>paskatinti labiau tuos, kurie išlaikė darbuotojus, o ne juos atleido.</a:t>
            </a:r>
          </a:p>
          <a:p>
            <a:pPr algn="just"/>
            <a:endParaRPr lang="lt-LT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t-LT" sz="1600" b="1">
                <a:solidFill>
                  <a:schemeClr val="accent1"/>
                </a:solidFill>
                <a:latin typeface="Arial"/>
                <a:cs typeface="Arial"/>
              </a:rPr>
              <a:t>Priemonė</a:t>
            </a:r>
            <a:r>
              <a:rPr lang="en-US" sz="1600" b="1">
                <a:solidFill>
                  <a:schemeClr val="accent1"/>
                </a:solidFill>
                <a:latin typeface="Arial"/>
                <a:cs typeface="Arial"/>
              </a:rPr>
              <a:t>:</a:t>
            </a:r>
            <a:r>
              <a:rPr lang="lt-LT" sz="1600" b="1">
                <a:latin typeface="Arial"/>
                <a:cs typeface="Arial"/>
              </a:rPr>
              <a:t> </a:t>
            </a:r>
            <a:r>
              <a:rPr lang="lt-LT" sz="1600">
                <a:latin typeface="Arial"/>
                <a:cs typeface="Arial"/>
              </a:rPr>
              <a:t>1 mėn. darbo užmokesčio kompensacija nuo įstatymo įsigaliojimo – 100 </a:t>
            </a:r>
            <a:r>
              <a:rPr lang="en-US" sz="1600">
                <a:latin typeface="Arial"/>
                <a:cs typeface="Arial"/>
              </a:rPr>
              <a:t>%</a:t>
            </a:r>
            <a:r>
              <a:rPr lang="lt-LT" sz="1600">
                <a:latin typeface="Arial"/>
                <a:cs typeface="Arial"/>
              </a:rPr>
              <a:t>, bet ne daugiau nei 1 MMA;</a:t>
            </a:r>
          </a:p>
          <a:p>
            <a:pPr algn="just"/>
            <a:endParaRPr lang="en-US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lt-LT" sz="1600" b="1">
                <a:solidFill>
                  <a:schemeClr val="accent1"/>
                </a:solidFill>
                <a:latin typeface="Arial"/>
                <a:cs typeface="Arial"/>
              </a:rPr>
              <a:t>Remiamas darbuotojas</a:t>
            </a:r>
            <a:r>
              <a:rPr lang="lt-LT" sz="1600">
                <a:latin typeface="Arial"/>
                <a:cs typeface="Arial"/>
              </a:rPr>
              <a:t>: jei 75 d. d. (ne mažiau kaip 600 darbo val.) per pirmuosius 6 kalendorinius mėnesius nuo karantino pradžios buvo prastovose ir darbdavys jo neatleido.</a:t>
            </a:r>
          </a:p>
          <a:p>
            <a:pPr algn="just"/>
            <a:endParaRPr lang="lt-LT" sz="1600">
              <a:latin typeface="Arial"/>
              <a:cs typeface="Arial"/>
            </a:endParaRPr>
          </a:p>
          <a:p>
            <a:pPr algn="just"/>
            <a:r>
              <a:rPr lang="lt-LT" sz="1600">
                <a:latin typeface="Arial"/>
                <a:cs typeface="Arial"/>
              </a:rPr>
              <a:t>Daugiausia tokių darbuotojų (virš 70</a:t>
            </a:r>
            <a:r>
              <a:rPr lang="en-US" sz="1600">
                <a:latin typeface="Arial"/>
                <a:cs typeface="Arial"/>
              </a:rPr>
              <a:t>%</a:t>
            </a:r>
            <a:r>
              <a:rPr lang="lt-LT" sz="1600">
                <a:latin typeface="Arial"/>
                <a:cs typeface="Arial"/>
              </a:rPr>
              <a:t>) būtų 3 sektoriuose: prekyba, maitinimas ir apgyvendinimas bei meninė, pramoginė ir poilsio veikla.</a:t>
            </a:r>
          </a:p>
          <a:p>
            <a:endParaRPr lang="lt-LT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516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339574" y="2715766"/>
            <a:ext cx="4669848" cy="338544"/>
          </a:xfrm>
          <a:prstGeom prst="rect">
            <a:avLst/>
          </a:prstGeom>
          <a:noFill/>
        </p:spPr>
        <p:txBody>
          <a:bodyPr wrap="none" lIns="91430" tIns="45715" rIns="91430" bIns="45715" rtlCol="0">
            <a:spAutoFit/>
          </a:bodyPr>
          <a:lstStyle/>
          <a:p>
            <a:r>
              <a:rPr lang="lt-LT" sz="1600" i="1">
                <a:solidFill>
                  <a:schemeClr val="accent5"/>
                </a:solidFill>
              </a:rPr>
              <a:t>Liga ir motinystė / nedarbo socialinis draudimas</a:t>
            </a:r>
          </a:p>
        </p:txBody>
      </p:sp>
      <p:sp>
        <p:nvSpPr>
          <p:cNvPr id="5" name="Stačiakampis 4"/>
          <p:cNvSpPr/>
          <p:nvPr/>
        </p:nvSpPr>
        <p:spPr>
          <a:xfrm>
            <a:off x="0" y="1131590"/>
            <a:ext cx="9144000" cy="1512168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>
            <a:outerShdw blurRad="101600" dist="50800" dir="5400000" algn="t" rotWithShape="0">
              <a:schemeClr val="accent4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5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Socialinis draudimas</a:t>
            </a:r>
          </a:p>
        </p:txBody>
      </p:sp>
    </p:spTree>
    <p:extLst>
      <p:ext uri="{BB962C8B-B14F-4D97-AF65-F5344CB8AC3E}">
        <p14:creationId xmlns:p14="http://schemas.microsoft.com/office/powerpoint/2010/main" val="349974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xmlns="" id="{AA3EF8DF-D4F8-45C0-BCDE-0C8606E2B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15566"/>
            <a:ext cx="8640960" cy="4032448"/>
          </a:xfrm>
        </p:spPr>
        <p:txBody>
          <a:bodyPr vert="horz" lIns="91430" tIns="45715" rIns="91430" bIns="45715" rtlCol="0" anchor="t">
            <a:noAutofit/>
          </a:bodyPr>
          <a:lstStyle/>
          <a:p>
            <a:pPr marL="0" indent="0" algn="just">
              <a:buNone/>
            </a:pPr>
            <a:r>
              <a:rPr lang="lt-LT" sz="1600" b="1">
                <a:solidFill>
                  <a:schemeClr val="accent1"/>
                </a:solidFill>
              </a:rPr>
              <a:t>Tikslai:</a:t>
            </a:r>
          </a:p>
          <a:p>
            <a:pPr marL="342265" indent="-342265" algn="just"/>
            <a:endParaRPr lang="lt-LT" sz="1400"/>
          </a:p>
          <a:p>
            <a:pPr marL="342900" indent="-342900" algn="just">
              <a:buFont typeface="+mj-lt"/>
              <a:buAutoNum type="arabicParenR"/>
            </a:pPr>
            <a:r>
              <a:rPr lang="lt-LT" sz="1400"/>
              <a:t>Alternatyviai apskaičiuoti motinystės, tėvystės, vaiko priežiūros išmokas asmenims, kuriems dėl karantino buvo paskelbta prastova, arba jie buvo savarankiškai dirbantys ir jų pajamos sumažėjo. 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lt-LT" sz="1400"/>
              <a:t>Nustatyti, kad didesnio dydžio ligos išmoka mokama asmeniui, kuris užsikrėtė COVID-19 liga (</a:t>
            </a:r>
            <a:r>
              <a:rPr lang="lt-LT" sz="1400" err="1"/>
              <a:t>koronaviruso</a:t>
            </a:r>
            <a:r>
              <a:rPr lang="lt-LT" sz="1400"/>
              <a:t> infekcija) ne tik nuo kartu su juo darbovietėje nedirbančio asmens, bet ir nuo bendradarbio vykdydamas savo profesines funkcijas. </a:t>
            </a:r>
          </a:p>
          <a:p>
            <a:pPr marL="342900" indent="-342900" algn="just">
              <a:buFont typeface="+mj-lt"/>
              <a:buAutoNum type="arabicParenR"/>
            </a:pPr>
            <a:r>
              <a:rPr lang="lt-LT" sz="1400"/>
              <a:t>Sukonkretinti, kurios asmens pajamos neturi įtakos savarankiškai dirbantiems asmenims apskaičiuojant ir skiriant ligos, motinystės, tėvystės ir vaiko priežiūros išmokas.</a:t>
            </a:r>
          </a:p>
          <a:p>
            <a:pPr marL="342265" indent="-342265" algn="just"/>
            <a:endParaRPr lang="lt-LT" sz="1400"/>
          </a:p>
          <a:p>
            <a:pPr marL="0" indent="0" algn="just">
              <a:buNone/>
            </a:pPr>
            <a:r>
              <a:rPr lang="lt-LT" sz="1600" b="1">
                <a:solidFill>
                  <a:schemeClr val="accent1"/>
                </a:solidFill>
              </a:rPr>
              <a:t>Lėšų poreikis:</a:t>
            </a:r>
          </a:p>
          <a:p>
            <a:pPr marL="0" indent="0" algn="just">
              <a:buNone/>
            </a:pPr>
            <a:endParaRPr lang="lt-LT" sz="1400" b="1">
              <a:solidFill>
                <a:schemeClr val="accent1"/>
              </a:solidFill>
            </a:endParaRPr>
          </a:p>
          <a:p>
            <a:pPr marL="742315" lvl="2" indent="-342265" algn="just"/>
            <a:r>
              <a:rPr lang="lt-LT" sz="1400"/>
              <a:t>alternatyviam motinystės, tėvystės, vaiko priežiūros išmokų apskaičiavimui 8 mln. Eur iš valstybės biudžeto;</a:t>
            </a:r>
          </a:p>
          <a:p>
            <a:pPr marL="742315" lvl="2" indent="-342265" algn="just"/>
            <a:r>
              <a:rPr lang="lt-LT" sz="1400"/>
              <a:t>didesnėms išmokoms sveikatos, švietimo ir saugos sektoriuose dirbantiems asmenims – 0,9 mln. Eur iš valstybės biudžeto.</a:t>
            </a:r>
          </a:p>
        </p:txBody>
      </p:sp>
      <p:sp>
        <p:nvSpPr>
          <p:cNvPr id="4" name="Stačiakampis 3"/>
          <p:cNvSpPr/>
          <p:nvPr/>
        </p:nvSpPr>
        <p:spPr>
          <a:xfrm>
            <a:off x="0" y="123478"/>
            <a:ext cx="9144000" cy="6477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4200000" scaled="0"/>
            <a:tileRect/>
          </a:gradFill>
          <a:ln>
            <a:noFill/>
          </a:ln>
          <a:effectLst>
            <a:outerShdw blurRad="101600" dist="50800" dir="5400000" algn="t" rotWithShape="0">
              <a:schemeClr val="accent4"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8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Ligos ir motinystės įstatymo projektas</a:t>
            </a:r>
          </a:p>
        </p:txBody>
      </p:sp>
    </p:spTree>
    <p:extLst>
      <p:ext uri="{BB962C8B-B14F-4D97-AF65-F5344CB8AC3E}">
        <p14:creationId xmlns:p14="http://schemas.microsoft.com/office/powerpoint/2010/main" val="34739052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Šablonas 01">
      <a:dk1>
        <a:srgbClr val="000000"/>
      </a:dk1>
      <a:lt1>
        <a:sysClr val="window" lastClr="FFFFFF"/>
      </a:lt1>
      <a:dk2>
        <a:srgbClr val="B5B5B5"/>
      </a:dk2>
      <a:lt2>
        <a:srgbClr val="F2F2F2"/>
      </a:lt2>
      <a:accent1>
        <a:srgbClr val="2052A0"/>
      </a:accent1>
      <a:accent2>
        <a:srgbClr val="229678"/>
      </a:accent2>
      <a:accent3>
        <a:srgbClr val="327374"/>
      </a:accent3>
      <a:accent4>
        <a:srgbClr val="1F3B50"/>
      </a:accent4>
      <a:accent5>
        <a:srgbClr val="6E7283"/>
      </a:accent5>
      <a:accent6>
        <a:srgbClr val="ACB6B5"/>
      </a:accent6>
      <a:hlink>
        <a:srgbClr val="2052A0"/>
      </a:hlink>
      <a:folHlink>
        <a:srgbClr val="3F3F3F"/>
      </a:folHlink>
    </a:clrScheme>
    <a:fontScheme name="Prabangus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nga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0</TotalTime>
  <Words>669</Words>
  <Application>Microsoft Office PowerPoint</Application>
  <PresentationFormat>Demonstracija ekrane (16:9)</PresentationFormat>
  <Paragraphs>120</Paragraphs>
  <Slides>18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18</vt:i4>
      </vt:variant>
    </vt:vector>
  </HeadingPairs>
  <TitlesOfParts>
    <vt:vector size="19" baseType="lpstr">
      <vt:lpstr>Tema1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  <vt:lpstr>PowerPoint pristatymas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Loreta.Mitkute@socmin.lt</dc:creator>
  <cp:lastModifiedBy>Vytautas Šilinskas</cp:lastModifiedBy>
  <cp:revision>161</cp:revision>
  <cp:lastPrinted>2018-05-15T05:40:03Z</cp:lastPrinted>
  <dcterms:created xsi:type="dcterms:W3CDTF">2018-02-01T08:00:04Z</dcterms:created>
  <dcterms:modified xsi:type="dcterms:W3CDTF">2021-05-14T06:21:09Z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