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2" r:id="rId5"/>
  </p:sldMasterIdLst>
  <p:notesMasterIdLst>
    <p:notesMasterId r:id="rId21"/>
  </p:notesMasterIdLst>
  <p:sldIdLst>
    <p:sldId id="256" r:id="rId6"/>
    <p:sldId id="17711" r:id="rId7"/>
    <p:sldId id="257" r:id="rId8"/>
    <p:sldId id="17712" r:id="rId9"/>
    <p:sldId id="17609" r:id="rId10"/>
    <p:sldId id="17713" r:id="rId11"/>
    <p:sldId id="17706" r:id="rId12"/>
    <p:sldId id="17610" r:id="rId13"/>
    <p:sldId id="17715" r:id="rId14"/>
    <p:sldId id="17716" r:id="rId15"/>
    <p:sldId id="1049" r:id="rId16"/>
    <p:sldId id="17597" r:id="rId17"/>
    <p:sldId id="17718" r:id="rId18"/>
    <p:sldId id="258" r:id="rId19"/>
    <p:sldId id="259" r:id="rId2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D6CE75-E554-33D9-7383-BE4D9E2E0E51}" name="Rita Aniukštytė" initials="RA" userId="S::Rita.Aniukstyte@sam.lt::01b80959-676f-4666-acb4-0e9d81326c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64333607765419E-2"/>
          <c:y val="0.10216465473729032"/>
          <c:w val="0.86886970193887392"/>
          <c:h val="0.745636123986626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B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454D-4949-AFA1-BE40F4026502}"/>
              </c:ext>
            </c:extLst>
          </c:dPt>
          <c:dPt>
            <c:idx val="17"/>
            <c:invertIfNegative val="0"/>
            <c:bubble3D val="0"/>
            <c:spPr>
              <a:solidFill>
                <a:srgbClr val="DD2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454D-4949-AFA1-BE40F402650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4D-4949-AFA1-BE40F402650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4D-4949-AFA1-BE40F402650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89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4D-4949-AFA1-BE40F402650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62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4D-4949-AFA1-BE40F4026502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62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4D-4949-AFA1-BE40F4026502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4D-4949-AFA1-BE40F4026502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endParaRPr lang="en-GB" sz="700" b="0" i="0">
                      <a:solidFill>
                        <a:srgbClr val="000000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4D-4949-AFA1-BE40F4026502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208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4D-4949-AFA1-BE40F4026502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198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4D-4949-AFA1-BE40F4026502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192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54D-4949-AFA1-BE40F4026502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184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4D-4949-AFA1-BE40F4026502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179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54D-4949-AFA1-BE40F4026502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54D-4949-AFA1-BE40F4026502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454D-4949-AFA1-BE40F4026502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54D-4949-AFA1-BE40F4026502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135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454D-4949-AFA1-BE40F4026502}"/>
                </c:ext>
              </c:extLst>
            </c:dLbl>
            <c:dLbl>
              <c:idx val="1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128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454D-4949-AFA1-BE40F4026502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108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4D-4949-AFA1-BE40F4026502}"/>
                </c:ext>
              </c:extLst>
            </c:dLbl>
            <c:dLbl>
              <c:idx val="1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95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454D-4949-AFA1-BE40F4026502}"/>
                </c:ext>
              </c:extLst>
            </c:dLbl>
            <c:dLbl>
              <c:idx val="1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87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454D-4949-AFA1-BE40F4026502}"/>
                </c:ext>
              </c:extLst>
            </c:dLbl>
            <c:dLbl>
              <c:idx val="2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86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454D-4949-AFA1-BE40F4026502}"/>
                </c:ext>
              </c:extLst>
            </c:dLbl>
            <c:dLbl>
              <c:idx val="2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84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454D-4949-AFA1-BE40F4026502}"/>
                </c:ext>
              </c:extLst>
            </c:dLbl>
            <c:dLbl>
              <c:idx val="2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454D-4949-AFA1-BE40F4026502}"/>
                </c:ext>
              </c:extLst>
            </c:dLbl>
            <c:dLbl>
              <c:idx val="2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454D-4949-AFA1-BE40F4026502}"/>
                </c:ext>
              </c:extLst>
            </c:dLbl>
            <c:dLbl>
              <c:idx val="2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454D-4949-AFA1-BE40F4026502}"/>
                </c:ext>
              </c:extLst>
            </c:dLbl>
            <c:dLbl>
              <c:idx val="2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454D-4949-AFA1-BE40F4026502}"/>
                </c:ext>
              </c:extLst>
            </c:dLbl>
            <c:dLbl>
              <c:idx val="2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454D-4949-AFA1-BE40F4026502}"/>
                </c:ext>
              </c:extLst>
            </c:dLbl>
            <c:dLbl>
              <c:idx val="2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454D-4949-AFA1-BE40F4026502}"/>
                </c:ext>
              </c:extLst>
            </c:dLbl>
            <c:dLbl>
              <c:idx val="2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454D-4949-AFA1-BE40F4026502}"/>
                </c:ext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72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454D-4949-AFA1-BE40F4026502}"/>
                </c:ext>
              </c:extLst>
            </c:dLbl>
            <c:dLbl>
              <c:idx val="3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67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454D-4949-AFA1-BE40F4026502}"/>
                </c:ext>
              </c:extLst>
            </c:dLbl>
            <c:dLbl>
              <c:idx val="3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67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454D-4949-AFA1-BE40F4026502}"/>
                </c:ext>
              </c:extLst>
            </c:dLbl>
            <c:dLbl>
              <c:idx val="3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454D-4949-AFA1-BE40F4026502}"/>
                </c:ext>
              </c:extLst>
            </c:dLbl>
            <c:dLbl>
              <c:idx val="3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454D-4949-AFA1-BE40F4026502}"/>
                </c:ext>
              </c:extLst>
            </c:dLbl>
            <c:dLbl>
              <c:idx val="3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40404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404040"/>
                        </a:solidFill>
                        <a:latin typeface="Arial Narrow" panose="020B0606020202030204" pitchFamily="34" charset="0"/>
                      </a:rPr>
                      <a:t>63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454D-4949-AFA1-BE40F402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'g6-2'!$D$30:$D$64</c:f>
              <c:strCache>
                <c:ptCount val="35"/>
                <c:pt idx="0">
                  <c:v>Serbija</c:v>
                </c:pt>
                <c:pt idx="1">
                  <c:v>Turkija</c:v>
                </c:pt>
                <c:pt idx="2">
                  <c:v>Jungtinė Karalystė</c:v>
                </c:pt>
                <c:pt idx="3">
                  <c:v>Norvegija</c:v>
                </c:pt>
                <c:pt idx="4">
                  <c:v>Islandija</c:v>
                </c:pt>
                <c:pt idx="5">
                  <c:v>Šveicarija</c:v>
                </c:pt>
                <c:pt idx="7">
                  <c:v>Rumūnija</c:v>
                </c:pt>
                <c:pt idx="8">
                  <c:v>Latvija</c:v>
                </c:pt>
                <c:pt idx="9">
                  <c:v>Bulgarija</c:v>
                </c:pt>
                <c:pt idx="10">
                  <c:v>LIETUVA</c:v>
                </c:pt>
                <c:pt idx="11">
                  <c:v>Vengrija</c:v>
                </c:pt>
                <c:pt idx="12">
                  <c:v>Slovakija</c:v>
                </c:pt>
                <c:pt idx="13">
                  <c:v>Kroatija</c:v>
                </c:pt>
                <c:pt idx="14">
                  <c:v>Estija</c:v>
                </c:pt>
                <c:pt idx="15">
                  <c:v>Lenkija</c:v>
                </c:pt>
                <c:pt idx="16">
                  <c:v>Čekija</c:v>
                </c:pt>
                <c:pt idx="17">
                  <c:v>ES27</c:v>
                </c:pt>
                <c:pt idx="18">
                  <c:v>Graikija</c:v>
                </c:pt>
                <c:pt idx="19">
                  <c:v>Malta</c:v>
                </c:pt>
                <c:pt idx="20">
                  <c:v>Vokietija</c:v>
                </c:pt>
                <c:pt idx="21">
                  <c:v>Portugalija</c:v>
                </c:pt>
                <c:pt idx="22">
                  <c:v>Slovėnija</c:v>
                </c:pt>
                <c:pt idx="23">
                  <c:v>Suomija</c:v>
                </c:pt>
                <c:pt idx="24">
                  <c:v>Austrija</c:v>
                </c:pt>
                <c:pt idx="25">
                  <c:v>Kipras</c:v>
                </c:pt>
                <c:pt idx="26">
                  <c:v>Airija</c:v>
                </c:pt>
                <c:pt idx="27">
                  <c:v>Danija</c:v>
                </c:pt>
                <c:pt idx="28">
                  <c:v>Liuksemburgas</c:v>
                </c:pt>
                <c:pt idx="29">
                  <c:v>Belgija</c:v>
                </c:pt>
                <c:pt idx="30">
                  <c:v>Italija</c:v>
                </c:pt>
                <c:pt idx="31">
                  <c:v>Švedija</c:v>
                </c:pt>
                <c:pt idx="32">
                  <c:v>Ispanija</c:v>
                </c:pt>
                <c:pt idx="33">
                  <c:v>Nyderlandai</c:v>
                </c:pt>
                <c:pt idx="34">
                  <c:v>Prancūzija</c:v>
                </c:pt>
              </c:strCache>
            </c:strRef>
          </c:cat>
          <c:val>
            <c:numRef>
              <c:f>'g6-2'!$E$30:$E$64</c:f>
              <c:numCache>
                <c:formatCode>#,##0</c:formatCode>
                <c:ptCount val="35"/>
                <c:pt idx="0">
                  <c:v>175.23</c:v>
                </c:pt>
                <c:pt idx="1">
                  <c:v>139.29</c:v>
                </c:pt>
                <c:pt idx="2">
                  <c:v>89.21</c:v>
                </c:pt>
                <c:pt idx="3">
                  <c:v>62.25</c:v>
                </c:pt>
                <c:pt idx="4">
                  <c:v>62.13</c:v>
                </c:pt>
                <c:pt idx="5">
                  <c:v>52.15</c:v>
                </c:pt>
                <c:pt idx="7">
                  <c:v>207.56</c:v>
                </c:pt>
                <c:pt idx="8">
                  <c:v>198.43</c:v>
                </c:pt>
                <c:pt idx="9">
                  <c:v>192.07</c:v>
                </c:pt>
                <c:pt idx="10">
                  <c:v>184.33</c:v>
                </c:pt>
                <c:pt idx="11">
                  <c:v>179.17</c:v>
                </c:pt>
                <c:pt idx="12">
                  <c:v>176.03</c:v>
                </c:pt>
                <c:pt idx="13">
                  <c:v>139.41</c:v>
                </c:pt>
                <c:pt idx="14">
                  <c:v>137.52000000000001</c:v>
                </c:pt>
                <c:pt idx="15">
                  <c:v>134.6</c:v>
                </c:pt>
                <c:pt idx="16">
                  <c:v>128.47</c:v>
                </c:pt>
                <c:pt idx="17">
                  <c:v>108</c:v>
                </c:pt>
                <c:pt idx="18">
                  <c:v>94.88</c:v>
                </c:pt>
                <c:pt idx="19">
                  <c:v>86.9166666666667</c:v>
                </c:pt>
                <c:pt idx="20">
                  <c:v>85.78</c:v>
                </c:pt>
                <c:pt idx="21">
                  <c:v>84.47</c:v>
                </c:pt>
                <c:pt idx="22">
                  <c:v>78.760000000000005</c:v>
                </c:pt>
                <c:pt idx="23">
                  <c:v>76.81</c:v>
                </c:pt>
                <c:pt idx="24">
                  <c:v>76.739999999999995</c:v>
                </c:pt>
                <c:pt idx="25">
                  <c:v>75.143333333333302</c:v>
                </c:pt>
                <c:pt idx="26">
                  <c:v>74.239999999999995</c:v>
                </c:pt>
                <c:pt idx="27">
                  <c:v>73.47</c:v>
                </c:pt>
                <c:pt idx="28">
                  <c:v>71.653333333333407</c:v>
                </c:pt>
                <c:pt idx="29">
                  <c:v>71.55</c:v>
                </c:pt>
                <c:pt idx="30">
                  <c:v>66.959999999999994</c:v>
                </c:pt>
                <c:pt idx="31">
                  <c:v>66.849999999999994</c:v>
                </c:pt>
                <c:pt idx="32">
                  <c:v>66.16</c:v>
                </c:pt>
                <c:pt idx="33">
                  <c:v>65.63</c:v>
                </c:pt>
                <c:pt idx="34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54D-4949-AFA1-BE40F4026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543592"/>
        <c:axId val="1"/>
      </c:barChart>
      <c:catAx>
        <c:axId val="483543592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  <a:effectLst/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lt-LT"/>
          </a:p>
        </c:txPr>
        <c:crossAx val="1"/>
        <c:crosses val="autoZero"/>
        <c:auto val="1"/>
        <c:lblAlgn val="ctr"/>
        <c:lblOffset val="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lt-LT"/>
          </a:p>
        </c:txPr>
        <c:crossAx val="483543592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Lapas1!$B$4</c:f>
              <c:strCache>
                <c:ptCount val="1"/>
                <c:pt idx="0">
                  <c:v>Šeimos gydytojas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Lapas1!$C$3:$P$3</c:f>
              <c:strCache>
                <c:ptCount val="14"/>
                <c:pt idx="0">
                  <c:v>2020 01</c:v>
                </c:pt>
                <c:pt idx="1">
                  <c:v>2020 02</c:v>
                </c:pt>
                <c:pt idx="2">
                  <c:v>2020 03</c:v>
                </c:pt>
                <c:pt idx="3">
                  <c:v>2020 04</c:v>
                </c:pt>
                <c:pt idx="4">
                  <c:v>2020 05</c:v>
                </c:pt>
                <c:pt idx="5">
                  <c:v>2020 06</c:v>
                </c:pt>
                <c:pt idx="6">
                  <c:v>2020 07</c:v>
                </c:pt>
                <c:pt idx="7">
                  <c:v>2020 08</c:v>
                </c:pt>
                <c:pt idx="8">
                  <c:v>2020 09 </c:v>
                </c:pt>
                <c:pt idx="9">
                  <c:v>2020 10</c:v>
                </c:pt>
                <c:pt idx="10">
                  <c:v>2020 11</c:v>
                </c:pt>
                <c:pt idx="11">
                  <c:v>2020 12</c:v>
                </c:pt>
                <c:pt idx="12">
                  <c:v>2021 01</c:v>
                </c:pt>
                <c:pt idx="13">
                  <c:v>2021 02</c:v>
                </c:pt>
              </c:strCache>
            </c:strRef>
          </c:cat>
          <c:val>
            <c:numRef>
              <c:f>Lapas1!$C$4:$P$4</c:f>
              <c:numCache>
                <c:formatCode>#,##0.00</c:formatCode>
                <c:ptCount val="14"/>
                <c:pt idx="0">
                  <c:v>1417893</c:v>
                </c:pt>
                <c:pt idx="1">
                  <c:v>1287070</c:v>
                </c:pt>
                <c:pt idx="2">
                  <c:v>1270111</c:v>
                </c:pt>
                <c:pt idx="3">
                  <c:v>879781</c:v>
                </c:pt>
                <c:pt idx="4">
                  <c:v>858306</c:v>
                </c:pt>
                <c:pt idx="5">
                  <c:v>1000739</c:v>
                </c:pt>
                <c:pt idx="6">
                  <c:v>1077141</c:v>
                </c:pt>
                <c:pt idx="7">
                  <c:v>1114783</c:v>
                </c:pt>
                <c:pt idx="8">
                  <c:v>1277181</c:v>
                </c:pt>
                <c:pt idx="9">
                  <c:v>1281280</c:v>
                </c:pt>
                <c:pt idx="10">
                  <c:v>1205655</c:v>
                </c:pt>
                <c:pt idx="11">
                  <c:v>1267520</c:v>
                </c:pt>
                <c:pt idx="12">
                  <c:v>1176031</c:v>
                </c:pt>
                <c:pt idx="13">
                  <c:v>1094752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4-49FC-ABA5-86088A19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56288"/>
        <c:axId val="68557824"/>
      </c:barChart>
      <c:lineChart>
        <c:grouping val="standard"/>
        <c:varyColors val="0"/>
        <c:ser>
          <c:idx val="1"/>
          <c:order val="1"/>
          <c:tx>
            <c:strRef>
              <c:f>Lapas1!$B$5</c:f>
              <c:strCache>
                <c:ptCount val="1"/>
                <c:pt idx="0">
                  <c:v>PSP slaugytojai ir kiti komandos nariai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Lapas1!$C$3:$P$3</c:f>
              <c:strCache>
                <c:ptCount val="14"/>
                <c:pt idx="0">
                  <c:v>2020 01</c:v>
                </c:pt>
                <c:pt idx="1">
                  <c:v>2020 02</c:v>
                </c:pt>
                <c:pt idx="2">
                  <c:v>2020 03</c:v>
                </c:pt>
                <c:pt idx="3">
                  <c:v>2020 04</c:v>
                </c:pt>
                <c:pt idx="4">
                  <c:v>2020 05</c:v>
                </c:pt>
                <c:pt idx="5">
                  <c:v>2020 06</c:v>
                </c:pt>
                <c:pt idx="6">
                  <c:v>2020 07</c:v>
                </c:pt>
                <c:pt idx="7">
                  <c:v>2020 08</c:v>
                </c:pt>
                <c:pt idx="8">
                  <c:v>2020 09 </c:v>
                </c:pt>
                <c:pt idx="9">
                  <c:v>2020 10</c:v>
                </c:pt>
                <c:pt idx="10">
                  <c:v>2020 11</c:v>
                </c:pt>
                <c:pt idx="11">
                  <c:v>2020 12</c:v>
                </c:pt>
                <c:pt idx="12">
                  <c:v>2021 01</c:v>
                </c:pt>
                <c:pt idx="13">
                  <c:v>2021 02</c:v>
                </c:pt>
              </c:strCache>
            </c:strRef>
          </c:cat>
          <c:val>
            <c:numRef>
              <c:f>Lapas1!$C$5:$P$5</c:f>
              <c:numCache>
                <c:formatCode>#,##0.00</c:formatCode>
                <c:ptCount val="14"/>
                <c:pt idx="0">
                  <c:v>18980</c:v>
                </c:pt>
                <c:pt idx="1">
                  <c:v>22858</c:v>
                </c:pt>
                <c:pt idx="2">
                  <c:v>42507</c:v>
                </c:pt>
                <c:pt idx="3">
                  <c:v>66536</c:v>
                </c:pt>
                <c:pt idx="4">
                  <c:v>66764</c:v>
                </c:pt>
                <c:pt idx="5">
                  <c:v>61501</c:v>
                </c:pt>
                <c:pt idx="6">
                  <c:v>56934</c:v>
                </c:pt>
                <c:pt idx="7">
                  <c:v>52087</c:v>
                </c:pt>
                <c:pt idx="8">
                  <c:v>67970</c:v>
                </c:pt>
                <c:pt idx="9">
                  <c:v>73490</c:v>
                </c:pt>
                <c:pt idx="10">
                  <c:v>80703</c:v>
                </c:pt>
                <c:pt idx="11">
                  <c:v>86384</c:v>
                </c:pt>
                <c:pt idx="12">
                  <c:v>87840</c:v>
                </c:pt>
                <c:pt idx="13">
                  <c:v>94141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74-49FC-ABA5-86088A19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56288"/>
        <c:axId val="68557824"/>
      </c:lineChart>
      <c:catAx>
        <c:axId val="6855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8557824"/>
        <c:crosses val="autoZero"/>
        <c:auto val="1"/>
        <c:lblAlgn val="ctr"/>
        <c:lblOffset val="100"/>
        <c:noMultiLvlLbl val="0"/>
      </c:catAx>
      <c:valAx>
        <c:axId val="6855782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855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7.8903906690849374E-3"/>
          <c:y val="0.15241809477974533"/>
          <c:w val="0.99013701166364387"/>
          <c:h val="0.83551388912133107"/>
        </c:manualLayout>
      </c:layout>
      <c:lineChart>
        <c:grouping val="standard"/>
        <c:varyColors val="0"/>
        <c:ser>
          <c:idx val="0"/>
          <c:order val="0"/>
          <c:tx>
            <c:strRef>
              <c:f>'g6-13'!$C$16</c:f>
              <c:strCache>
                <c:ptCount val="1"/>
                <c:pt idx="0">
                  <c:v>2007</c:v>
                </c:pt>
              </c:strCache>
            </c:strRef>
          </c:tx>
          <c:spPr>
            <a:ln w="25400">
              <a:noFill/>
            </a:ln>
            <a:effectLst>
              <a:outerShdw blurRad="50800" dist="50800" dir="6000000" sx="5000" sy="5000" algn="ctr" rotWithShape="0">
                <a:srgbClr val="000000">
                  <a:alpha val="43137"/>
                </a:srgbClr>
              </a:outerShdw>
            </a:effectLst>
          </c:spPr>
          <c:marker>
            <c:symbol val="circle"/>
            <c:size val="7"/>
            <c:spPr>
              <a:solidFill>
                <a:sysClr val="window" lastClr="FFFFFF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</a:ln>
              <a:effectLst>
                <a:outerShdw blurRad="50800" dist="50800" dir="6000000" sx="5000" sy="5000" algn="ctr" rotWithShape="0">
                  <a:srgbClr val="000000">
                    <a:alpha val="43137"/>
                  </a:srgbClr>
                </a:outerShdw>
              </a:effectLst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5A99-4894-AB28-776B539AFD1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1-5A99-4894-AB28-776B539AFD13}"/>
              </c:ext>
            </c:extLst>
          </c:dPt>
          <c:dPt>
            <c:idx val="10"/>
            <c:marker>
              <c:spPr>
                <a:solidFill>
                  <a:sysClr val="windowText" lastClr="000000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50800" dist="50800" dir="6000000" sx="5000" sy="5000" algn="ctr" rotWithShape="0">
                    <a:srgbClr val="000000">
                      <a:alpha val="43137"/>
                    </a:srgb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A99-4894-AB28-776B539AFD1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3-5A99-4894-AB28-776B539AFD13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4-5A99-4894-AB28-776B539AFD1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5-5A99-4894-AB28-776B539AFD13}"/>
              </c:ext>
            </c:extLst>
          </c:dPt>
          <c:cat>
            <c:strRef>
              <c:f>'g6-13'!$A$17:$A$34</c:f>
              <c:strCache>
                <c:ptCount val="18"/>
                <c:pt idx="0">
                  <c:v>Nyderlandai</c:v>
                </c:pt>
                <c:pt idx="1">
                  <c:v>Slovėnija</c:v>
                </c:pt>
                <c:pt idx="2">
                  <c:v>Danija</c:v>
                </c:pt>
                <c:pt idx="3">
                  <c:v>Prancūzija</c:v>
                </c:pt>
                <c:pt idx="4">
                  <c:v>Ispanija</c:v>
                </c:pt>
                <c:pt idx="5">
                  <c:v>Portugalija</c:v>
                </c:pt>
                <c:pt idx="6">
                  <c:v>Švedija</c:v>
                </c:pt>
                <c:pt idx="7">
                  <c:v>Italija</c:v>
                </c:pt>
                <c:pt idx="8">
                  <c:v>Lankija</c:v>
                </c:pt>
                <c:pt idx="9">
                  <c:v>Suomija</c:v>
                </c:pt>
                <c:pt idx="10">
                  <c:v>ES_17</c:v>
                </c:pt>
                <c:pt idx="11">
                  <c:v>Čekija</c:v>
                </c:pt>
                <c:pt idx="12">
                  <c:v>Malta¹</c:v>
                </c:pt>
                <c:pt idx="13">
                  <c:v>Liuksemburgas¹</c:v>
                </c:pt>
                <c:pt idx="14">
                  <c:v>Estija</c:v>
                </c:pt>
                <c:pt idx="15">
                  <c:v>Slovakija</c:v>
                </c:pt>
                <c:pt idx="16">
                  <c:v>LIETUVA</c:v>
                </c:pt>
                <c:pt idx="17">
                  <c:v>Latvija</c:v>
                </c:pt>
              </c:strCache>
            </c:strRef>
          </c:cat>
          <c:val>
            <c:numRef>
              <c:f>'g6-13'!$C$17:$C$34</c:f>
              <c:numCache>
                <c:formatCode>0.0;\-0.0</c:formatCode>
                <c:ptCount val="18"/>
                <c:pt idx="0">
                  <c:v>11.810325000000001</c:v>
                </c:pt>
                <c:pt idx="1">
                  <c:v>10.082901229999999</c:v>
                </c:pt>
                <c:pt idx="2">
                  <c:v>12.108855</c:v>
                </c:pt>
                <c:pt idx="4">
                  <c:v>10.236356779999999</c:v>
                </c:pt>
                <c:pt idx="6">
                  <c:v>9.4581510099999999</c:v>
                </c:pt>
                <c:pt idx="7">
                  <c:v>9.2823977290842006</c:v>
                </c:pt>
                <c:pt idx="8">
                  <c:v>10.81720359</c:v>
                </c:pt>
                <c:pt idx="9">
                  <c:v>14.88738178</c:v>
                </c:pt>
                <c:pt idx="10" formatCode="0.0">
                  <c:v>12.3809924122372</c:v>
                </c:pt>
                <c:pt idx="11">
                  <c:v>13.28567763</c:v>
                </c:pt>
                <c:pt idx="13">
                  <c:v>12.2</c:v>
                </c:pt>
                <c:pt idx="14">
                  <c:v>13.8</c:v>
                </c:pt>
                <c:pt idx="16" formatCode="General">
                  <c:v>15.7</c:v>
                </c:pt>
                <c:pt idx="17">
                  <c:v>17.28365161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99-4894-AB28-776B539AFD13}"/>
            </c:ext>
          </c:extLst>
        </c:ser>
        <c:ser>
          <c:idx val="1"/>
          <c:order val="1"/>
          <c:tx>
            <c:strRef>
              <c:f>'g6-13'!$E$16</c:f>
              <c:strCache>
                <c:ptCount val="1"/>
                <c:pt idx="0">
                  <c:v>2017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7"/>
            <c:spPr>
              <a:solidFill>
                <a:srgbClr val="006BB6"/>
              </a:solidFill>
              <a:ln w="3175">
                <a:noFill/>
                <a:prstDash val="solid"/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5A99-4894-AB28-776B539AFD1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5A99-4894-AB28-776B539AFD13}"/>
              </c:ext>
            </c:extLst>
          </c:dPt>
          <c:dPt>
            <c:idx val="10"/>
            <c:marker>
              <c:spPr>
                <a:solidFill>
                  <a:srgbClr val="DD2C00"/>
                </a:solidFill>
                <a:ln w="3175">
                  <a:noFill/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A99-4894-AB28-776B539AFD1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A-5A99-4894-AB28-776B539AFD13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B-5A99-4894-AB28-776B539AFD1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C-5A99-4894-AB28-776B539AFD13}"/>
              </c:ext>
            </c:extLst>
          </c:dPt>
          <c:dLbls>
            <c:dLbl>
              <c:idx val="0"/>
              <c:layout>
                <c:manualLayout>
                  <c:x val="-2.7120174847539927E-2"/>
                  <c:y val="6.7625650507688928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99-4894-AB28-776B539AFD13}"/>
                </c:ext>
              </c:extLst>
            </c:dLbl>
            <c:dLbl>
              <c:idx val="1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A99-4894-AB28-776B539AFD13}"/>
                </c:ext>
              </c:extLst>
            </c:dLbl>
            <c:dLbl>
              <c:idx val="2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A99-4894-AB28-776B539AFD13}"/>
                </c:ext>
              </c:extLst>
            </c:dLbl>
            <c:dLbl>
              <c:idx val="3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99-4894-AB28-776B539AFD13}"/>
                </c:ext>
              </c:extLst>
            </c:dLbl>
            <c:dLbl>
              <c:idx val="4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A99-4894-AB28-776B539AFD13}"/>
                </c:ext>
              </c:extLst>
            </c:dLbl>
            <c:dLbl>
              <c:idx val="5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A99-4894-AB28-776B539AFD13}"/>
                </c:ext>
              </c:extLst>
            </c:dLbl>
            <c:dLbl>
              <c:idx val="6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A99-4894-AB28-776B539AFD13}"/>
                </c:ext>
              </c:extLst>
            </c:dLbl>
            <c:dLbl>
              <c:idx val="7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A99-4894-AB28-776B539AFD13}"/>
                </c:ext>
              </c:extLst>
            </c:dLbl>
            <c:dLbl>
              <c:idx val="8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A99-4894-AB28-776B539AFD13}"/>
                </c:ext>
              </c:extLst>
            </c:dLbl>
            <c:dLbl>
              <c:idx val="9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A99-4894-AB28-776B539AFD13}"/>
                </c:ext>
              </c:extLst>
            </c:dLbl>
            <c:dLbl>
              <c:idx val="10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1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99-4894-AB28-776B539AFD13}"/>
                </c:ext>
              </c:extLst>
            </c:dLbl>
            <c:dLbl>
              <c:idx val="11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A99-4894-AB28-776B539AFD13}"/>
                </c:ext>
              </c:extLst>
            </c:dLbl>
            <c:dLbl>
              <c:idx val="12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99-4894-AB28-776B539AFD13}"/>
                </c:ext>
              </c:extLst>
            </c:dLbl>
            <c:dLbl>
              <c:idx val="13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A99-4894-AB28-776B539AFD13}"/>
                </c:ext>
              </c:extLst>
            </c:dLbl>
            <c:dLbl>
              <c:idx val="14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A99-4894-AB28-776B539AFD13}"/>
                </c:ext>
              </c:extLst>
            </c:dLbl>
            <c:dLbl>
              <c:idx val="15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A99-4894-AB28-776B539AFD13}"/>
                </c:ext>
              </c:extLst>
            </c:dLbl>
            <c:dLbl>
              <c:idx val="16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A99-4894-AB28-776B539AFD13}"/>
                </c:ext>
              </c:extLst>
            </c:dLbl>
            <c:dLbl>
              <c:idx val="17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99-4894-AB28-776B539AFD13}"/>
                </c:ext>
              </c:extLst>
            </c:dLbl>
            <c:dLbl>
              <c:idx val="18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5A99-4894-AB28-776B539AFD13}"/>
                </c:ext>
              </c:extLst>
            </c:dLbl>
            <c:dLbl>
              <c:idx val="19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A99-4894-AB28-776B539AFD13}"/>
                </c:ext>
              </c:extLst>
            </c:dLbl>
            <c:dLbl>
              <c:idx val="20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5A99-4894-AB28-776B539AFD13}"/>
                </c:ext>
              </c:extLst>
            </c:dLbl>
            <c:dLbl>
              <c:idx val="21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5A99-4894-AB28-776B539AFD13}"/>
                </c:ext>
              </c:extLst>
            </c:dLbl>
            <c:dLbl>
              <c:idx val="22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5A99-4894-AB28-776B539AFD13}"/>
                </c:ext>
              </c:extLst>
            </c:dLbl>
            <c:dLbl>
              <c:idx val="23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99-4894-AB28-776B539AFD13}"/>
                </c:ext>
              </c:extLst>
            </c:dLbl>
            <c:dLbl>
              <c:idx val="24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rgbClr val="000000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A99-4894-AB28-776B539AFD13}"/>
                </c:ext>
              </c:extLst>
            </c:dLbl>
            <c:dLbl>
              <c:idx val="25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5A99-4894-AB28-776B539AFD13}"/>
                </c:ext>
              </c:extLst>
            </c:dLbl>
            <c:dLbl>
              <c:idx val="26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b" anchorCtr="0">
                  <a:spAutoFit/>
                </a:bodyPr>
                <a:lstStyle/>
                <a:p>
                  <a:pPr>
                    <a:defRPr sz="700" b="0" i="0" baseline="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lt-L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5A99-4894-AB28-776B539AFD13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b" anchorCtr="0">
                <a:spAutoFit/>
              </a:bodyPr>
              <a:lstStyle/>
              <a:p>
                <a:pPr>
                  <a:defRPr sz="700" baseline="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lt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'g6-13'!$A$17:$A$34</c:f>
              <c:strCache>
                <c:ptCount val="18"/>
                <c:pt idx="0">
                  <c:v>Nyderlandai</c:v>
                </c:pt>
                <c:pt idx="1">
                  <c:v>Slovėnija</c:v>
                </c:pt>
                <c:pt idx="2">
                  <c:v>Danija</c:v>
                </c:pt>
                <c:pt idx="3">
                  <c:v>Prancūzija</c:v>
                </c:pt>
                <c:pt idx="4">
                  <c:v>Ispanija</c:v>
                </c:pt>
                <c:pt idx="5">
                  <c:v>Portugalija</c:v>
                </c:pt>
                <c:pt idx="6">
                  <c:v>Švedija</c:v>
                </c:pt>
                <c:pt idx="7">
                  <c:v>Italija</c:v>
                </c:pt>
                <c:pt idx="8">
                  <c:v>Lankija</c:v>
                </c:pt>
                <c:pt idx="9">
                  <c:v>Suomija</c:v>
                </c:pt>
                <c:pt idx="10">
                  <c:v>ES_17</c:v>
                </c:pt>
                <c:pt idx="11">
                  <c:v>Čekija</c:v>
                </c:pt>
                <c:pt idx="12">
                  <c:v>Malta¹</c:v>
                </c:pt>
                <c:pt idx="13">
                  <c:v>Liuksemburgas¹</c:v>
                </c:pt>
                <c:pt idx="14">
                  <c:v>Estija</c:v>
                </c:pt>
                <c:pt idx="15">
                  <c:v>Slovakija</c:v>
                </c:pt>
                <c:pt idx="16">
                  <c:v>LIETUVA</c:v>
                </c:pt>
                <c:pt idx="17">
                  <c:v>Latvija</c:v>
                </c:pt>
              </c:strCache>
            </c:strRef>
          </c:cat>
          <c:val>
            <c:numRef>
              <c:f>'g6-13'!$E$17:$E$34</c:f>
              <c:numCache>
                <c:formatCode>0.0;\-0.0</c:formatCode>
                <c:ptCount val="18"/>
                <c:pt idx="0">
                  <c:v>4.0414485259999999</c:v>
                </c:pt>
                <c:pt idx="1">
                  <c:v>6.9701119050000004</c:v>
                </c:pt>
                <c:pt idx="2">
                  <c:v>7.0408144979999996</c:v>
                </c:pt>
                <c:pt idx="3">
                  <c:v>7.1578497310145304</c:v>
                </c:pt>
                <c:pt idx="4">
                  <c:v>7.1619806270000002</c:v>
                </c:pt>
                <c:pt idx="5">
                  <c:v>7.3394037990000003</c:v>
                </c:pt>
                <c:pt idx="6">
                  <c:v>7.4720382609999998</c:v>
                </c:pt>
                <c:pt idx="7">
                  <c:v>7.6403592768240003</c:v>
                </c:pt>
                <c:pt idx="8">
                  <c:v>7.6843872099999997</c:v>
                </c:pt>
                <c:pt idx="9">
                  <c:v>8.8048981509999997</c:v>
                </c:pt>
                <c:pt idx="10">
                  <c:v>9.2717716516571702</c:v>
                </c:pt>
                <c:pt idx="11">
                  <c:v>10.08910522</c:v>
                </c:pt>
                <c:pt idx="12">
                  <c:v>10.1</c:v>
                </c:pt>
                <c:pt idx="13">
                  <c:v>10.633333333333301</c:v>
                </c:pt>
                <c:pt idx="14">
                  <c:v>12.33850148</c:v>
                </c:pt>
                <c:pt idx="15">
                  <c:v>13.07219744</c:v>
                </c:pt>
                <c:pt idx="16">
                  <c:v>13.564160449999999</c:v>
                </c:pt>
                <c:pt idx="17">
                  <c:v>16.509528169999999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5A99-4894-AB28-776B539AF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66302336"/>
        <c:axId val="66303872"/>
      </c:lineChart>
      <c:catAx>
        <c:axId val="6630233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7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lt-LT"/>
          </a:p>
        </c:txPr>
        <c:crossAx val="66303872"/>
        <c:crosses val="autoZero"/>
        <c:auto val="1"/>
        <c:lblAlgn val="ctr"/>
        <c:lblOffset val="0"/>
        <c:tickLblSkip val="1"/>
        <c:noMultiLvlLbl val="0"/>
      </c:catAx>
      <c:valAx>
        <c:axId val="66303872"/>
        <c:scaling>
          <c:orientation val="minMax"/>
          <c:max val="2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7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lt-LT"/>
          </a:p>
        </c:txPr>
        <c:crossAx val="66302336"/>
        <c:crosses val="autoZero"/>
        <c:crossBetween val="between"/>
        <c:majorUnit val="5"/>
      </c:valAx>
      <c:spPr>
        <a:solidFill>
          <a:srgbClr val="EAEAEA"/>
        </a:solidFill>
        <a:ln w="3175">
          <a:noFill/>
          <a:prstDash val="solid"/>
        </a:ln>
        <a:effectLst/>
        <a:extLst>
          <a:ext uri="{91240B29-F687-4F45-9708-019B960494DF}">
            <a14:hiddenLine xmlns:a14="http://schemas.microsoft.com/office/drawing/2010/main" w="3175">
              <a:solidFill>
                <a:srgbClr val="000000"/>
              </a:solidFill>
              <a:prstDash val="solid"/>
            </a14:hiddenLine>
          </a:ext>
        </a:extLst>
      </c:spPr>
    </c:plotArea>
    <c:legend>
      <c:legendPos val="r"/>
      <c:layout>
        <c:manualLayout>
          <c:xMode val="edge"/>
          <c:yMode val="edge"/>
          <c:x val="4.0429924242424239E-2"/>
          <c:y val="1.2143351893742483E-2"/>
          <c:w val="0.9537525252525253"/>
          <c:h val="9.0510120741926423E-2"/>
        </c:manualLayout>
      </c:layout>
      <c:overlay val="1"/>
      <c:spPr>
        <a:solidFill>
          <a:srgbClr val="EAEAEA"/>
        </a:solidFill>
        <a:ln w="25400">
          <a:noFill/>
        </a:ln>
      </c:spPr>
      <c:txPr>
        <a:bodyPr/>
        <a:lstStyle/>
        <a:p>
          <a:pPr>
            <a:defRPr sz="7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lt-LT"/>
        </a:p>
      </c:txPr>
    </c:legend>
    <c:plotVisOnly val="1"/>
    <c:dispBlanksAs val="gap"/>
    <c:showDLblsOverMax val="1"/>
  </c:chart>
  <c:spPr>
    <a:noFill/>
    <a:ln w="6350"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7.8903906690849374E-3"/>
          <c:y val="0.15241809477974533"/>
          <c:w val="0.99013701166364387"/>
          <c:h val="0.83551388912133107"/>
        </c:manualLayout>
      </c:layout>
      <c:lineChart>
        <c:grouping val="standard"/>
        <c:varyColors val="0"/>
        <c:ser>
          <c:idx val="0"/>
          <c:order val="0"/>
          <c:tx>
            <c:strRef>
              <c:f>'g6-16'!$C$17</c:f>
              <c:strCache>
                <c:ptCount val="1"/>
                <c:pt idx="0">
                  <c:v>2007</c:v>
                </c:pt>
              </c:strCache>
            </c:strRef>
          </c:tx>
          <c:spPr>
            <a:ln w="25400">
              <a:noFill/>
            </a:ln>
            <a:effectLst>
              <a:outerShdw blurRad="50800" dist="50800" dir="6000000" sx="5000" sy="5000" algn="ctr" rotWithShape="0">
                <a:srgbClr val="000000">
                  <a:alpha val="43137"/>
                </a:srgbClr>
              </a:outerShdw>
            </a:effectLst>
          </c:spPr>
          <c:marker>
            <c:symbol val="circle"/>
            <c:size val="7"/>
            <c:spPr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>
                <a:outerShdw blurRad="50800" dist="50800" dir="6000000" sx="5000" sy="5000" algn="ctr" rotWithShape="0">
                  <a:srgbClr val="000000">
                    <a:alpha val="43137"/>
                  </a:srgbClr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C652-40B5-BDB4-F9545C0ACFC3}"/>
              </c:ext>
            </c:extLst>
          </c:dPt>
          <c:dPt>
            <c:idx val="8"/>
            <c:marker>
              <c:spPr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  <a:effectLst>
                  <a:outerShdw blurRad="50800" dist="50800" dir="6000000" sx="5000" sy="5000" algn="ctr" rotWithShape="0">
                    <a:srgbClr val="000000">
                      <a:alpha val="43137"/>
                    </a:srgb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652-40B5-BDB4-F9545C0ACFC3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2-C652-40B5-BDB4-F9545C0ACFC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3-C652-40B5-BDB4-F9545C0ACFC3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4-C652-40B5-BDB4-F9545C0ACFC3}"/>
              </c:ext>
            </c:extLst>
          </c:dPt>
          <c:cat>
            <c:strRef>
              <c:f>'g6-16'!$A$18:$A$33</c:f>
              <c:strCache>
                <c:ptCount val="16"/>
                <c:pt idx="0">
                  <c:v>Nyderlandai</c:v>
                </c:pt>
                <c:pt idx="1">
                  <c:v>Suomija</c:v>
                </c:pt>
                <c:pt idx="2">
                  <c:v>Italija</c:v>
                </c:pt>
                <c:pt idx="3">
                  <c:v>Danija</c:v>
                </c:pt>
                <c:pt idx="4">
                  <c:v>Portugalija</c:v>
                </c:pt>
                <c:pt idx="5">
                  <c:v>Švedija</c:v>
                </c:pt>
                <c:pt idx="6">
                  <c:v>Ispanija</c:v>
                </c:pt>
                <c:pt idx="7">
                  <c:v>Liuksemburgas¹</c:v>
                </c:pt>
                <c:pt idx="8">
                  <c:v>ES-15</c:v>
                </c:pt>
                <c:pt idx="9">
                  <c:v>Čekija</c:v>
                </c:pt>
                <c:pt idx="10">
                  <c:v>Slovėnija</c:v>
                </c:pt>
                <c:pt idx="11">
                  <c:v>Slovakija</c:v>
                </c:pt>
                <c:pt idx="12">
                  <c:v>Estija</c:v>
                </c:pt>
                <c:pt idx="13">
                  <c:v>Malta¹</c:v>
                </c:pt>
                <c:pt idx="14">
                  <c:v>LIETUVA</c:v>
                </c:pt>
                <c:pt idx="15">
                  <c:v>Latvija</c:v>
                </c:pt>
              </c:strCache>
            </c:strRef>
          </c:cat>
          <c:val>
            <c:numRef>
              <c:f>'g6-16'!$C$18:$C$33</c:f>
              <c:numCache>
                <c:formatCode>0.0;\-0.0</c:formatCode>
                <c:ptCount val="16"/>
                <c:pt idx="0">
                  <c:v>14.039621329999999</c:v>
                </c:pt>
                <c:pt idx="1">
                  <c:v>11.899801050000001</c:v>
                </c:pt>
                <c:pt idx="2">
                  <c:v>9.5686406831626005</c:v>
                </c:pt>
                <c:pt idx="3">
                  <c:v>13.63979395</c:v>
                </c:pt>
                <c:pt idx="4" formatCode="General">
                  <c:v>11</c:v>
                </c:pt>
                <c:pt idx="5">
                  <c:v>11.50385535</c:v>
                </c:pt>
                <c:pt idx="6">
                  <c:v>12.676912789999999</c:v>
                </c:pt>
                <c:pt idx="7">
                  <c:v>11.266666666666699</c:v>
                </c:pt>
                <c:pt idx="8" formatCode="0.0">
                  <c:v>14.1293657590754</c:v>
                </c:pt>
                <c:pt idx="9">
                  <c:v>16.461757519999999</c:v>
                </c:pt>
                <c:pt idx="10">
                  <c:v>18.82399337</c:v>
                </c:pt>
                <c:pt idx="15">
                  <c:v>24.541980639999998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52-40B5-BDB4-F9545C0ACFC3}"/>
            </c:ext>
          </c:extLst>
        </c:ser>
        <c:ser>
          <c:idx val="1"/>
          <c:order val="1"/>
          <c:tx>
            <c:strRef>
              <c:f>'g6-16'!$E$17</c:f>
              <c:strCache>
                <c:ptCount val="1"/>
                <c:pt idx="0">
                  <c:v>2017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7"/>
            <c:spPr>
              <a:solidFill>
                <a:srgbClr val="006BB6"/>
              </a:solidFill>
              <a:ln w="3175">
                <a:noFill/>
                <a:prstDash val="solid"/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C652-40B5-BDB4-F9545C0ACFC3}"/>
              </c:ext>
            </c:extLst>
          </c:dPt>
          <c:dPt>
            <c:idx val="8"/>
            <c:marker>
              <c:spPr>
                <a:solidFill>
                  <a:srgbClr val="DD2C00"/>
                </a:solidFill>
                <a:ln w="3175">
                  <a:noFill/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652-40B5-BDB4-F9545C0ACFC3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C652-40B5-BDB4-F9545C0ACFC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9-C652-40B5-BDB4-F9545C0ACFC3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C652-40B5-BDB4-F9545C0ACFC3}"/>
              </c:ext>
            </c:extLst>
          </c:dPt>
          <c:dLbls>
            <c:dLbl>
              <c:idx val="0"/>
              <c:layout>
                <c:manualLayout>
                  <c:x val="-2.4692895210914462E-2"/>
                  <c:y val="5.5657466085268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52-40B5-BDB4-F9545C0ACFC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68B9F37-B6D1-4F00-835E-AFB246426B44}" type="VALUE">
                      <a:rPr lang="en-US" b="1"/>
                      <a:pPr/>
                      <a:t>[REIKŠMĖ]</a:t>
                    </a:fld>
                    <a:endParaRPr lang="lt-LT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652-40B5-BDB4-F9545C0ACFC3}"/>
                </c:ext>
              </c:extLst>
            </c:dLbl>
            <c:dLbl>
              <c:idx val="15"/>
              <c:layout>
                <c:manualLayout>
                  <c:x val="-2.4692895210914462E-2"/>
                  <c:y val="-6.0350566673042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52-40B5-BDB4-F9545C0ACFC3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/>
                </a:pPr>
                <a:endParaRPr lang="lt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'g6-16'!$A$18:$A$33</c:f>
              <c:strCache>
                <c:ptCount val="16"/>
                <c:pt idx="0">
                  <c:v>Nyderlandai</c:v>
                </c:pt>
                <c:pt idx="1">
                  <c:v>Suomija</c:v>
                </c:pt>
                <c:pt idx="2">
                  <c:v>Italija</c:v>
                </c:pt>
                <c:pt idx="3">
                  <c:v>Danija</c:v>
                </c:pt>
                <c:pt idx="4">
                  <c:v>Portugalija</c:v>
                </c:pt>
                <c:pt idx="5">
                  <c:v>Švedija</c:v>
                </c:pt>
                <c:pt idx="6">
                  <c:v>Ispanija</c:v>
                </c:pt>
                <c:pt idx="7">
                  <c:v>Liuksemburgas¹</c:v>
                </c:pt>
                <c:pt idx="8">
                  <c:v>ES-15</c:v>
                </c:pt>
                <c:pt idx="9">
                  <c:v>Čekija</c:v>
                </c:pt>
                <c:pt idx="10">
                  <c:v>Slovėnija</c:v>
                </c:pt>
                <c:pt idx="11">
                  <c:v>Slovakija</c:v>
                </c:pt>
                <c:pt idx="12">
                  <c:v>Estija</c:v>
                </c:pt>
                <c:pt idx="13">
                  <c:v>Malta¹</c:v>
                </c:pt>
                <c:pt idx="14">
                  <c:v>LIETUVA</c:v>
                </c:pt>
                <c:pt idx="15">
                  <c:v>Latvija</c:v>
                </c:pt>
              </c:strCache>
            </c:strRef>
          </c:cat>
          <c:val>
            <c:numRef>
              <c:f>'g6-16'!$E$18:$E$33</c:f>
              <c:numCache>
                <c:formatCode>0.0;\-0.0</c:formatCode>
                <c:ptCount val="16"/>
                <c:pt idx="0">
                  <c:v>5.6971208979999997</c:v>
                </c:pt>
                <c:pt idx="1">
                  <c:v>9.2603760380000004</c:v>
                </c:pt>
                <c:pt idx="2">
                  <c:v>9.3292330634365008</c:v>
                </c:pt>
                <c:pt idx="3">
                  <c:v>9.4464030880000003</c:v>
                </c:pt>
                <c:pt idx="4">
                  <c:v>9.9571499649999993</c:v>
                </c:pt>
                <c:pt idx="5">
                  <c:v>10.22302045</c:v>
                </c:pt>
                <c:pt idx="6">
                  <c:v>10.25016656</c:v>
                </c:pt>
                <c:pt idx="7">
                  <c:v>10.533333333333299</c:v>
                </c:pt>
                <c:pt idx="8">
                  <c:v>13.757018249562099</c:v>
                </c:pt>
                <c:pt idx="9">
                  <c:v>14.033296350000001</c:v>
                </c:pt>
                <c:pt idx="10">
                  <c:v>14.805637190000001</c:v>
                </c:pt>
                <c:pt idx="11">
                  <c:v>16.376176709999999</c:v>
                </c:pt>
                <c:pt idx="12">
                  <c:v>17.290084504328998</c:v>
                </c:pt>
                <c:pt idx="13">
                  <c:v>20.433333333333302</c:v>
                </c:pt>
                <c:pt idx="14">
                  <c:v>20.498766870000001</c:v>
                </c:pt>
                <c:pt idx="15">
                  <c:v>28.221175389999999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652-40B5-BDB4-F9545C0AC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49211648"/>
        <c:axId val="49287168"/>
      </c:lineChart>
      <c:catAx>
        <c:axId val="4921164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lt-LT"/>
          </a:p>
        </c:txPr>
        <c:crossAx val="49287168"/>
        <c:crosses val="autoZero"/>
        <c:auto val="1"/>
        <c:lblAlgn val="ctr"/>
        <c:lblOffset val="0"/>
        <c:tickLblSkip val="1"/>
        <c:noMultiLvlLbl val="0"/>
      </c:catAx>
      <c:valAx>
        <c:axId val="49287168"/>
        <c:scaling>
          <c:orientation val="minMax"/>
          <c:max val="3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/>
            </a:pPr>
            <a:endParaRPr lang="lt-LT"/>
          </a:p>
        </c:txPr>
        <c:crossAx val="49211648"/>
        <c:crosses val="autoZero"/>
        <c:crossBetween val="between"/>
      </c:valAx>
      <c:spPr>
        <a:solidFill>
          <a:srgbClr val="EAEAEA"/>
        </a:solidFill>
        <a:ln w="3175">
          <a:noFill/>
          <a:prstDash val="solid"/>
        </a:ln>
        <a:effectLst/>
        <a:extLst>
          <a:ext uri="{91240B29-F687-4F45-9708-019B960494DF}">
            <a14:hiddenLine xmlns:a14="http://schemas.microsoft.com/office/drawing/2010/main" w="3175">
              <a:solidFill>
                <a:srgbClr val="000000"/>
              </a:solidFill>
              <a:prstDash val="solid"/>
            </a14:hiddenLine>
          </a:ext>
        </a:extLst>
      </c:spPr>
    </c:plotArea>
    <c:legend>
      <c:legendPos val="r"/>
      <c:layout>
        <c:manualLayout>
          <c:xMode val="edge"/>
          <c:yMode val="edge"/>
          <c:x val="3.8509047619047616E-2"/>
          <c:y val="6.0340750809496366E-3"/>
          <c:w val="0.95553285714285718"/>
          <c:h val="9.0510120741926423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 w="6350"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lt-LT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FD9A9-DE2B-49AF-938C-A231BFD38A1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979B9D7-5A77-4003-8ACC-AEA4DB04AEDC}">
      <dgm:prSet phldrT="[Tekstas]"/>
      <dgm:spPr/>
      <dgm:t>
        <a:bodyPr/>
        <a:lstStyle/>
        <a:p>
          <a:r>
            <a:rPr lang="lt-LT" noProof="0" dirty="0">
              <a:latin typeface="+mj-lt"/>
              <a:cs typeface="Calibri" panose="020F0502020204030204" pitchFamily="34" charset="0"/>
            </a:rPr>
            <a:t>NPP 2 strateginis tikslas - d</a:t>
          </a:r>
          <a:r>
            <a:rPr lang="lt-LT" b="1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idinti gyventojų socialinę gerovę ir </a:t>
          </a:r>
          <a:r>
            <a:rPr lang="lt-LT" b="1" noProof="0" dirty="0" err="1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įtrauktį</a:t>
          </a:r>
          <a:r>
            <a:rPr lang="lt-LT" b="1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, stiprinti sveikatą ir gerinti Lietuvos demografinę padėtį</a:t>
          </a:r>
          <a:endParaRPr lang="lt-LT" noProof="0" dirty="0">
            <a:latin typeface="+mj-lt"/>
            <a:cs typeface="Calibri" panose="020F0502020204030204" pitchFamily="34" charset="0"/>
          </a:endParaRPr>
        </a:p>
      </dgm:t>
    </dgm:pt>
    <dgm:pt modelId="{5AED119F-665D-4F27-B36E-ABC23697A46C}" type="parTrans" cxnId="{34CF5501-39C6-4163-B814-1A69615D4313}">
      <dgm:prSet/>
      <dgm:spPr/>
      <dgm:t>
        <a:bodyPr/>
        <a:lstStyle/>
        <a:p>
          <a:endParaRPr lang="lt-LT"/>
        </a:p>
      </dgm:t>
    </dgm:pt>
    <dgm:pt modelId="{630D5C35-5106-44E0-BBFF-8D1B85767242}" type="sibTrans" cxnId="{34CF5501-39C6-4163-B814-1A69615D4313}">
      <dgm:prSet/>
      <dgm:spPr/>
      <dgm:t>
        <a:bodyPr/>
        <a:lstStyle/>
        <a:p>
          <a:endParaRPr lang="lt-LT"/>
        </a:p>
      </dgm:t>
    </dgm:pt>
    <dgm:pt modelId="{B2D8E313-6437-494F-81C0-01084146727F}">
      <dgm:prSet phldrT="[Tekstas]" custT="1"/>
      <dgm:spPr/>
      <dgm:t>
        <a:bodyPr/>
        <a:lstStyle/>
        <a:p>
          <a:pPr algn="l"/>
          <a:r>
            <a:rPr lang="lt-LT" sz="2000" b="1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NPP 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2.1</a:t>
          </a:r>
          <a:r>
            <a:rPr lang="lt-LT" sz="2000" b="1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1 uždavinys: Didinti kokybiškų ir inovatyvių sveikatos priežiūros paslaugų prieinamumą ir sveikatos atsparumą grėsmėms  </a:t>
          </a:r>
        </a:p>
      </dgm:t>
    </dgm:pt>
    <dgm:pt modelId="{1D6BE8FA-5EF5-4AC2-81AB-05E1BFFDDC74}" type="parTrans" cxnId="{D582FA7F-400D-47DB-8FED-A9CBF0C1DB52}">
      <dgm:prSet/>
      <dgm:spPr/>
      <dgm:t>
        <a:bodyPr/>
        <a:lstStyle/>
        <a:p>
          <a:endParaRPr lang="lt-LT"/>
        </a:p>
      </dgm:t>
    </dgm:pt>
    <dgm:pt modelId="{E5F46C4E-9801-4CD6-9EA4-D52C96407F53}" type="sibTrans" cxnId="{D582FA7F-400D-47DB-8FED-A9CBF0C1DB52}">
      <dgm:prSet/>
      <dgm:spPr/>
      <dgm:t>
        <a:bodyPr/>
        <a:lstStyle/>
        <a:p>
          <a:endParaRPr lang="lt-LT"/>
        </a:p>
      </dgm:t>
    </dgm:pt>
    <dgm:pt modelId="{86EA49C6-AE12-4514-AA36-EF6B0435A5D0}">
      <dgm:prSet custT="1"/>
      <dgm:spPr>
        <a:ln>
          <a:prstDash val="dash"/>
        </a:ln>
      </dgm:spPr>
      <dgm:t>
        <a:bodyPr/>
        <a:lstStyle/>
        <a:p>
          <a:pPr algn="l"/>
          <a:r>
            <a:rPr lang="lt-LT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anose="020F0502020204030204" pitchFamily="34" charset="0"/>
            </a:rPr>
            <a:t>NPP 2.10 uždavinys:</a:t>
          </a:r>
          <a:r>
            <a: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anose="020F0502020204030204" pitchFamily="34" charset="0"/>
            </a:rPr>
            <a:t> </a:t>
          </a:r>
          <a:r>
            <a:rPr lang="lt-LT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anose="020F0502020204030204" pitchFamily="34" charset="0"/>
            </a:rPr>
            <a:t>Skatinti sveikatos išsaugojimo ir stiprinimo veiklas ir stiprinti psichologinį (emocinį) visuomenės atsparumą  </a:t>
          </a:r>
        </a:p>
      </dgm:t>
    </dgm:pt>
    <dgm:pt modelId="{9951BAFA-C235-4476-8417-BEB5BB65E721}" type="parTrans" cxnId="{8791D440-6258-49C6-A7C5-49ACEF4E8EEF}">
      <dgm:prSet/>
      <dgm:spPr/>
      <dgm:t>
        <a:bodyPr/>
        <a:lstStyle/>
        <a:p>
          <a:endParaRPr lang="lt-LT"/>
        </a:p>
      </dgm:t>
    </dgm:pt>
    <dgm:pt modelId="{C1780838-C08F-4E53-8ABF-DFD12D01F1B9}" type="sibTrans" cxnId="{8791D440-6258-49C6-A7C5-49ACEF4E8EEF}">
      <dgm:prSet/>
      <dgm:spPr/>
      <dgm:t>
        <a:bodyPr/>
        <a:lstStyle/>
        <a:p>
          <a:endParaRPr lang="lt-LT"/>
        </a:p>
      </dgm:t>
    </dgm:pt>
    <dgm:pt modelId="{0ADCBEA1-0B3D-423F-9D68-C65611EB7BF9}" type="pres">
      <dgm:prSet presAssocID="{253FD9A9-DE2B-49AF-938C-A231BFD38A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208F74-C301-4485-895B-D24E6F356581}" type="pres">
      <dgm:prSet presAssocID="{8979B9D7-5A77-4003-8ACC-AEA4DB04AEDC}" presName="root" presStyleCnt="0"/>
      <dgm:spPr/>
    </dgm:pt>
    <dgm:pt modelId="{60BACC36-671F-44D5-B3B9-08C8A377F7EC}" type="pres">
      <dgm:prSet presAssocID="{8979B9D7-5A77-4003-8ACC-AEA4DB04AEDC}" presName="rootComposite" presStyleCnt="0"/>
      <dgm:spPr/>
    </dgm:pt>
    <dgm:pt modelId="{6672355C-D22D-43D0-84FC-A1D20C999CC8}" type="pres">
      <dgm:prSet presAssocID="{8979B9D7-5A77-4003-8ACC-AEA4DB04AEDC}" presName="rootText" presStyleLbl="node1" presStyleIdx="0" presStyleCnt="1" custScaleX="904487" custScaleY="253703" custLinFactY="-100000" custLinFactNeighborX="-493" custLinFactNeighborY="-186938"/>
      <dgm:spPr/>
    </dgm:pt>
    <dgm:pt modelId="{D8177158-A35B-42DB-89DA-E58E4C22CCBE}" type="pres">
      <dgm:prSet presAssocID="{8979B9D7-5A77-4003-8ACC-AEA4DB04AEDC}" presName="rootConnector" presStyleLbl="node1" presStyleIdx="0" presStyleCnt="1"/>
      <dgm:spPr/>
    </dgm:pt>
    <dgm:pt modelId="{F638E2F4-FE64-453E-BC90-2075AF53341B}" type="pres">
      <dgm:prSet presAssocID="{8979B9D7-5A77-4003-8ACC-AEA4DB04AEDC}" presName="childShape" presStyleCnt="0"/>
      <dgm:spPr/>
    </dgm:pt>
    <dgm:pt modelId="{D79291BB-053D-48F7-8887-DD3E17C58FD7}" type="pres">
      <dgm:prSet presAssocID="{1D6BE8FA-5EF5-4AC2-81AB-05E1BFFDDC74}" presName="Name13" presStyleLbl="parChTrans1D2" presStyleIdx="0" presStyleCnt="2"/>
      <dgm:spPr/>
    </dgm:pt>
    <dgm:pt modelId="{20156E95-F768-4C94-AD60-2EEE9E5D740D}" type="pres">
      <dgm:prSet presAssocID="{B2D8E313-6437-494F-81C0-01084146727F}" presName="childText" presStyleLbl="bgAcc1" presStyleIdx="0" presStyleCnt="2" custScaleX="931017" custScaleY="358471" custLinFactNeighborX="-22477" custLinFactNeighborY="42501">
        <dgm:presLayoutVars>
          <dgm:bulletEnabled val="1"/>
        </dgm:presLayoutVars>
      </dgm:prSet>
      <dgm:spPr/>
    </dgm:pt>
    <dgm:pt modelId="{C03F8E1A-553F-4E5D-A52D-17068F7956E4}" type="pres">
      <dgm:prSet presAssocID="{9951BAFA-C235-4476-8417-BEB5BB65E721}" presName="Name13" presStyleLbl="parChTrans1D2" presStyleIdx="1" presStyleCnt="2"/>
      <dgm:spPr/>
    </dgm:pt>
    <dgm:pt modelId="{4A844BC5-D81B-40F0-9145-B5A523FB9AFC}" type="pres">
      <dgm:prSet presAssocID="{86EA49C6-AE12-4514-AA36-EF6B0435A5D0}" presName="childText" presStyleLbl="bgAcc1" presStyleIdx="1" presStyleCnt="2" custScaleX="920608" custScaleY="251182" custLinFactY="-300000" custLinFactNeighborX="-17273" custLinFactNeighborY="-333815">
        <dgm:presLayoutVars>
          <dgm:bulletEnabled val="1"/>
        </dgm:presLayoutVars>
      </dgm:prSet>
      <dgm:spPr/>
    </dgm:pt>
  </dgm:ptLst>
  <dgm:cxnLst>
    <dgm:cxn modelId="{34CF5501-39C6-4163-B814-1A69615D4313}" srcId="{253FD9A9-DE2B-49AF-938C-A231BFD38A19}" destId="{8979B9D7-5A77-4003-8ACC-AEA4DB04AEDC}" srcOrd="0" destOrd="0" parTransId="{5AED119F-665D-4F27-B36E-ABC23697A46C}" sibTransId="{630D5C35-5106-44E0-BBFF-8D1B85767242}"/>
    <dgm:cxn modelId="{CB885B35-8329-4E0D-919D-371AAA96167A}" type="presOf" srcId="{8979B9D7-5A77-4003-8ACC-AEA4DB04AEDC}" destId="{D8177158-A35B-42DB-89DA-E58E4C22CCBE}" srcOrd="1" destOrd="0" presId="urn:microsoft.com/office/officeart/2005/8/layout/hierarchy3"/>
    <dgm:cxn modelId="{8791D440-6258-49C6-A7C5-49ACEF4E8EEF}" srcId="{8979B9D7-5A77-4003-8ACC-AEA4DB04AEDC}" destId="{86EA49C6-AE12-4514-AA36-EF6B0435A5D0}" srcOrd="1" destOrd="0" parTransId="{9951BAFA-C235-4476-8417-BEB5BB65E721}" sibTransId="{C1780838-C08F-4E53-8ABF-DFD12D01F1B9}"/>
    <dgm:cxn modelId="{7A3FCA46-E862-4921-9907-FF4B18A86991}" type="presOf" srcId="{86EA49C6-AE12-4514-AA36-EF6B0435A5D0}" destId="{4A844BC5-D81B-40F0-9145-B5A523FB9AFC}" srcOrd="0" destOrd="0" presId="urn:microsoft.com/office/officeart/2005/8/layout/hierarchy3"/>
    <dgm:cxn modelId="{83498973-5FD0-4781-8E47-B43090613CD1}" type="presOf" srcId="{1D6BE8FA-5EF5-4AC2-81AB-05E1BFFDDC74}" destId="{D79291BB-053D-48F7-8887-DD3E17C58FD7}" srcOrd="0" destOrd="0" presId="urn:microsoft.com/office/officeart/2005/8/layout/hierarchy3"/>
    <dgm:cxn modelId="{7CDBB57C-AF4A-4ADB-B744-E94016A161C3}" type="presOf" srcId="{9951BAFA-C235-4476-8417-BEB5BB65E721}" destId="{C03F8E1A-553F-4E5D-A52D-17068F7956E4}" srcOrd="0" destOrd="0" presId="urn:microsoft.com/office/officeart/2005/8/layout/hierarchy3"/>
    <dgm:cxn modelId="{D582FA7F-400D-47DB-8FED-A9CBF0C1DB52}" srcId="{8979B9D7-5A77-4003-8ACC-AEA4DB04AEDC}" destId="{B2D8E313-6437-494F-81C0-01084146727F}" srcOrd="0" destOrd="0" parTransId="{1D6BE8FA-5EF5-4AC2-81AB-05E1BFFDDC74}" sibTransId="{E5F46C4E-9801-4CD6-9EA4-D52C96407F53}"/>
    <dgm:cxn modelId="{256EB78B-FDA0-4E95-9D9A-79299F539AF6}" type="presOf" srcId="{253FD9A9-DE2B-49AF-938C-A231BFD38A19}" destId="{0ADCBEA1-0B3D-423F-9D68-C65611EB7BF9}" srcOrd="0" destOrd="0" presId="urn:microsoft.com/office/officeart/2005/8/layout/hierarchy3"/>
    <dgm:cxn modelId="{4442BF8C-7418-4DEC-AE38-F17A45F0BD36}" type="presOf" srcId="{8979B9D7-5A77-4003-8ACC-AEA4DB04AEDC}" destId="{6672355C-D22D-43D0-84FC-A1D20C999CC8}" srcOrd="0" destOrd="0" presId="urn:microsoft.com/office/officeart/2005/8/layout/hierarchy3"/>
    <dgm:cxn modelId="{AFB815AA-37E5-4834-99FF-860349A0C1EB}" type="presOf" srcId="{B2D8E313-6437-494F-81C0-01084146727F}" destId="{20156E95-F768-4C94-AD60-2EEE9E5D740D}" srcOrd="0" destOrd="0" presId="urn:microsoft.com/office/officeart/2005/8/layout/hierarchy3"/>
    <dgm:cxn modelId="{6BF68C4D-BCDE-4BD0-BA88-5217EE202480}" type="presParOf" srcId="{0ADCBEA1-0B3D-423F-9D68-C65611EB7BF9}" destId="{68208F74-C301-4485-895B-D24E6F356581}" srcOrd="0" destOrd="0" presId="urn:microsoft.com/office/officeart/2005/8/layout/hierarchy3"/>
    <dgm:cxn modelId="{6384CC69-C68F-4618-989D-1EAD66EA66CE}" type="presParOf" srcId="{68208F74-C301-4485-895B-D24E6F356581}" destId="{60BACC36-671F-44D5-B3B9-08C8A377F7EC}" srcOrd="0" destOrd="0" presId="urn:microsoft.com/office/officeart/2005/8/layout/hierarchy3"/>
    <dgm:cxn modelId="{D02EB0C9-46FA-417D-8154-381C5F65335F}" type="presParOf" srcId="{60BACC36-671F-44D5-B3B9-08C8A377F7EC}" destId="{6672355C-D22D-43D0-84FC-A1D20C999CC8}" srcOrd="0" destOrd="0" presId="urn:microsoft.com/office/officeart/2005/8/layout/hierarchy3"/>
    <dgm:cxn modelId="{DF152C69-7870-4A69-AD50-D57D394608E0}" type="presParOf" srcId="{60BACC36-671F-44D5-B3B9-08C8A377F7EC}" destId="{D8177158-A35B-42DB-89DA-E58E4C22CCBE}" srcOrd="1" destOrd="0" presId="urn:microsoft.com/office/officeart/2005/8/layout/hierarchy3"/>
    <dgm:cxn modelId="{2CBDF467-A180-4E57-BA0F-707D67510ECA}" type="presParOf" srcId="{68208F74-C301-4485-895B-D24E6F356581}" destId="{F638E2F4-FE64-453E-BC90-2075AF53341B}" srcOrd="1" destOrd="0" presId="urn:microsoft.com/office/officeart/2005/8/layout/hierarchy3"/>
    <dgm:cxn modelId="{30CE9BE7-AA2C-471D-BE87-F1C0E3A1BF32}" type="presParOf" srcId="{F638E2F4-FE64-453E-BC90-2075AF53341B}" destId="{D79291BB-053D-48F7-8887-DD3E17C58FD7}" srcOrd="0" destOrd="0" presId="urn:microsoft.com/office/officeart/2005/8/layout/hierarchy3"/>
    <dgm:cxn modelId="{EAEEEE73-4B36-49B0-99BC-5AB918FDD1F0}" type="presParOf" srcId="{F638E2F4-FE64-453E-BC90-2075AF53341B}" destId="{20156E95-F768-4C94-AD60-2EEE9E5D740D}" srcOrd="1" destOrd="0" presId="urn:microsoft.com/office/officeart/2005/8/layout/hierarchy3"/>
    <dgm:cxn modelId="{BF4609B0-59DB-4EAB-A37B-0A3187520273}" type="presParOf" srcId="{F638E2F4-FE64-453E-BC90-2075AF53341B}" destId="{C03F8E1A-553F-4E5D-A52D-17068F7956E4}" srcOrd="2" destOrd="0" presId="urn:microsoft.com/office/officeart/2005/8/layout/hierarchy3"/>
    <dgm:cxn modelId="{15F024E6-9EF0-47B9-8F54-A6ACE98D37E4}" type="presParOf" srcId="{F638E2F4-FE64-453E-BC90-2075AF53341B}" destId="{4A844BC5-D81B-40F0-9145-B5A523FB9AF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93F85-A218-4790-A542-438D6B84EB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E72C1C92-6910-408C-951D-89CC9307897F}">
      <dgm:prSet phldrT="[Tekstas]" custT="1"/>
      <dgm:spPr/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solidFill>
                <a:srgbClr val="FFFFFF"/>
              </a:solidFill>
              <a:latin typeface="Trebuchet MS"/>
              <a:ea typeface="+mn-ea"/>
              <a:cs typeface="+mn-cs"/>
            </a:rPr>
            <a:t>1. Neefektyvi pirminė sveikatos priežiūra</a:t>
          </a:r>
        </a:p>
      </dgm:t>
    </dgm:pt>
    <dgm:pt modelId="{AFA678D4-196B-43A7-BCF6-11655F501D13}" type="parTrans" cxnId="{478D85DB-1E81-414C-855B-FC6DD36A3753}">
      <dgm:prSet/>
      <dgm:spPr/>
      <dgm:t>
        <a:bodyPr/>
        <a:lstStyle/>
        <a:p>
          <a:endParaRPr lang="lt-LT"/>
        </a:p>
      </dgm:t>
    </dgm:pt>
    <dgm:pt modelId="{906D2958-F7A8-4BF8-9AFC-F0F55967AD0C}" type="sibTrans" cxnId="{478D85DB-1E81-414C-855B-FC6DD36A3753}">
      <dgm:prSet/>
      <dgm:spPr/>
      <dgm:t>
        <a:bodyPr/>
        <a:lstStyle/>
        <a:p>
          <a:endParaRPr lang="lt-LT"/>
        </a:p>
      </dgm:t>
    </dgm:pt>
    <dgm:pt modelId="{5174FF1F-32AD-45CF-97A3-FB92A1A28E3A}">
      <dgm:prSet phldrT="[Tekstas]"/>
      <dgm:spPr/>
      <dgm:t>
        <a:bodyPr/>
        <a:lstStyle/>
        <a:p>
          <a:r>
            <a:rPr lang="lt-LT" b="1" dirty="0">
              <a:latin typeface="+mj-lt"/>
              <a:cs typeface="Calibri" panose="020F0502020204030204" pitchFamily="34" charset="0"/>
            </a:rPr>
            <a:t>3. Sveikatos sistema nepajėgi lanksčiai reaguoti į grėsmes ir besikeičiančias demografines tendencijas </a:t>
          </a:r>
        </a:p>
      </dgm:t>
    </dgm:pt>
    <dgm:pt modelId="{F0E3E9EE-AD47-4314-B7B4-5E522DC5AF59}" type="parTrans" cxnId="{8DA3FA41-9DEE-4F4F-9634-CA58A7A7FECE}">
      <dgm:prSet/>
      <dgm:spPr/>
      <dgm:t>
        <a:bodyPr/>
        <a:lstStyle/>
        <a:p>
          <a:endParaRPr lang="lt-LT"/>
        </a:p>
      </dgm:t>
    </dgm:pt>
    <dgm:pt modelId="{FB525A84-A0C6-4A85-93DC-3D96AA344C65}" type="sibTrans" cxnId="{8DA3FA41-9DEE-4F4F-9634-CA58A7A7FECE}">
      <dgm:prSet/>
      <dgm:spPr/>
      <dgm:t>
        <a:bodyPr/>
        <a:lstStyle/>
        <a:p>
          <a:endParaRPr lang="lt-LT"/>
        </a:p>
      </dgm:t>
    </dgm:pt>
    <dgm:pt modelId="{01A56ED7-0A4D-474A-833D-E7AE53F37874}">
      <dgm:prSet/>
      <dgm:spPr/>
      <dgm:t>
        <a:bodyPr/>
        <a:lstStyle/>
        <a:p>
          <a:r>
            <a:rPr lang="lt-LT" b="1" dirty="0">
              <a:latin typeface="+mj-lt"/>
              <a:cs typeface="Calibri" panose="020F0502020204030204" pitchFamily="34" charset="0"/>
            </a:rPr>
            <a:t>2. Ribotas ir netolygus specializuotos pagalbos prieinamumas </a:t>
          </a:r>
        </a:p>
      </dgm:t>
    </dgm:pt>
    <dgm:pt modelId="{74153312-1961-4A24-BD0E-C44331952C96}" type="parTrans" cxnId="{02B21C1D-C612-4C14-AB4A-EA965DF6C634}">
      <dgm:prSet/>
      <dgm:spPr/>
      <dgm:t>
        <a:bodyPr/>
        <a:lstStyle/>
        <a:p>
          <a:endParaRPr lang="lt-LT"/>
        </a:p>
      </dgm:t>
    </dgm:pt>
    <dgm:pt modelId="{D961300B-68B7-4982-8B7F-0093F0B0E266}" type="sibTrans" cxnId="{02B21C1D-C612-4C14-AB4A-EA965DF6C634}">
      <dgm:prSet/>
      <dgm:spPr/>
      <dgm:t>
        <a:bodyPr/>
        <a:lstStyle/>
        <a:p>
          <a:endParaRPr lang="lt-LT"/>
        </a:p>
      </dgm:t>
    </dgm:pt>
    <dgm:pt modelId="{06A8A762-832C-4B43-A181-D33135DB616E}">
      <dgm:prSet/>
      <dgm:spPr/>
      <dgm:t>
        <a:bodyPr/>
        <a:lstStyle/>
        <a:p>
          <a:r>
            <a:rPr lang="lt-LT" b="1" dirty="0">
              <a:latin typeface="+mj-lt"/>
              <a:cs typeface="Calibri" panose="020F0502020204030204" pitchFamily="34" charset="0"/>
            </a:rPr>
            <a:t>6. Nepakankama sveikatos priežiūros sauga ir rizikų valdymas</a:t>
          </a:r>
          <a:endParaRPr lang="lt-LT" dirty="0">
            <a:latin typeface="+mj-lt"/>
            <a:cs typeface="Calibri" panose="020F0502020204030204" pitchFamily="34" charset="0"/>
          </a:endParaRPr>
        </a:p>
      </dgm:t>
    </dgm:pt>
    <dgm:pt modelId="{817B3995-EE6A-4B00-8F1C-BBDCB34B3F37}" type="parTrans" cxnId="{4C9A9BF5-42D2-438D-B2A5-AFDB6E510AA5}">
      <dgm:prSet/>
      <dgm:spPr/>
      <dgm:t>
        <a:bodyPr/>
        <a:lstStyle/>
        <a:p>
          <a:endParaRPr lang="lt-LT"/>
        </a:p>
      </dgm:t>
    </dgm:pt>
    <dgm:pt modelId="{96F133C2-3A74-4A2A-8D69-CCB265FD426D}" type="sibTrans" cxnId="{4C9A9BF5-42D2-438D-B2A5-AFDB6E510AA5}">
      <dgm:prSet/>
      <dgm:spPr/>
      <dgm:t>
        <a:bodyPr/>
        <a:lstStyle/>
        <a:p>
          <a:endParaRPr lang="lt-LT"/>
        </a:p>
      </dgm:t>
    </dgm:pt>
    <dgm:pt modelId="{C651DC0C-BEC2-4CEE-B6CA-6A1406EA1D63}">
      <dgm:prSet/>
      <dgm:spPr/>
      <dgm:t>
        <a:bodyPr/>
        <a:lstStyle/>
        <a:p>
          <a:r>
            <a:rPr lang="lt-LT" b="1" dirty="0">
              <a:latin typeface="+mj-lt"/>
              <a:cs typeface="Calibri" panose="020F0502020204030204" pitchFamily="34" charset="0"/>
            </a:rPr>
            <a:t>4. Ribota inovacijų plėtra </a:t>
          </a:r>
          <a:endParaRPr lang="lt-LT" dirty="0">
            <a:latin typeface="+mj-lt"/>
            <a:cs typeface="Calibri" panose="020F0502020204030204" pitchFamily="34" charset="0"/>
          </a:endParaRPr>
        </a:p>
      </dgm:t>
    </dgm:pt>
    <dgm:pt modelId="{EF23ACED-D3D7-4FB8-9218-F007A7B63B67}" type="parTrans" cxnId="{4A98297D-32E9-4CCA-AA41-020583F77456}">
      <dgm:prSet/>
      <dgm:spPr/>
      <dgm:t>
        <a:bodyPr/>
        <a:lstStyle/>
        <a:p>
          <a:endParaRPr lang="lt-LT"/>
        </a:p>
      </dgm:t>
    </dgm:pt>
    <dgm:pt modelId="{7FAD0D3D-18A0-4AC2-A421-858AA7376635}" type="sibTrans" cxnId="{4A98297D-32E9-4CCA-AA41-020583F77456}">
      <dgm:prSet/>
      <dgm:spPr/>
      <dgm:t>
        <a:bodyPr/>
        <a:lstStyle/>
        <a:p>
          <a:endParaRPr lang="lt-LT"/>
        </a:p>
      </dgm:t>
    </dgm:pt>
    <dgm:pt modelId="{66A9603B-214D-4233-B0AE-0B11749D3565}">
      <dgm:prSet/>
      <dgm:spPr/>
      <dgm:t>
        <a:bodyPr/>
        <a:lstStyle/>
        <a:p>
          <a:r>
            <a:rPr lang="lt-LT" b="1" dirty="0">
              <a:latin typeface="+mj-lt"/>
              <a:cs typeface="Calibri" panose="020F0502020204030204" pitchFamily="34" charset="0"/>
            </a:rPr>
            <a:t>5. Sveikatos priežiūra per mažai orientuota į pacientus </a:t>
          </a:r>
          <a:endParaRPr lang="lt-LT" dirty="0">
            <a:latin typeface="+mj-lt"/>
            <a:cs typeface="Calibri" panose="020F0502020204030204" pitchFamily="34" charset="0"/>
          </a:endParaRPr>
        </a:p>
      </dgm:t>
    </dgm:pt>
    <dgm:pt modelId="{4AD060E8-8604-410C-ADE3-BEA9F53A2E8E}" type="parTrans" cxnId="{66A3BEE6-CEDC-4F40-B88E-2C0F6CA36473}">
      <dgm:prSet/>
      <dgm:spPr/>
      <dgm:t>
        <a:bodyPr/>
        <a:lstStyle/>
        <a:p>
          <a:endParaRPr lang="lt-LT"/>
        </a:p>
      </dgm:t>
    </dgm:pt>
    <dgm:pt modelId="{DE797F69-14F1-4121-9EE2-21B108B75FD6}" type="sibTrans" cxnId="{66A3BEE6-CEDC-4F40-B88E-2C0F6CA36473}">
      <dgm:prSet/>
      <dgm:spPr/>
      <dgm:t>
        <a:bodyPr/>
        <a:lstStyle/>
        <a:p>
          <a:endParaRPr lang="lt-LT"/>
        </a:p>
      </dgm:t>
    </dgm:pt>
    <dgm:pt modelId="{A44B9AC4-1733-4B01-A184-72748B94B084}">
      <dgm:prSet/>
      <dgm:spPr/>
      <dgm:t>
        <a:bodyPr/>
        <a:lstStyle/>
        <a:p>
          <a:r>
            <a:rPr lang="lt-LT" b="1" dirty="0"/>
            <a:t>7. Neracionalus vaistų vartojimas</a:t>
          </a:r>
        </a:p>
      </dgm:t>
    </dgm:pt>
    <dgm:pt modelId="{DA71A0FF-28EB-43B8-A259-595BB5E2BF34}" type="parTrans" cxnId="{8FFB215B-1744-44C0-B9EC-2EDF02912FDC}">
      <dgm:prSet/>
      <dgm:spPr/>
      <dgm:t>
        <a:bodyPr/>
        <a:lstStyle/>
        <a:p>
          <a:endParaRPr lang="lt-LT"/>
        </a:p>
      </dgm:t>
    </dgm:pt>
    <dgm:pt modelId="{2DB48E08-18C4-4FF0-92EA-1E999C39FC1B}" type="sibTrans" cxnId="{8FFB215B-1744-44C0-B9EC-2EDF02912FDC}">
      <dgm:prSet/>
      <dgm:spPr/>
      <dgm:t>
        <a:bodyPr/>
        <a:lstStyle/>
        <a:p>
          <a:endParaRPr lang="lt-LT"/>
        </a:p>
      </dgm:t>
    </dgm:pt>
    <dgm:pt modelId="{E5A600A5-ADD0-424B-BB5B-6433A4F1C5FC}" type="pres">
      <dgm:prSet presAssocID="{4F993F85-A218-4790-A542-438D6B84EB4F}" presName="Name0" presStyleCnt="0">
        <dgm:presLayoutVars>
          <dgm:chMax val="7"/>
          <dgm:chPref val="7"/>
          <dgm:dir/>
        </dgm:presLayoutVars>
      </dgm:prSet>
      <dgm:spPr/>
    </dgm:pt>
    <dgm:pt modelId="{57EB3241-D6EF-49FA-BE26-47E1037DA6DA}" type="pres">
      <dgm:prSet presAssocID="{4F993F85-A218-4790-A542-438D6B84EB4F}" presName="Name1" presStyleCnt="0"/>
      <dgm:spPr/>
    </dgm:pt>
    <dgm:pt modelId="{37185FCA-B517-4FB5-BF61-247D6A6105F9}" type="pres">
      <dgm:prSet presAssocID="{4F993F85-A218-4790-A542-438D6B84EB4F}" presName="cycle" presStyleCnt="0"/>
      <dgm:spPr/>
    </dgm:pt>
    <dgm:pt modelId="{1075B863-1D54-44A1-934D-E9F9D28A26E6}" type="pres">
      <dgm:prSet presAssocID="{4F993F85-A218-4790-A542-438D6B84EB4F}" presName="srcNode" presStyleLbl="node1" presStyleIdx="0" presStyleCnt="7"/>
      <dgm:spPr/>
    </dgm:pt>
    <dgm:pt modelId="{BA228193-DD05-4065-93F5-DA083BD0BF2E}" type="pres">
      <dgm:prSet presAssocID="{4F993F85-A218-4790-A542-438D6B84EB4F}" presName="conn" presStyleLbl="parChTrans1D2" presStyleIdx="0" presStyleCnt="1"/>
      <dgm:spPr/>
    </dgm:pt>
    <dgm:pt modelId="{A5FA6790-F109-428B-A0C4-E6F200A99418}" type="pres">
      <dgm:prSet presAssocID="{4F993F85-A218-4790-A542-438D6B84EB4F}" presName="extraNode" presStyleLbl="node1" presStyleIdx="0" presStyleCnt="7"/>
      <dgm:spPr/>
    </dgm:pt>
    <dgm:pt modelId="{9015100A-F1AF-47AE-9A09-152F2FA723F6}" type="pres">
      <dgm:prSet presAssocID="{4F993F85-A218-4790-A542-438D6B84EB4F}" presName="dstNode" presStyleLbl="node1" presStyleIdx="0" presStyleCnt="7"/>
      <dgm:spPr/>
    </dgm:pt>
    <dgm:pt modelId="{36BA22E7-F20B-46A5-A2B1-D0307AEA79CE}" type="pres">
      <dgm:prSet presAssocID="{E72C1C92-6910-408C-951D-89CC9307897F}" presName="text_1" presStyleLbl="node1" presStyleIdx="0" presStyleCnt="7" custLinFactNeighborX="-375" custLinFactNeighborY="13720">
        <dgm:presLayoutVars>
          <dgm:bulletEnabled val="1"/>
        </dgm:presLayoutVars>
      </dgm:prSet>
      <dgm:spPr/>
    </dgm:pt>
    <dgm:pt modelId="{09BD2086-C253-490F-A009-AE5FCEFC9324}" type="pres">
      <dgm:prSet presAssocID="{E72C1C92-6910-408C-951D-89CC9307897F}" presName="accent_1" presStyleCnt="0"/>
      <dgm:spPr/>
    </dgm:pt>
    <dgm:pt modelId="{A2D53859-979A-4271-8C76-E98592C85D37}" type="pres">
      <dgm:prSet presAssocID="{E72C1C92-6910-408C-951D-89CC9307897F}" presName="accentRepeatNode" presStyleLbl="solidFgAcc1" presStyleIdx="0" presStyleCnt="7"/>
      <dgm:spPr/>
    </dgm:pt>
    <dgm:pt modelId="{6B2F80EF-C842-4C76-AB24-F9B451AA67CA}" type="pres">
      <dgm:prSet presAssocID="{01A56ED7-0A4D-474A-833D-E7AE53F37874}" presName="text_2" presStyleLbl="node1" presStyleIdx="1" presStyleCnt="7" custLinFactNeighborX="-465" custLinFactNeighborY="167">
        <dgm:presLayoutVars>
          <dgm:bulletEnabled val="1"/>
        </dgm:presLayoutVars>
      </dgm:prSet>
      <dgm:spPr/>
    </dgm:pt>
    <dgm:pt modelId="{120D1146-81C4-4914-9EAC-52B3DF80C7DC}" type="pres">
      <dgm:prSet presAssocID="{01A56ED7-0A4D-474A-833D-E7AE53F37874}" presName="accent_2" presStyleCnt="0"/>
      <dgm:spPr/>
    </dgm:pt>
    <dgm:pt modelId="{5A044AA7-DE40-4F4A-9AF0-64E5711F89B8}" type="pres">
      <dgm:prSet presAssocID="{01A56ED7-0A4D-474A-833D-E7AE53F37874}" presName="accentRepeatNode" presStyleLbl="solidFgAcc1" presStyleIdx="1" presStyleCnt="7"/>
      <dgm:spPr/>
    </dgm:pt>
    <dgm:pt modelId="{EA5B1082-5A63-49AD-8CB3-48A226FCD0E8}" type="pres">
      <dgm:prSet presAssocID="{5174FF1F-32AD-45CF-97A3-FB92A1A28E3A}" presName="text_3" presStyleLbl="node1" presStyleIdx="2" presStyleCnt="7" custLinFactNeighborX="445">
        <dgm:presLayoutVars>
          <dgm:bulletEnabled val="1"/>
        </dgm:presLayoutVars>
      </dgm:prSet>
      <dgm:spPr/>
    </dgm:pt>
    <dgm:pt modelId="{D8E7227B-6F2C-4C7B-8917-E90A98BD979D}" type="pres">
      <dgm:prSet presAssocID="{5174FF1F-32AD-45CF-97A3-FB92A1A28E3A}" presName="accent_3" presStyleCnt="0"/>
      <dgm:spPr/>
    </dgm:pt>
    <dgm:pt modelId="{617ABD24-E71C-4B5A-BE2F-D2FF4114EAC4}" type="pres">
      <dgm:prSet presAssocID="{5174FF1F-32AD-45CF-97A3-FB92A1A28E3A}" presName="accentRepeatNode" presStyleLbl="solidFgAcc1" presStyleIdx="2" presStyleCnt="7"/>
      <dgm:spPr/>
    </dgm:pt>
    <dgm:pt modelId="{64C997B9-A3A4-45A8-AF4A-0FEBEF948CA9}" type="pres">
      <dgm:prSet presAssocID="{C651DC0C-BEC2-4CEE-B6CA-6A1406EA1D63}" presName="text_4" presStyleLbl="node1" presStyleIdx="3" presStyleCnt="7" custLinFactNeighborX="137" custLinFactNeighborY="6679">
        <dgm:presLayoutVars>
          <dgm:bulletEnabled val="1"/>
        </dgm:presLayoutVars>
      </dgm:prSet>
      <dgm:spPr/>
    </dgm:pt>
    <dgm:pt modelId="{61246123-89DE-4F5A-A3C7-84CA301240E5}" type="pres">
      <dgm:prSet presAssocID="{C651DC0C-BEC2-4CEE-B6CA-6A1406EA1D63}" presName="accent_4" presStyleCnt="0"/>
      <dgm:spPr/>
    </dgm:pt>
    <dgm:pt modelId="{08C41F70-DC0B-4B20-9798-CDF46BAF8538}" type="pres">
      <dgm:prSet presAssocID="{C651DC0C-BEC2-4CEE-B6CA-6A1406EA1D63}" presName="accentRepeatNode" presStyleLbl="solidFgAcc1" presStyleIdx="3" presStyleCnt="7"/>
      <dgm:spPr/>
    </dgm:pt>
    <dgm:pt modelId="{3A800DE2-4425-4A9D-A773-7362729F6B9D}" type="pres">
      <dgm:prSet presAssocID="{66A9603B-214D-4233-B0AE-0B11749D3565}" presName="text_5" presStyleLbl="node1" presStyleIdx="4" presStyleCnt="7">
        <dgm:presLayoutVars>
          <dgm:bulletEnabled val="1"/>
        </dgm:presLayoutVars>
      </dgm:prSet>
      <dgm:spPr/>
    </dgm:pt>
    <dgm:pt modelId="{35C16FAE-6CD6-4A41-BE74-491759550B9C}" type="pres">
      <dgm:prSet presAssocID="{66A9603B-214D-4233-B0AE-0B11749D3565}" presName="accent_5" presStyleCnt="0"/>
      <dgm:spPr/>
    </dgm:pt>
    <dgm:pt modelId="{2E5D6D23-D973-44E6-8BC1-9A53E7970EE2}" type="pres">
      <dgm:prSet presAssocID="{66A9603B-214D-4233-B0AE-0B11749D3565}" presName="accentRepeatNode" presStyleLbl="solidFgAcc1" presStyleIdx="4" presStyleCnt="7"/>
      <dgm:spPr/>
    </dgm:pt>
    <dgm:pt modelId="{A95367DE-34D9-4FD5-9771-CF2F47E589F3}" type="pres">
      <dgm:prSet presAssocID="{06A8A762-832C-4B43-A181-D33135DB616E}" presName="text_6" presStyleLbl="node1" presStyleIdx="5" presStyleCnt="7" custScaleY="114748" custLinFactNeighborX="754" custLinFactNeighborY="12955">
        <dgm:presLayoutVars>
          <dgm:bulletEnabled val="1"/>
        </dgm:presLayoutVars>
      </dgm:prSet>
      <dgm:spPr/>
    </dgm:pt>
    <dgm:pt modelId="{B3D67292-64A4-43A7-84A2-4146F6D76A7A}" type="pres">
      <dgm:prSet presAssocID="{06A8A762-832C-4B43-A181-D33135DB616E}" presName="accent_6" presStyleCnt="0"/>
      <dgm:spPr/>
    </dgm:pt>
    <dgm:pt modelId="{174C65D9-DA1C-4329-A4B9-024ED00BA6E4}" type="pres">
      <dgm:prSet presAssocID="{06A8A762-832C-4B43-A181-D33135DB616E}" presName="accentRepeatNode" presStyleLbl="solidFgAcc1" presStyleIdx="5" presStyleCnt="7"/>
      <dgm:spPr/>
    </dgm:pt>
    <dgm:pt modelId="{48CDC35E-099E-4357-9FCE-02051FA999D3}" type="pres">
      <dgm:prSet presAssocID="{A44B9AC4-1733-4B01-A184-72748B94B084}" presName="text_7" presStyleLbl="node1" presStyleIdx="6" presStyleCnt="7">
        <dgm:presLayoutVars>
          <dgm:bulletEnabled val="1"/>
        </dgm:presLayoutVars>
      </dgm:prSet>
      <dgm:spPr/>
    </dgm:pt>
    <dgm:pt modelId="{87CAF4C6-F6E5-4FEC-B9D7-646BC2316935}" type="pres">
      <dgm:prSet presAssocID="{A44B9AC4-1733-4B01-A184-72748B94B084}" presName="accent_7" presStyleCnt="0"/>
      <dgm:spPr/>
    </dgm:pt>
    <dgm:pt modelId="{ED18BC05-8F78-4CEF-B01B-6F1009A4DD65}" type="pres">
      <dgm:prSet presAssocID="{A44B9AC4-1733-4B01-A184-72748B94B084}" presName="accentRepeatNode" presStyleLbl="solidFgAcc1" presStyleIdx="6" presStyleCnt="7"/>
      <dgm:spPr/>
    </dgm:pt>
  </dgm:ptLst>
  <dgm:cxnLst>
    <dgm:cxn modelId="{85BC9D0C-D615-471A-AE63-AC0F942632B7}" type="presOf" srcId="{C651DC0C-BEC2-4CEE-B6CA-6A1406EA1D63}" destId="{64C997B9-A3A4-45A8-AF4A-0FEBEF948CA9}" srcOrd="0" destOrd="0" presId="urn:microsoft.com/office/officeart/2008/layout/VerticalCurvedList"/>
    <dgm:cxn modelId="{02B21C1D-C612-4C14-AB4A-EA965DF6C634}" srcId="{4F993F85-A218-4790-A542-438D6B84EB4F}" destId="{01A56ED7-0A4D-474A-833D-E7AE53F37874}" srcOrd="1" destOrd="0" parTransId="{74153312-1961-4A24-BD0E-C44331952C96}" sibTransId="{D961300B-68B7-4982-8B7F-0093F0B0E266}"/>
    <dgm:cxn modelId="{18057120-C20A-426B-AC75-2228A012C157}" type="presOf" srcId="{E72C1C92-6910-408C-951D-89CC9307897F}" destId="{36BA22E7-F20B-46A5-A2B1-D0307AEA79CE}" srcOrd="0" destOrd="0" presId="urn:microsoft.com/office/officeart/2008/layout/VerticalCurvedList"/>
    <dgm:cxn modelId="{8FFB215B-1744-44C0-B9EC-2EDF02912FDC}" srcId="{4F993F85-A218-4790-A542-438D6B84EB4F}" destId="{A44B9AC4-1733-4B01-A184-72748B94B084}" srcOrd="6" destOrd="0" parTransId="{DA71A0FF-28EB-43B8-A259-595BB5E2BF34}" sibTransId="{2DB48E08-18C4-4FF0-92EA-1E999C39FC1B}"/>
    <dgm:cxn modelId="{8DA3FA41-9DEE-4F4F-9634-CA58A7A7FECE}" srcId="{4F993F85-A218-4790-A542-438D6B84EB4F}" destId="{5174FF1F-32AD-45CF-97A3-FB92A1A28E3A}" srcOrd="2" destOrd="0" parTransId="{F0E3E9EE-AD47-4314-B7B4-5E522DC5AF59}" sibTransId="{FB525A84-A0C6-4A85-93DC-3D96AA344C65}"/>
    <dgm:cxn modelId="{C5F4A051-B4B4-42A0-9E0E-5A4E5E3A7EA1}" type="presOf" srcId="{06A8A762-832C-4B43-A181-D33135DB616E}" destId="{A95367DE-34D9-4FD5-9771-CF2F47E589F3}" srcOrd="0" destOrd="0" presId="urn:microsoft.com/office/officeart/2008/layout/VerticalCurvedList"/>
    <dgm:cxn modelId="{4A98297D-32E9-4CCA-AA41-020583F77456}" srcId="{4F993F85-A218-4790-A542-438D6B84EB4F}" destId="{C651DC0C-BEC2-4CEE-B6CA-6A1406EA1D63}" srcOrd="3" destOrd="0" parTransId="{EF23ACED-D3D7-4FB8-9218-F007A7B63B67}" sibTransId="{7FAD0D3D-18A0-4AC2-A421-858AA7376635}"/>
    <dgm:cxn modelId="{6898C79C-569F-4657-BD03-4681E379AB7C}" type="presOf" srcId="{906D2958-F7A8-4BF8-9AFC-F0F55967AD0C}" destId="{BA228193-DD05-4065-93F5-DA083BD0BF2E}" srcOrd="0" destOrd="0" presId="urn:microsoft.com/office/officeart/2008/layout/VerticalCurvedList"/>
    <dgm:cxn modelId="{A4F920A4-520D-4684-87E4-E400A538C352}" type="presOf" srcId="{4F993F85-A218-4790-A542-438D6B84EB4F}" destId="{E5A600A5-ADD0-424B-BB5B-6433A4F1C5FC}" srcOrd="0" destOrd="0" presId="urn:microsoft.com/office/officeart/2008/layout/VerticalCurvedList"/>
    <dgm:cxn modelId="{5C55AAB1-38DF-44B6-98E0-20A9FB5F2205}" type="presOf" srcId="{66A9603B-214D-4233-B0AE-0B11749D3565}" destId="{3A800DE2-4425-4A9D-A773-7362729F6B9D}" srcOrd="0" destOrd="0" presId="urn:microsoft.com/office/officeart/2008/layout/VerticalCurvedList"/>
    <dgm:cxn modelId="{1BCF16C2-2020-4B6F-A5DF-0F5ABBA5DF75}" type="presOf" srcId="{5174FF1F-32AD-45CF-97A3-FB92A1A28E3A}" destId="{EA5B1082-5A63-49AD-8CB3-48A226FCD0E8}" srcOrd="0" destOrd="0" presId="urn:microsoft.com/office/officeart/2008/layout/VerticalCurvedList"/>
    <dgm:cxn modelId="{89D1CBCE-58B9-44FC-BE39-4815ED3AB053}" type="presOf" srcId="{01A56ED7-0A4D-474A-833D-E7AE53F37874}" destId="{6B2F80EF-C842-4C76-AB24-F9B451AA67CA}" srcOrd="0" destOrd="0" presId="urn:microsoft.com/office/officeart/2008/layout/VerticalCurvedList"/>
    <dgm:cxn modelId="{478D85DB-1E81-414C-855B-FC6DD36A3753}" srcId="{4F993F85-A218-4790-A542-438D6B84EB4F}" destId="{E72C1C92-6910-408C-951D-89CC9307897F}" srcOrd="0" destOrd="0" parTransId="{AFA678D4-196B-43A7-BCF6-11655F501D13}" sibTransId="{906D2958-F7A8-4BF8-9AFC-F0F55967AD0C}"/>
    <dgm:cxn modelId="{66A3BEE6-CEDC-4F40-B88E-2C0F6CA36473}" srcId="{4F993F85-A218-4790-A542-438D6B84EB4F}" destId="{66A9603B-214D-4233-B0AE-0B11749D3565}" srcOrd="4" destOrd="0" parTransId="{4AD060E8-8604-410C-ADE3-BEA9F53A2E8E}" sibTransId="{DE797F69-14F1-4121-9EE2-21B108B75FD6}"/>
    <dgm:cxn modelId="{E14D7DEE-E079-4913-A345-EC8C032364B9}" type="presOf" srcId="{A44B9AC4-1733-4B01-A184-72748B94B084}" destId="{48CDC35E-099E-4357-9FCE-02051FA999D3}" srcOrd="0" destOrd="0" presId="urn:microsoft.com/office/officeart/2008/layout/VerticalCurvedList"/>
    <dgm:cxn modelId="{4C9A9BF5-42D2-438D-B2A5-AFDB6E510AA5}" srcId="{4F993F85-A218-4790-A542-438D6B84EB4F}" destId="{06A8A762-832C-4B43-A181-D33135DB616E}" srcOrd="5" destOrd="0" parTransId="{817B3995-EE6A-4B00-8F1C-BBDCB34B3F37}" sibTransId="{96F133C2-3A74-4A2A-8D69-CCB265FD426D}"/>
    <dgm:cxn modelId="{A3EF0277-AD89-48EA-8067-276228400E49}" type="presParOf" srcId="{E5A600A5-ADD0-424B-BB5B-6433A4F1C5FC}" destId="{57EB3241-D6EF-49FA-BE26-47E1037DA6DA}" srcOrd="0" destOrd="0" presId="urn:microsoft.com/office/officeart/2008/layout/VerticalCurvedList"/>
    <dgm:cxn modelId="{0784F61F-2CE9-4184-A0B2-BC73DD4A4A80}" type="presParOf" srcId="{57EB3241-D6EF-49FA-BE26-47E1037DA6DA}" destId="{37185FCA-B517-4FB5-BF61-247D6A6105F9}" srcOrd="0" destOrd="0" presId="urn:microsoft.com/office/officeart/2008/layout/VerticalCurvedList"/>
    <dgm:cxn modelId="{8DA2A9DD-D7BB-484D-9C8C-D2073CBCEE3D}" type="presParOf" srcId="{37185FCA-B517-4FB5-BF61-247D6A6105F9}" destId="{1075B863-1D54-44A1-934D-E9F9D28A26E6}" srcOrd="0" destOrd="0" presId="urn:microsoft.com/office/officeart/2008/layout/VerticalCurvedList"/>
    <dgm:cxn modelId="{338FF3A4-D4AA-45AD-AED6-5C5264CFFD0A}" type="presParOf" srcId="{37185FCA-B517-4FB5-BF61-247D6A6105F9}" destId="{BA228193-DD05-4065-93F5-DA083BD0BF2E}" srcOrd="1" destOrd="0" presId="urn:microsoft.com/office/officeart/2008/layout/VerticalCurvedList"/>
    <dgm:cxn modelId="{940829B5-9735-4912-B832-35EE5C65FC58}" type="presParOf" srcId="{37185FCA-B517-4FB5-BF61-247D6A6105F9}" destId="{A5FA6790-F109-428B-A0C4-E6F200A99418}" srcOrd="2" destOrd="0" presId="urn:microsoft.com/office/officeart/2008/layout/VerticalCurvedList"/>
    <dgm:cxn modelId="{0CCEA8FD-8526-4368-85F5-86E146069528}" type="presParOf" srcId="{37185FCA-B517-4FB5-BF61-247D6A6105F9}" destId="{9015100A-F1AF-47AE-9A09-152F2FA723F6}" srcOrd="3" destOrd="0" presId="urn:microsoft.com/office/officeart/2008/layout/VerticalCurvedList"/>
    <dgm:cxn modelId="{44FBEEF7-918F-4D37-BFA0-458CFF555135}" type="presParOf" srcId="{57EB3241-D6EF-49FA-BE26-47E1037DA6DA}" destId="{36BA22E7-F20B-46A5-A2B1-D0307AEA79CE}" srcOrd="1" destOrd="0" presId="urn:microsoft.com/office/officeart/2008/layout/VerticalCurvedList"/>
    <dgm:cxn modelId="{961B5666-3CF8-4C33-A8BB-8877CC4BF6FD}" type="presParOf" srcId="{57EB3241-D6EF-49FA-BE26-47E1037DA6DA}" destId="{09BD2086-C253-490F-A009-AE5FCEFC9324}" srcOrd="2" destOrd="0" presId="urn:microsoft.com/office/officeart/2008/layout/VerticalCurvedList"/>
    <dgm:cxn modelId="{0183310D-B6C4-4444-A5A4-D228B4999F0D}" type="presParOf" srcId="{09BD2086-C253-490F-A009-AE5FCEFC9324}" destId="{A2D53859-979A-4271-8C76-E98592C85D37}" srcOrd="0" destOrd="0" presId="urn:microsoft.com/office/officeart/2008/layout/VerticalCurvedList"/>
    <dgm:cxn modelId="{0638FE6D-B5F8-42B2-A258-41702F086B78}" type="presParOf" srcId="{57EB3241-D6EF-49FA-BE26-47E1037DA6DA}" destId="{6B2F80EF-C842-4C76-AB24-F9B451AA67CA}" srcOrd="3" destOrd="0" presId="urn:microsoft.com/office/officeart/2008/layout/VerticalCurvedList"/>
    <dgm:cxn modelId="{265DAD00-A149-4B0D-9C10-D1F101706057}" type="presParOf" srcId="{57EB3241-D6EF-49FA-BE26-47E1037DA6DA}" destId="{120D1146-81C4-4914-9EAC-52B3DF80C7DC}" srcOrd="4" destOrd="0" presId="urn:microsoft.com/office/officeart/2008/layout/VerticalCurvedList"/>
    <dgm:cxn modelId="{0AF4EA91-C8E6-48A3-B3F8-42696442894E}" type="presParOf" srcId="{120D1146-81C4-4914-9EAC-52B3DF80C7DC}" destId="{5A044AA7-DE40-4F4A-9AF0-64E5711F89B8}" srcOrd="0" destOrd="0" presId="urn:microsoft.com/office/officeart/2008/layout/VerticalCurvedList"/>
    <dgm:cxn modelId="{0B5AB4EC-EF21-4B7E-A0B4-BE6836FB60C8}" type="presParOf" srcId="{57EB3241-D6EF-49FA-BE26-47E1037DA6DA}" destId="{EA5B1082-5A63-49AD-8CB3-48A226FCD0E8}" srcOrd="5" destOrd="0" presId="urn:microsoft.com/office/officeart/2008/layout/VerticalCurvedList"/>
    <dgm:cxn modelId="{2F34DDEC-A8B3-46E2-8B85-5773B17FB4AC}" type="presParOf" srcId="{57EB3241-D6EF-49FA-BE26-47E1037DA6DA}" destId="{D8E7227B-6F2C-4C7B-8917-E90A98BD979D}" srcOrd="6" destOrd="0" presId="urn:microsoft.com/office/officeart/2008/layout/VerticalCurvedList"/>
    <dgm:cxn modelId="{616AEF17-A62B-420D-BE63-6E7ECB63FEC1}" type="presParOf" srcId="{D8E7227B-6F2C-4C7B-8917-E90A98BD979D}" destId="{617ABD24-E71C-4B5A-BE2F-D2FF4114EAC4}" srcOrd="0" destOrd="0" presId="urn:microsoft.com/office/officeart/2008/layout/VerticalCurvedList"/>
    <dgm:cxn modelId="{F92D8A9E-A14E-4B00-B742-E2DF34891417}" type="presParOf" srcId="{57EB3241-D6EF-49FA-BE26-47E1037DA6DA}" destId="{64C997B9-A3A4-45A8-AF4A-0FEBEF948CA9}" srcOrd="7" destOrd="0" presId="urn:microsoft.com/office/officeart/2008/layout/VerticalCurvedList"/>
    <dgm:cxn modelId="{6CFDA37E-1284-4B64-91DA-49C44BE05CB7}" type="presParOf" srcId="{57EB3241-D6EF-49FA-BE26-47E1037DA6DA}" destId="{61246123-89DE-4F5A-A3C7-84CA301240E5}" srcOrd="8" destOrd="0" presId="urn:microsoft.com/office/officeart/2008/layout/VerticalCurvedList"/>
    <dgm:cxn modelId="{5557301B-E0A6-40DF-BAB9-AFEE31C46FB6}" type="presParOf" srcId="{61246123-89DE-4F5A-A3C7-84CA301240E5}" destId="{08C41F70-DC0B-4B20-9798-CDF46BAF8538}" srcOrd="0" destOrd="0" presId="urn:microsoft.com/office/officeart/2008/layout/VerticalCurvedList"/>
    <dgm:cxn modelId="{C93938CB-0DEF-4F6C-A3F1-EAE1CD0A7AC1}" type="presParOf" srcId="{57EB3241-D6EF-49FA-BE26-47E1037DA6DA}" destId="{3A800DE2-4425-4A9D-A773-7362729F6B9D}" srcOrd="9" destOrd="0" presId="urn:microsoft.com/office/officeart/2008/layout/VerticalCurvedList"/>
    <dgm:cxn modelId="{72CD290E-3913-4AAC-B563-271339C0D8D2}" type="presParOf" srcId="{57EB3241-D6EF-49FA-BE26-47E1037DA6DA}" destId="{35C16FAE-6CD6-4A41-BE74-491759550B9C}" srcOrd="10" destOrd="0" presId="urn:microsoft.com/office/officeart/2008/layout/VerticalCurvedList"/>
    <dgm:cxn modelId="{D87ED685-40C3-40D9-89D3-441675ADDF64}" type="presParOf" srcId="{35C16FAE-6CD6-4A41-BE74-491759550B9C}" destId="{2E5D6D23-D973-44E6-8BC1-9A53E7970EE2}" srcOrd="0" destOrd="0" presId="urn:microsoft.com/office/officeart/2008/layout/VerticalCurvedList"/>
    <dgm:cxn modelId="{25F691DF-2316-40AF-B39B-996585FDCA3F}" type="presParOf" srcId="{57EB3241-D6EF-49FA-BE26-47E1037DA6DA}" destId="{A95367DE-34D9-4FD5-9771-CF2F47E589F3}" srcOrd="11" destOrd="0" presId="urn:microsoft.com/office/officeart/2008/layout/VerticalCurvedList"/>
    <dgm:cxn modelId="{0A21D2EB-C289-4A20-B24E-FCA04FFAFFDE}" type="presParOf" srcId="{57EB3241-D6EF-49FA-BE26-47E1037DA6DA}" destId="{B3D67292-64A4-43A7-84A2-4146F6D76A7A}" srcOrd="12" destOrd="0" presId="urn:microsoft.com/office/officeart/2008/layout/VerticalCurvedList"/>
    <dgm:cxn modelId="{680B4E3C-6491-453E-8985-8C385F91ACF7}" type="presParOf" srcId="{B3D67292-64A4-43A7-84A2-4146F6D76A7A}" destId="{174C65D9-DA1C-4329-A4B9-024ED00BA6E4}" srcOrd="0" destOrd="0" presId="urn:microsoft.com/office/officeart/2008/layout/VerticalCurvedList"/>
    <dgm:cxn modelId="{336672A9-DC90-48EC-BA3F-A3799362B88E}" type="presParOf" srcId="{57EB3241-D6EF-49FA-BE26-47E1037DA6DA}" destId="{48CDC35E-099E-4357-9FCE-02051FA999D3}" srcOrd="13" destOrd="0" presId="urn:microsoft.com/office/officeart/2008/layout/VerticalCurvedList"/>
    <dgm:cxn modelId="{67DDBBAD-A552-4C3D-9B25-29AD60C74AC6}" type="presParOf" srcId="{57EB3241-D6EF-49FA-BE26-47E1037DA6DA}" destId="{87CAF4C6-F6E5-4FEC-B9D7-646BC2316935}" srcOrd="14" destOrd="0" presId="urn:microsoft.com/office/officeart/2008/layout/VerticalCurvedList"/>
    <dgm:cxn modelId="{1A66FA1C-1009-452A-93BE-8A68D0C81511}" type="presParOf" srcId="{87CAF4C6-F6E5-4FEC-B9D7-646BC2316935}" destId="{ED18BC05-8F78-4CEF-B01B-6F1009A4DD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D4629-ACC4-4955-8976-7E25F01D0FB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8B98C25-7563-403F-B8AF-D7D4609B86CA}">
      <dgm:prSet phldrT="[Tekstas]" custT="1"/>
      <dgm:spPr/>
      <dgm:t>
        <a:bodyPr/>
        <a:lstStyle/>
        <a:p>
          <a:r>
            <a:rPr lang="lt-LT" sz="2000" b="0" i="0" u="none" strike="noStrike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Paslaugų kokybės ir prieinamumo gerinimas (</a:t>
          </a:r>
          <a:r>
            <a:rPr lang="lt-LT" sz="2000" b="1" i="0" u="none" strike="noStrike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sveikatos priežiūros įstaigų tinklo reforma</a:t>
          </a:r>
          <a:r>
            <a:rPr lang="lt-LT" sz="2000" b="0" i="0" u="none" strike="noStrike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) bei inovacijų skatinimas</a:t>
          </a:r>
          <a:endParaRPr lang="lt-LT" sz="2000" dirty="0"/>
        </a:p>
      </dgm:t>
    </dgm:pt>
    <dgm:pt modelId="{6C22ADA9-B82F-4D1F-BED7-FABC5FDB8D36}" type="parTrans" cxnId="{1F390E4E-809D-4650-98B9-2621FAC1A736}">
      <dgm:prSet/>
      <dgm:spPr/>
      <dgm:t>
        <a:bodyPr/>
        <a:lstStyle/>
        <a:p>
          <a:endParaRPr lang="lt-LT"/>
        </a:p>
      </dgm:t>
    </dgm:pt>
    <dgm:pt modelId="{A551B6B5-1C3D-4FA3-99DA-8B4240655E01}" type="sibTrans" cxnId="{1F390E4E-809D-4650-98B9-2621FAC1A736}">
      <dgm:prSet/>
      <dgm:spPr/>
      <dgm:t>
        <a:bodyPr/>
        <a:lstStyle/>
        <a:p>
          <a:endParaRPr lang="lt-LT"/>
        </a:p>
      </dgm:t>
    </dgm:pt>
    <dgm:pt modelId="{095A5B1C-CE69-4B2E-8D47-FE6558C757FB}">
      <dgm:prSet phldrT="[Tekstas]" custT="1"/>
      <dgm:spPr/>
      <dgm:t>
        <a:bodyPr/>
        <a:lstStyle/>
        <a:p>
          <a:r>
            <a:rPr lang="lt-LT" sz="2000" b="1" dirty="0"/>
            <a:t>Ilgalaikės priežiūros paslaugų </a:t>
          </a:r>
          <a:r>
            <a:rPr lang="lt-LT" sz="2000" dirty="0"/>
            <a:t>teikimo reforma</a:t>
          </a:r>
        </a:p>
      </dgm:t>
    </dgm:pt>
    <dgm:pt modelId="{5F09036C-D3FB-4C65-A75E-4BCD32DF5603}" type="parTrans" cxnId="{FFB39EB0-1FD4-4F17-B9E4-7DBCB8B0D1C3}">
      <dgm:prSet/>
      <dgm:spPr/>
      <dgm:t>
        <a:bodyPr/>
        <a:lstStyle/>
        <a:p>
          <a:endParaRPr lang="lt-LT"/>
        </a:p>
      </dgm:t>
    </dgm:pt>
    <dgm:pt modelId="{4991FB22-8ED1-423C-8273-6E1343D1C29A}" type="sibTrans" cxnId="{FFB39EB0-1FD4-4F17-B9E4-7DBCB8B0D1C3}">
      <dgm:prSet/>
      <dgm:spPr/>
      <dgm:t>
        <a:bodyPr/>
        <a:lstStyle/>
        <a:p>
          <a:endParaRPr lang="lt-LT"/>
        </a:p>
      </dgm:t>
    </dgm:pt>
    <dgm:pt modelId="{D5DB0AE3-3E06-451D-9B8B-B6C75EBA08AE}">
      <dgm:prSet phldrT="[Tekstas]" custT="1"/>
      <dgm:spPr/>
      <dgm:t>
        <a:bodyPr/>
        <a:lstStyle/>
        <a:p>
          <a:r>
            <a:rPr lang="lt-LT" sz="2000" dirty="0"/>
            <a:t>Sveikatos sistemos atsparumo dirbti </a:t>
          </a:r>
          <a:r>
            <a:rPr lang="lt-LT" sz="2000" b="1" dirty="0"/>
            <a:t>ekstremaliomis situacijomis </a:t>
          </a:r>
          <a:r>
            <a:rPr lang="lt-LT" sz="2000" dirty="0"/>
            <a:t>sisteminis stiprinimas</a:t>
          </a:r>
        </a:p>
      </dgm:t>
    </dgm:pt>
    <dgm:pt modelId="{6ACE190E-0577-48D2-9AEF-D285ED50A149}" type="parTrans" cxnId="{9806FA88-B1AD-45D7-B7C2-D6042B75521D}">
      <dgm:prSet/>
      <dgm:spPr/>
      <dgm:t>
        <a:bodyPr/>
        <a:lstStyle/>
        <a:p>
          <a:endParaRPr lang="lt-LT"/>
        </a:p>
      </dgm:t>
    </dgm:pt>
    <dgm:pt modelId="{9DE47DF5-5052-4FD1-891D-4BC024DACDFD}" type="sibTrans" cxnId="{9806FA88-B1AD-45D7-B7C2-D6042B75521D}">
      <dgm:prSet/>
      <dgm:spPr/>
      <dgm:t>
        <a:bodyPr/>
        <a:lstStyle/>
        <a:p>
          <a:endParaRPr lang="lt-LT"/>
        </a:p>
      </dgm:t>
    </dgm:pt>
    <dgm:pt modelId="{3D6B65B1-AB4D-478E-8D22-6DF8E7AC66A9}" type="pres">
      <dgm:prSet presAssocID="{798D4629-ACC4-4955-8976-7E25F01D0FB8}" presName="compositeShape" presStyleCnt="0">
        <dgm:presLayoutVars>
          <dgm:dir/>
          <dgm:resizeHandles/>
        </dgm:presLayoutVars>
      </dgm:prSet>
      <dgm:spPr/>
    </dgm:pt>
    <dgm:pt modelId="{55E60299-FB49-416F-92F3-263580EA7683}" type="pres">
      <dgm:prSet presAssocID="{798D4629-ACC4-4955-8976-7E25F01D0FB8}" presName="pyramid" presStyleLbl="node1" presStyleIdx="0" presStyleCnt="1" custLinFactNeighborX="-50752" custLinFactNeighborY="1592"/>
      <dgm:spPr/>
    </dgm:pt>
    <dgm:pt modelId="{57384FFA-0954-461E-9F10-90608A3FF9F0}" type="pres">
      <dgm:prSet presAssocID="{798D4629-ACC4-4955-8976-7E25F01D0FB8}" presName="theList" presStyleCnt="0"/>
      <dgm:spPr/>
    </dgm:pt>
    <dgm:pt modelId="{B100AF26-EBB5-491B-89FD-D3739D8D6320}" type="pres">
      <dgm:prSet presAssocID="{18B98C25-7563-403F-B8AF-D7D4609B86CA}" presName="aNode" presStyleLbl="fgAcc1" presStyleIdx="0" presStyleCnt="3" custScaleX="180870" custLinFactNeighborX="-529" custLinFactNeighborY="-74986">
        <dgm:presLayoutVars>
          <dgm:bulletEnabled val="1"/>
        </dgm:presLayoutVars>
      </dgm:prSet>
      <dgm:spPr/>
    </dgm:pt>
    <dgm:pt modelId="{623E4808-ABA2-48F4-A5F2-18B8BB8B91EF}" type="pres">
      <dgm:prSet presAssocID="{18B98C25-7563-403F-B8AF-D7D4609B86CA}" presName="aSpace" presStyleCnt="0"/>
      <dgm:spPr/>
    </dgm:pt>
    <dgm:pt modelId="{915B5772-F944-4898-8C14-C6962F1F7735}" type="pres">
      <dgm:prSet presAssocID="{095A5B1C-CE69-4B2E-8D47-FE6558C757FB}" presName="aNode" presStyleLbl="fgAcc1" presStyleIdx="1" presStyleCnt="3" custScaleX="186013" custLinFactNeighborX="22394" custLinFactNeighborY="-26904">
        <dgm:presLayoutVars>
          <dgm:bulletEnabled val="1"/>
        </dgm:presLayoutVars>
      </dgm:prSet>
      <dgm:spPr/>
    </dgm:pt>
    <dgm:pt modelId="{A2ED8939-A549-424A-8201-902CFA6AE03A}" type="pres">
      <dgm:prSet presAssocID="{095A5B1C-CE69-4B2E-8D47-FE6558C757FB}" presName="aSpace" presStyleCnt="0"/>
      <dgm:spPr/>
    </dgm:pt>
    <dgm:pt modelId="{A0BA4D12-3197-4DCF-94A8-634171CB04EE}" type="pres">
      <dgm:prSet presAssocID="{D5DB0AE3-3E06-451D-9B8B-B6C75EBA08AE}" presName="aNode" presStyleLbl="fgAcc1" presStyleIdx="2" presStyleCnt="3" custScaleX="178787" custLinFactNeighborX="33375" custLinFactNeighborY="93577">
        <dgm:presLayoutVars>
          <dgm:bulletEnabled val="1"/>
        </dgm:presLayoutVars>
      </dgm:prSet>
      <dgm:spPr/>
    </dgm:pt>
    <dgm:pt modelId="{51445DE6-9DCF-41C8-81BC-73A644EC8B1A}" type="pres">
      <dgm:prSet presAssocID="{D5DB0AE3-3E06-451D-9B8B-B6C75EBA08AE}" presName="aSpace" presStyleCnt="0"/>
      <dgm:spPr/>
    </dgm:pt>
  </dgm:ptLst>
  <dgm:cxnLst>
    <dgm:cxn modelId="{0D16FE30-218A-4682-BC76-F1C279AC89B0}" type="presOf" srcId="{18B98C25-7563-403F-B8AF-D7D4609B86CA}" destId="{B100AF26-EBB5-491B-89FD-D3739D8D6320}" srcOrd="0" destOrd="0" presId="urn:microsoft.com/office/officeart/2005/8/layout/pyramid2"/>
    <dgm:cxn modelId="{3504E96C-4778-4550-9641-C740F2E740E7}" type="presOf" srcId="{D5DB0AE3-3E06-451D-9B8B-B6C75EBA08AE}" destId="{A0BA4D12-3197-4DCF-94A8-634171CB04EE}" srcOrd="0" destOrd="0" presId="urn:microsoft.com/office/officeart/2005/8/layout/pyramid2"/>
    <dgm:cxn modelId="{1F390E4E-809D-4650-98B9-2621FAC1A736}" srcId="{798D4629-ACC4-4955-8976-7E25F01D0FB8}" destId="{18B98C25-7563-403F-B8AF-D7D4609B86CA}" srcOrd="0" destOrd="0" parTransId="{6C22ADA9-B82F-4D1F-BED7-FABC5FDB8D36}" sibTransId="{A551B6B5-1C3D-4FA3-99DA-8B4240655E01}"/>
    <dgm:cxn modelId="{5B2F837C-0A08-4579-A0A0-0CE4ABB7C658}" type="presOf" srcId="{798D4629-ACC4-4955-8976-7E25F01D0FB8}" destId="{3D6B65B1-AB4D-478E-8D22-6DF8E7AC66A9}" srcOrd="0" destOrd="0" presId="urn:microsoft.com/office/officeart/2005/8/layout/pyramid2"/>
    <dgm:cxn modelId="{9806FA88-B1AD-45D7-B7C2-D6042B75521D}" srcId="{798D4629-ACC4-4955-8976-7E25F01D0FB8}" destId="{D5DB0AE3-3E06-451D-9B8B-B6C75EBA08AE}" srcOrd="2" destOrd="0" parTransId="{6ACE190E-0577-48D2-9AEF-D285ED50A149}" sibTransId="{9DE47DF5-5052-4FD1-891D-4BC024DACDFD}"/>
    <dgm:cxn modelId="{FFB39EB0-1FD4-4F17-B9E4-7DBCB8B0D1C3}" srcId="{798D4629-ACC4-4955-8976-7E25F01D0FB8}" destId="{095A5B1C-CE69-4B2E-8D47-FE6558C757FB}" srcOrd="1" destOrd="0" parTransId="{5F09036C-D3FB-4C65-A75E-4BCD32DF5603}" sibTransId="{4991FB22-8ED1-423C-8273-6E1343D1C29A}"/>
    <dgm:cxn modelId="{963734F1-D95F-40FA-B520-7F5262CF6D4C}" type="presOf" srcId="{095A5B1C-CE69-4B2E-8D47-FE6558C757FB}" destId="{915B5772-F944-4898-8C14-C6962F1F7735}" srcOrd="0" destOrd="0" presId="urn:microsoft.com/office/officeart/2005/8/layout/pyramid2"/>
    <dgm:cxn modelId="{8B8FD6ED-9FF0-4758-9AE5-1AE7D737DD8F}" type="presParOf" srcId="{3D6B65B1-AB4D-478E-8D22-6DF8E7AC66A9}" destId="{55E60299-FB49-416F-92F3-263580EA7683}" srcOrd="0" destOrd="0" presId="urn:microsoft.com/office/officeart/2005/8/layout/pyramid2"/>
    <dgm:cxn modelId="{CB3BA3CF-AD79-4B40-A0E7-BA22F37DB0F5}" type="presParOf" srcId="{3D6B65B1-AB4D-478E-8D22-6DF8E7AC66A9}" destId="{57384FFA-0954-461E-9F10-90608A3FF9F0}" srcOrd="1" destOrd="0" presId="urn:microsoft.com/office/officeart/2005/8/layout/pyramid2"/>
    <dgm:cxn modelId="{612EFA6A-7DFD-4BDE-B752-8F29C9F3025B}" type="presParOf" srcId="{57384FFA-0954-461E-9F10-90608A3FF9F0}" destId="{B100AF26-EBB5-491B-89FD-D3739D8D6320}" srcOrd="0" destOrd="0" presId="urn:microsoft.com/office/officeart/2005/8/layout/pyramid2"/>
    <dgm:cxn modelId="{984AF065-0E1B-4065-9CB2-24928CAB1528}" type="presParOf" srcId="{57384FFA-0954-461E-9F10-90608A3FF9F0}" destId="{623E4808-ABA2-48F4-A5F2-18B8BB8B91EF}" srcOrd="1" destOrd="0" presId="urn:microsoft.com/office/officeart/2005/8/layout/pyramid2"/>
    <dgm:cxn modelId="{97F28647-76F2-47B1-B6C6-AD4AB6E99D25}" type="presParOf" srcId="{57384FFA-0954-461E-9F10-90608A3FF9F0}" destId="{915B5772-F944-4898-8C14-C6962F1F7735}" srcOrd="2" destOrd="0" presId="urn:microsoft.com/office/officeart/2005/8/layout/pyramid2"/>
    <dgm:cxn modelId="{C201E89F-61AD-40B7-9A74-815E616C236B}" type="presParOf" srcId="{57384FFA-0954-461E-9F10-90608A3FF9F0}" destId="{A2ED8939-A549-424A-8201-902CFA6AE03A}" srcOrd="3" destOrd="0" presId="urn:microsoft.com/office/officeart/2005/8/layout/pyramid2"/>
    <dgm:cxn modelId="{CA54FDAC-93FE-4BB4-B64D-2EDA978736BA}" type="presParOf" srcId="{57384FFA-0954-461E-9F10-90608A3FF9F0}" destId="{A0BA4D12-3197-4DCF-94A8-634171CB04EE}" srcOrd="4" destOrd="0" presId="urn:microsoft.com/office/officeart/2005/8/layout/pyramid2"/>
    <dgm:cxn modelId="{D26A3C81-8DD0-4E00-952B-9AE2C7F41227}" type="presParOf" srcId="{57384FFA-0954-461E-9F10-90608A3FF9F0}" destId="{51445DE6-9DCF-41C8-81BC-73A644EC8B1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FB1F4-1A22-4EDC-8BFC-597F65739C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5CE26-A1E4-4826-BCD7-141969461C34}">
      <dgm:prSet custT="1"/>
      <dgm:spPr/>
      <dgm:t>
        <a:bodyPr/>
        <a:lstStyle/>
        <a:p>
          <a:endParaRPr lang="en-US" sz="4900" dirty="0"/>
        </a:p>
        <a:p>
          <a:r>
            <a:rPr lang="lt-LT" sz="4900" dirty="0"/>
            <a:t>Ačiū už dėmesį</a:t>
          </a:r>
        </a:p>
        <a:p>
          <a:endParaRPr lang="lt-LT" sz="1800" dirty="0"/>
        </a:p>
        <a:p>
          <a:r>
            <a:rPr lang="lt-LT" sz="2600" i="0" dirty="0"/>
            <a:t>Kontaktai pasiteiravimui: </a:t>
          </a:r>
        </a:p>
        <a:p>
          <a:r>
            <a:rPr lang="lt-LT" sz="2600" i="0" dirty="0"/>
            <a:t>Strateginio planavimo ir valdymo skyriaus vedėja </a:t>
          </a:r>
          <a:r>
            <a:rPr lang="lt-LT" sz="2600" i="0" dirty="0" err="1"/>
            <a:t>raimonda.janoniene</a:t>
          </a:r>
          <a:r>
            <a:rPr lang="en-US" sz="2600" i="0" dirty="0"/>
            <a:t>@sam.lt</a:t>
          </a:r>
        </a:p>
      </dgm:t>
    </dgm:pt>
    <dgm:pt modelId="{EF8FCE50-AAC5-4571-8CBE-A2E2E29428B6}" type="sibTrans" cxnId="{01DAE6D8-E6C6-4AEE-A27E-5BFD0251968D}">
      <dgm:prSet/>
      <dgm:spPr/>
      <dgm:t>
        <a:bodyPr/>
        <a:lstStyle/>
        <a:p>
          <a:endParaRPr lang="en-US"/>
        </a:p>
      </dgm:t>
    </dgm:pt>
    <dgm:pt modelId="{4EB7FF2E-7237-4754-8BF4-53DD3980B06F}" type="parTrans" cxnId="{01DAE6D8-E6C6-4AEE-A27E-5BFD0251968D}">
      <dgm:prSet/>
      <dgm:spPr/>
      <dgm:t>
        <a:bodyPr/>
        <a:lstStyle/>
        <a:p>
          <a:endParaRPr lang="en-US"/>
        </a:p>
      </dgm:t>
    </dgm:pt>
    <dgm:pt modelId="{EBD9F737-FB34-47CE-8BC0-2F9E437C3D58}" type="pres">
      <dgm:prSet presAssocID="{F05FB1F4-1A22-4EDC-8BFC-597F65739C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B9DCD6-BA70-4A90-967E-BC1104CED605}" type="pres">
      <dgm:prSet presAssocID="{62B5CE26-A1E4-4826-BCD7-141969461C34}" presName="hierRoot1" presStyleCnt="0"/>
      <dgm:spPr/>
    </dgm:pt>
    <dgm:pt modelId="{DCCD67A4-9AD1-44BC-8017-19BB9C88CF66}" type="pres">
      <dgm:prSet presAssocID="{62B5CE26-A1E4-4826-BCD7-141969461C34}" presName="composite" presStyleCnt="0"/>
      <dgm:spPr/>
    </dgm:pt>
    <dgm:pt modelId="{F713A025-F1D5-41D7-9D46-ECA3BE598028}" type="pres">
      <dgm:prSet presAssocID="{62B5CE26-A1E4-4826-BCD7-141969461C34}" presName="background" presStyleLbl="node0" presStyleIdx="0" presStyleCnt="1"/>
      <dgm:spPr/>
    </dgm:pt>
    <dgm:pt modelId="{78C8E106-05B3-475D-BBD8-BBA59767DD86}" type="pres">
      <dgm:prSet presAssocID="{62B5CE26-A1E4-4826-BCD7-141969461C34}" presName="text" presStyleLbl="fgAcc0" presStyleIdx="0" presStyleCnt="1" custScaleX="88088" custScaleY="66717" custLinFactNeighborX="444" custLinFactNeighborY="-1210">
        <dgm:presLayoutVars>
          <dgm:chPref val="3"/>
        </dgm:presLayoutVars>
      </dgm:prSet>
      <dgm:spPr/>
    </dgm:pt>
    <dgm:pt modelId="{1CAED5D1-C5BE-4F7F-BDF8-A3B719FBC940}" type="pres">
      <dgm:prSet presAssocID="{62B5CE26-A1E4-4826-BCD7-141969461C34}" presName="hierChild2" presStyleCnt="0"/>
      <dgm:spPr/>
    </dgm:pt>
  </dgm:ptLst>
  <dgm:cxnLst>
    <dgm:cxn modelId="{1F4D045C-2420-4DCD-B370-C98974E57CC7}" type="presOf" srcId="{62B5CE26-A1E4-4826-BCD7-141969461C34}" destId="{78C8E106-05B3-475D-BBD8-BBA59767DD86}" srcOrd="0" destOrd="0" presId="urn:microsoft.com/office/officeart/2005/8/layout/hierarchy1"/>
    <dgm:cxn modelId="{4872E2A3-312B-4064-A1C3-847F3408D0D6}" type="presOf" srcId="{F05FB1F4-1A22-4EDC-8BFC-597F65739C6E}" destId="{EBD9F737-FB34-47CE-8BC0-2F9E437C3D58}" srcOrd="0" destOrd="0" presId="urn:microsoft.com/office/officeart/2005/8/layout/hierarchy1"/>
    <dgm:cxn modelId="{01DAE6D8-E6C6-4AEE-A27E-5BFD0251968D}" srcId="{F05FB1F4-1A22-4EDC-8BFC-597F65739C6E}" destId="{62B5CE26-A1E4-4826-BCD7-141969461C34}" srcOrd="0" destOrd="0" parTransId="{4EB7FF2E-7237-4754-8BF4-53DD3980B06F}" sibTransId="{EF8FCE50-AAC5-4571-8CBE-A2E2E29428B6}"/>
    <dgm:cxn modelId="{4A2EB5AA-E821-4FCD-91A5-FBD5841D0F67}" type="presParOf" srcId="{EBD9F737-FB34-47CE-8BC0-2F9E437C3D58}" destId="{09B9DCD6-BA70-4A90-967E-BC1104CED605}" srcOrd="0" destOrd="0" presId="urn:microsoft.com/office/officeart/2005/8/layout/hierarchy1"/>
    <dgm:cxn modelId="{E0E13C79-CB15-434B-9422-DB3D65B1A1CB}" type="presParOf" srcId="{09B9DCD6-BA70-4A90-967E-BC1104CED605}" destId="{DCCD67A4-9AD1-44BC-8017-19BB9C88CF66}" srcOrd="0" destOrd="0" presId="urn:microsoft.com/office/officeart/2005/8/layout/hierarchy1"/>
    <dgm:cxn modelId="{7D6828DE-FC73-44F5-A170-43DC75EFA7A2}" type="presParOf" srcId="{DCCD67A4-9AD1-44BC-8017-19BB9C88CF66}" destId="{F713A025-F1D5-41D7-9D46-ECA3BE598028}" srcOrd="0" destOrd="0" presId="urn:microsoft.com/office/officeart/2005/8/layout/hierarchy1"/>
    <dgm:cxn modelId="{4098857B-844B-4E14-8889-98A08D208008}" type="presParOf" srcId="{DCCD67A4-9AD1-44BC-8017-19BB9C88CF66}" destId="{78C8E106-05B3-475D-BBD8-BBA59767DD86}" srcOrd="1" destOrd="0" presId="urn:microsoft.com/office/officeart/2005/8/layout/hierarchy1"/>
    <dgm:cxn modelId="{B52431B8-5BE1-4DEA-8AE6-941C0C4DE1D5}" type="presParOf" srcId="{09B9DCD6-BA70-4A90-967E-BC1104CED605}" destId="{1CAED5D1-C5BE-4F7F-BDF8-A3B719FBC9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2355C-D22D-43D0-84FC-A1D20C999CC8}">
      <dsp:nvSpPr>
        <dsp:cNvPr id="0" name=""/>
        <dsp:cNvSpPr/>
      </dsp:nvSpPr>
      <dsp:spPr>
        <a:xfrm>
          <a:off x="0" y="364477"/>
          <a:ext cx="6755313" cy="947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kern="1200" noProof="0" dirty="0">
              <a:latin typeface="+mj-lt"/>
              <a:cs typeface="Calibri" panose="020F0502020204030204" pitchFamily="34" charset="0"/>
            </a:rPr>
            <a:t>NPP 2 strateginis tikslas - d</a:t>
          </a:r>
          <a:r>
            <a:rPr lang="lt-LT" sz="2100" b="1" kern="1200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idinti gyventojų socialinę gerovę ir </a:t>
          </a:r>
          <a:r>
            <a:rPr lang="lt-LT" sz="2100" b="1" kern="1200" noProof="0" dirty="0" err="1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įtrauktį</a:t>
          </a:r>
          <a:r>
            <a:rPr lang="lt-LT" sz="2100" b="1" kern="1200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, stiprinti sveikatą ir gerinti Lietuvos demografinę padėtį</a:t>
          </a:r>
          <a:endParaRPr lang="lt-LT" sz="2100" kern="1200" noProof="0" dirty="0">
            <a:latin typeface="+mj-lt"/>
            <a:cs typeface="Calibri" panose="020F0502020204030204" pitchFamily="34" charset="0"/>
          </a:endParaRPr>
        </a:p>
      </dsp:txBody>
      <dsp:txXfrm>
        <a:off x="27749" y="392226"/>
        <a:ext cx="6699815" cy="891913"/>
      </dsp:txXfrm>
    </dsp:sp>
    <dsp:sp modelId="{D79291BB-053D-48F7-8887-DD3E17C58FD7}">
      <dsp:nvSpPr>
        <dsp:cNvPr id="0" name=""/>
        <dsp:cNvSpPr/>
      </dsp:nvSpPr>
      <dsp:spPr>
        <a:xfrm>
          <a:off x="675531" y="1311889"/>
          <a:ext cx="544914" cy="199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918"/>
              </a:lnTo>
              <a:lnTo>
                <a:pt x="544914" y="1992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56E95-F768-4C94-AD60-2EEE9E5D740D}">
      <dsp:nvSpPr>
        <dsp:cNvPr id="0" name=""/>
        <dsp:cNvSpPr/>
      </dsp:nvSpPr>
      <dsp:spPr>
        <a:xfrm>
          <a:off x="1220445" y="2635482"/>
          <a:ext cx="5562765" cy="133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NPP 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2.1</a:t>
          </a:r>
          <a:r>
            <a:rPr lang="lt-LT" sz="2000" b="1" kern="1200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1 uždavinys: Didinti kokybiškų ir inovatyvių sveikatos priežiūros paslaugų prieinamumą ir sveikatos atsparumą grėsmėms  </a:t>
          </a:r>
        </a:p>
      </dsp:txBody>
      <dsp:txXfrm>
        <a:off x="1259653" y="2674690"/>
        <a:ext cx="5484349" cy="1260234"/>
      </dsp:txXfrm>
    </dsp:sp>
    <dsp:sp modelId="{C03F8E1A-553F-4E5D-A52D-17068F7956E4}">
      <dsp:nvSpPr>
        <dsp:cNvPr id="0" name=""/>
        <dsp:cNvSpPr/>
      </dsp:nvSpPr>
      <dsp:spPr>
        <a:xfrm>
          <a:off x="675531" y="1311889"/>
          <a:ext cx="576007" cy="69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011"/>
              </a:lnTo>
              <a:lnTo>
                <a:pt x="576007" y="699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4BC5-D81B-40F0-9145-B5A523FB9AFC}">
      <dsp:nvSpPr>
        <dsp:cNvPr id="0" name=""/>
        <dsp:cNvSpPr/>
      </dsp:nvSpPr>
      <dsp:spPr>
        <a:xfrm>
          <a:off x="1251539" y="1541901"/>
          <a:ext cx="5500572" cy="93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anose="020F0502020204030204" pitchFamily="34" charset="0"/>
            </a:rPr>
            <a:t>NPP 2.10 uždavinys:</a:t>
          </a:r>
          <a:r>
            <a:rPr lang="en-US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anose="020F0502020204030204" pitchFamily="34" charset="0"/>
            </a:rPr>
            <a:t> </a:t>
          </a:r>
          <a:r>
            <a:rPr lang="lt-LT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anose="020F0502020204030204" pitchFamily="34" charset="0"/>
            </a:rPr>
            <a:t>Skatinti sveikatos išsaugojimo ir stiprinimo veiklas ir stiprinti psichologinį (emocinį) visuomenės atsparumą  </a:t>
          </a:r>
        </a:p>
      </dsp:txBody>
      <dsp:txXfrm>
        <a:off x="1279012" y="1569374"/>
        <a:ext cx="5445626" cy="883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28193-DD05-4065-93F5-DA083BD0BF2E}">
      <dsp:nvSpPr>
        <dsp:cNvPr id="0" name=""/>
        <dsp:cNvSpPr/>
      </dsp:nvSpPr>
      <dsp:spPr>
        <a:xfrm>
          <a:off x="-6740446" y="-1031522"/>
          <a:ext cx="8028870" cy="8028870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A22E7-F20B-46A5-A2B1-D0307AEA79CE}">
      <dsp:nvSpPr>
        <dsp:cNvPr id="0" name=""/>
        <dsp:cNvSpPr/>
      </dsp:nvSpPr>
      <dsp:spPr>
        <a:xfrm>
          <a:off x="387510" y="345592"/>
          <a:ext cx="8264622" cy="54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solidFill>
                <a:srgbClr val="FFFFFF"/>
              </a:solidFill>
              <a:latin typeface="Trebuchet MS"/>
              <a:ea typeface="+mn-ea"/>
              <a:cs typeface="+mn-cs"/>
            </a:rPr>
            <a:t>1. Neefektyvi pirminė sveikatos priežiūra</a:t>
          </a:r>
        </a:p>
      </dsp:txBody>
      <dsp:txXfrm>
        <a:off x="387510" y="345592"/>
        <a:ext cx="8264622" cy="542174"/>
      </dsp:txXfrm>
    </dsp:sp>
    <dsp:sp modelId="{A2D53859-979A-4271-8C76-E98592C85D37}">
      <dsp:nvSpPr>
        <dsp:cNvPr id="0" name=""/>
        <dsp:cNvSpPr/>
      </dsp:nvSpPr>
      <dsp:spPr>
        <a:xfrm>
          <a:off x="79643" y="203434"/>
          <a:ext cx="677717" cy="677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F80EF-C842-4C76-AB24-F9B451AA67CA}">
      <dsp:nvSpPr>
        <dsp:cNvPr id="0" name=""/>
        <dsp:cNvSpPr/>
      </dsp:nvSpPr>
      <dsp:spPr>
        <a:xfrm>
          <a:off x="873342" y="1085850"/>
          <a:ext cx="7773635" cy="54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latin typeface="+mj-lt"/>
              <a:cs typeface="Calibri" panose="020F0502020204030204" pitchFamily="34" charset="0"/>
            </a:rPr>
            <a:t>2. Ribotas ir netolygus specializuotos pagalbos prieinamumas </a:t>
          </a:r>
        </a:p>
      </dsp:txBody>
      <dsp:txXfrm>
        <a:off x="873342" y="1085850"/>
        <a:ext cx="7773635" cy="542174"/>
      </dsp:txXfrm>
    </dsp:sp>
    <dsp:sp modelId="{5A044AA7-DE40-4F4A-9AF0-64E5711F89B8}">
      <dsp:nvSpPr>
        <dsp:cNvPr id="0" name=""/>
        <dsp:cNvSpPr/>
      </dsp:nvSpPr>
      <dsp:spPr>
        <a:xfrm>
          <a:off x="570631" y="1017173"/>
          <a:ext cx="677717" cy="677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B1082-5A63-49AD-8CB3-48A226FCD0E8}">
      <dsp:nvSpPr>
        <dsp:cNvPr id="0" name=""/>
        <dsp:cNvSpPr/>
      </dsp:nvSpPr>
      <dsp:spPr>
        <a:xfrm>
          <a:off x="1211944" y="1898087"/>
          <a:ext cx="7504576" cy="54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latin typeface="+mj-lt"/>
              <a:cs typeface="Calibri" panose="020F0502020204030204" pitchFamily="34" charset="0"/>
            </a:rPr>
            <a:t>3. Sveikatos sistema nepajėgi lanksčiai reaguoti į grėsmes ir besikeičiančias demografines tendencijas </a:t>
          </a:r>
        </a:p>
      </dsp:txBody>
      <dsp:txXfrm>
        <a:off x="1211944" y="1898087"/>
        <a:ext cx="7504576" cy="542174"/>
      </dsp:txXfrm>
    </dsp:sp>
    <dsp:sp modelId="{617ABD24-E71C-4B5A-BE2F-D2FF4114EAC4}">
      <dsp:nvSpPr>
        <dsp:cNvPr id="0" name=""/>
        <dsp:cNvSpPr/>
      </dsp:nvSpPr>
      <dsp:spPr>
        <a:xfrm>
          <a:off x="839690" y="1830315"/>
          <a:ext cx="677717" cy="677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997B9-A3A4-45A8-AF4A-0FEBEF948CA9}">
      <dsp:nvSpPr>
        <dsp:cNvPr id="0" name=""/>
        <dsp:cNvSpPr/>
      </dsp:nvSpPr>
      <dsp:spPr>
        <a:xfrm>
          <a:off x="1274620" y="2748037"/>
          <a:ext cx="7418668" cy="54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latin typeface="+mj-lt"/>
              <a:cs typeface="Calibri" panose="020F0502020204030204" pitchFamily="34" charset="0"/>
            </a:rPr>
            <a:t>4. Ribota inovacijų plėtra </a:t>
          </a:r>
          <a:endParaRPr lang="lt-LT" sz="1700" kern="1200" dirty="0">
            <a:latin typeface="+mj-lt"/>
            <a:cs typeface="Calibri" panose="020F0502020204030204" pitchFamily="34" charset="0"/>
          </a:endParaRPr>
        </a:p>
      </dsp:txBody>
      <dsp:txXfrm>
        <a:off x="1274620" y="2748037"/>
        <a:ext cx="7418668" cy="542174"/>
      </dsp:txXfrm>
    </dsp:sp>
    <dsp:sp modelId="{08C41F70-DC0B-4B20-9798-CDF46BAF8538}">
      <dsp:nvSpPr>
        <dsp:cNvPr id="0" name=""/>
        <dsp:cNvSpPr/>
      </dsp:nvSpPr>
      <dsp:spPr>
        <a:xfrm>
          <a:off x="925597" y="2644054"/>
          <a:ext cx="677717" cy="677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00DE2-4425-4A9D-A773-7362729F6B9D}">
      <dsp:nvSpPr>
        <dsp:cNvPr id="0" name=""/>
        <dsp:cNvSpPr/>
      </dsp:nvSpPr>
      <dsp:spPr>
        <a:xfrm>
          <a:off x="1178548" y="3525564"/>
          <a:ext cx="7504576" cy="54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latin typeface="+mj-lt"/>
              <a:cs typeface="Calibri" panose="020F0502020204030204" pitchFamily="34" charset="0"/>
            </a:rPr>
            <a:t>5. Sveikatos priežiūra per mažai orientuota į pacientus </a:t>
          </a:r>
          <a:endParaRPr lang="lt-LT" sz="1700" kern="1200" dirty="0">
            <a:latin typeface="+mj-lt"/>
            <a:cs typeface="Calibri" panose="020F0502020204030204" pitchFamily="34" charset="0"/>
          </a:endParaRPr>
        </a:p>
      </dsp:txBody>
      <dsp:txXfrm>
        <a:off x="1178548" y="3525564"/>
        <a:ext cx="7504576" cy="542174"/>
      </dsp:txXfrm>
    </dsp:sp>
    <dsp:sp modelId="{2E5D6D23-D973-44E6-8BC1-9A53E7970EE2}">
      <dsp:nvSpPr>
        <dsp:cNvPr id="0" name=""/>
        <dsp:cNvSpPr/>
      </dsp:nvSpPr>
      <dsp:spPr>
        <a:xfrm>
          <a:off x="839690" y="3457792"/>
          <a:ext cx="677717" cy="677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367DE-34D9-4FD5-9771-CF2F47E589F3}">
      <dsp:nvSpPr>
        <dsp:cNvPr id="0" name=""/>
        <dsp:cNvSpPr/>
      </dsp:nvSpPr>
      <dsp:spPr>
        <a:xfrm>
          <a:off x="968103" y="4368965"/>
          <a:ext cx="7773635" cy="622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latin typeface="+mj-lt"/>
              <a:cs typeface="Calibri" panose="020F0502020204030204" pitchFamily="34" charset="0"/>
            </a:rPr>
            <a:t>6. Nepakankama sveikatos priežiūros sauga ir rizikų valdymas</a:t>
          </a:r>
          <a:endParaRPr lang="lt-LT" sz="1700" kern="1200" dirty="0">
            <a:latin typeface="+mj-lt"/>
            <a:cs typeface="Calibri" panose="020F0502020204030204" pitchFamily="34" charset="0"/>
          </a:endParaRPr>
        </a:p>
      </dsp:txBody>
      <dsp:txXfrm>
        <a:off x="968103" y="4368965"/>
        <a:ext cx="7773635" cy="622134"/>
      </dsp:txXfrm>
    </dsp:sp>
    <dsp:sp modelId="{174C65D9-DA1C-4329-A4B9-024ED00BA6E4}">
      <dsp:nvSpPr>
        <dsp:cNvPr id="0" name=""/>
        <dsp:cNvSpPr/>
      </dsp:nvSpPr>
      <dsp:spPr>
        <a:xfrm>
          <a:off x="570631" y="4270934"/>
          <a:ext cx="677717" cy="677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DC35E-099E-4357-9FCE-02051FA999D3}">
      <dsp:nvSpPr>
        <dsp:cNvPr id="0" name=""/>
        <dsp:cNvSpPr/>
      </dsp:nvSpPr>
      <dsp:spPr>
        <a:xfrm>
          <a:off x="418502" y="5152445"/>
          <a:ext cx="8264622" cy="54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/>
            <a:t>7. Neracionalus vaistų vartojimas</a:t>
          </a:r>
        </a:p>
      </dsp:txBody>
      <dsp:txXfrm>
        <a:off x="418502" y="5152445"/>
        <a:ext cx="8264622" cy="542174"/>
      </dsp:txXfrm>
    </dsp:sp>
    <dsp:sp modelId="{ED18BC05-8F78-4CEF-B01B-6F1009A4DD65}">
      <dsp:nvSpPr>
        <dsp:cNvPr id="0" name=""/>
        <dsp:cNvSpPr/>
      </dsp:nvSpPr>
      <dsp:spPr>
        <a:xfrm>
          <a:off x="79643" y="5084673"/>
          <a:ext cx="677717" cy="677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60299-FB49-416F-92F3-263580EA7683}">
      <dsp:nvSpPr>
        <dsp:cNvPr id="0" name=""/>
        <dsp:cNvSpPr/>
      </dsp:nvSpPr>
      <dsp:spPr>
        <a:xfrm>
          <a:off x="0" y="0"/>
          <a:ext cx="4785782" cy="478578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0AF26-EBB5-491B-89FD-D3739D8D6320}">
      <dsp:nvSpPr>
        <dsp:cNvPr id="0" name=""/>
        <dsp:cNvSpPr/>
      </dsp:nvSpPr>
      <dsp:spPr>
        <a:xfrm>
          <a:off x="2301610" y="374960"/>
          <a:ext cx="5626429" cy="11328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0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Paslaugų kokybės ir prieinamumo gerinimas (</a:t>
          </a:r>
          <a:r>
            <a:rPr lang="lt-LT" sz="2000" b="1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sveikatos priežiūros įstaigų tinklo reforma</a:t>
          </a:r>
          <a:r>
            <a:rPr lang="lt-LT" sz="2000" b="0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) bei inovacijų skatinimas</a:t>
          </a:r>
          <a:endParaRPr lang="lt-LT" sz="2000" kern="1200" dirty="0"/>
        </a:p>
      </dsp:txBody>
      <dsp:txXfrm>
        <a:off x="2356913" y="430263"/>
        <a:ext cx="5515823" cy="1022278"/>
      </dsp:txXfrm>
    </dsp:sp>
    <dsp:sp modelId="{915B5772-F944-4898-8C14-C6962F1F7735}">
      <dsp:nvSpPr>
        <dsp:cNvPr id="0" name=""/>
        <dsp:cNvSpPr/>
      </dsp:nvSpPr>
      <dsp:spPr>
        <a:xfrm>
          <a:off x="2934696" y="1717545"/>
          <a:ext cx="5786416" cy="11328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/>
            <a:t>Ilgalaikės priežiūros paslaugų </a:t>
          </a:r>
          <a:r>
            <a:rPr lang="lt-LT" sz="2000" kern="1200" dirty="0"/>
            <a:t>teikimo reforma</a:t>
          </a:r>
        </a:p>
      </dsp:txBody>
      <dsp:txXfrm>
        <a:off x="2989999" y="1772848"/>
        <a:ext cx="5675810" cy="1022278"/>
      </dsp:txXfrm>
    </dsp:sp>
    <dsp:sp modelId="{A0BA4D12-3197-4DCF-94A8-634171CB04EE}">
      <dsp:nvSpPr>
        <dsp:cNvPr id="0" name=""/>
        <dsp:cNvSpPr/>
      </dsp:nvSpPr>
      <dsp:spPr>
        <a:xfrm>
          <a:off x="3388680" y="3162653"/>
          <a:ext cx="5561632" cy="11328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Sveikatos sistemos atsparumo dirbti </a:t>
          </a:r>
          <a:r>
            <a:rPr lang="lt-LT" sz="2000" b="1" kern="1200" dirty="0"/>
            <a:t>ekstremaliomis situacijomis </a:t>
          </a:r>
          <a:r>
            <a:rPr lang="lt-LT" sz="2000" kern="1200" dirty="0"/>
            <a:t>sisteminis stiprinimas</a:t>
          </a:r>
        </a:p>
      </dsp:txBody>
      <dsp:txXfrm>
        <a:off x="3443983" y="3217956"/>
        <a:ext cx="5451026" cy="1022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3A025-F1D5-41D7-9D46-ECA3BE598028}">
      <dsp:nvSpPr>
        <dsp:cNvPr id="0" name=""/>
        <dsp:cNvSpPr/>
      </dsp:nvSpPr>
      <dsp:spPr>
        <a:xfrm>
          <a:off x="610241" y="237609"/>
          <a:ext cx="8328542" cy="4005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8E106-05B3-475D-BBD8-BBA59767DD86}">
      <dsp:nvSpPr>
        <dsp:cNvPr id="0" name=""/>
        <dsp:cNvSpPr/>
      </dsp:nvSpPr>
      <dsp:spPr>
        <a:xfrm>
          <a:off x="1660774" y="1235615"/>
          <a:ext cx="8328542" cy="400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900" kern="1200" dirty="0"/>
            <a:t>Ačiū už dėmesį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800" kern="1200" dirty="0"/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600" i="0" kern="1200" dirty="0"/>
            <a:t>Kontaktai pasiteiravimui: 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600" i="0" kern="1200" dirty="0"/>
            <a:t>Strateginio planavimo ir valdymo skyriaus vedėja </a:t>
          </a:r>
          <a:r>
            <a:rPr lang="lt-LT" sz="2600" i="0" kern="1200" dirty="0" err="1"/>
            <a:t>raimonda.janoniene</a:t>
          </a:r>
          <a:r>
            <a:rPr lang="en-US" sz="2600" i="0" kern="1200" dirty="0"/>
            <a:t>@sam.lt</a:t>
          </a:r>
        </a:p>
      </dsp:txBody>
      <dsp:txXfrm>
        <a:off x="1778093" y="1352934"/>
        <a:ext cx="8093904" cy="377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0.07189</cdr:x>
      <cdr:y>0</cdr:y>
    </cdr:from>
    <cdr:to>
      <cdr:x>1</cdr:x>
      <cdr:y>0.10256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F6EAF121-B662-4C44-955B-F612720275D9}"/>
            </a:ext>
          </a:extLst>
        </cdr:cNvPr>
        <cdr:cNvSpPr txBox="1"/>
      </cdr:nvSpPr>
      <cdr:spPr>
        <a:xfrm xmlns:a="http://schemas.openxmlformats.org/drawingml/2006/main">
          <a:off x="502321" y="0"/>
          <a:ext cx="648468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lt-L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t-LT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Gydymo priemonėmis išvengiamas mirtingumas </a:t>
          </a:r>
          <a:r>
            <a:rPr lang="lt-L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(100 000 gyventojų), </a:t>
          </a:r>
          <a:r>
            <a:rPr lang="lt-LT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2017 m. (Eurostat duomenys)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0.02506</cdr:x>
      <cdr:y>0.09234</cdr:y>
    </cdr:from>
    <cdr:ext cx="2875934" cy="165961"/>
    <cdr:sp macro="" textlink="">
      <cdr:nvSpPr>
        <cdr:cNvPr id="2" name="TextBox 1"/>
        <cdr:cNvSpPr txBox="1"/>
      </cdr:nvSpPr>
      <cdr:spPr>
        <a:xfrm xmlns:a="http://schemas.openxmlformats.org/drawingml/2006/main">
          <a:off x="158750" y="183181"/>
          <a:ext cx="2875934" cy="165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 eaLnBrk="1" fontAlgn="auto" latinLnBrk="0" hangingPunct="1"/>
          <a:r>
            <a:rPr lang="lt-LT" sz="700" b="0" i="0" baseline="0" dirty="0" err="1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Standartiziuotas</a:t>
          </a:r>
          <a:r>
            <a:rPr lang="lt-LT" sz="700" b="0" i="0" baseline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 rodiklis 100 hospitalizuotų suaugusiųjų 45 metų ir vyresnių </a:t>
          </a:r>
          <a:endParaRPr lang="en-GB" sz="700" b="0" i="0" dirty="0">
            <a:solidFill>
              <a:srgbClr val="000000"/>
            </a:solidFill>
            <a:effectLst/>
            <a:latin typeface="Arial Narrow" panose="020B0606020202030204" pitchFamily="34" charset="0"/>
          </a:endParaRPr>
        </a:p>
      </cdr:txBody>
    </cdr:sp>
  </cdr:abs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0.02318</cdr:x>
      <cdr:y>0.07947</cdr:y>
    </cdr:from>
    <cdr:ext cx="4483962" cy="213360"/>
    <cdr:sp macro="" textlink="">
      <cdr:nvSpPr>
        <cdr:cNvPr id="2" name="TextBox 1"/>
        <cdr:cNvSpPr txBox="1"/>
      </cdr:nvSpPr>
      <cdr:spPr>
        <a:xfrm xmlns:a="http://schemas.openxmlformats.org/drawingml/2006/main">
          <a:off x="146050" y="153758"/>
          <a:ext cx="4483962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 eaLnBrk="1" fontAlgn="auto" latinLnBrk="0" hangingPunct="1"/>
          <a:r>
            <a:rPr lang="en-GB" sz="700" b="0" i="0" baseline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Age-sex standardised rate per 100 patients aged 45 years and over</a:t>
          </a:r>
          <a:endParaRPr lang="en-GB" sz="700" b="0" i="0">
            <a:solidFill>
              <a:srgbClr val="000000"/>
            </a:solidFill>
            <a:effectLst/>
            <a:latin typeface="Arial Narrow" panose="020B0606020202030204" pitchFamily="34" charset="0"/>
          </a:endParaRPr>
        </a:p>
      </cdr:txBody>
    </cdr:sp>
  </cdr:abs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C21D-4775-46AB-9ED2-2B3D0DF6D718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7FCF3-6B96-4551-8A3A-37519C5FD0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188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C830777-15B5-4E72-91C7-7E8184345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19B3BAB-1CED-4440-B5F8-778885BC7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3C5EDAE-E9F1-46F4-878D-7C954937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4F0420F-20CC-4AAB-833B-73EFD472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27C2F7F-F4DC-43D0-A5D2-CE6D82D4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343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B92ECE-57A6-4B5E-8ADC-503FFE48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B2D9BA4-3528-41B1-8856-482C4D6D5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1E0650F-7F41-4712-A403-621F118D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4549588-C9B3-4C64-9EEE-D495DFDE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811F195-4E7C-4BFA-B8A6-093CE754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715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B68D175F-F967-4E8A-A0AD-EF5730018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AF6D3B6-E0F1-47CD-9C9C-7E63EC89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7672CAA-AD63-424F-A623-887731B9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C0F6AD0-E141-48BD-811E-A3D121EC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52FB991-C961-4FE0-9B9E-C10E6242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531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613317" y="1672686"/>
            <a:ext cx="10917042" cy="4337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81808" marR="0" lvl="0" indent="-40402" algn="l" rtl="0">
              <a:lnSpc>
                <a:spcPct val="90000"/>
              </a:lnSpc>
              <a:spcBef>
                <a:spcPts val="795"/>
              </a:spcBef>
              <a:buClr>
                <a:schemeClr val="dk2"/>
              </a:buClr>
              <a:buSzPct val="100000"/>
              <a:buFont typeface="Arial"/>
              <a:buChar char="•"/>
              <a:defRPr sz="2227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42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613317" y="2386361"/>
            <a:ext cx="10917042" cy="362414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81808" marR="0" lvl="0" indent="-40402" algn="l" rtl="0">
              <a:lnSpc>
                <a:spcPct val="90000"/>
              </a:lnSpc>
              <a:spcBef>
                <a:spcPts val="795"/>
              </a:spcBef>
              <a:buClr>
                <a:schemeClr val="dk2"/>
              </a:buClr>
              <a:buSzPct val="100000"/>
              <a:buFont typeface="Arial"/>
              <a:buChar char="•"/>
              <a:defRPr sz="2227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613316" y="1635513"/>
            <a:ext cx="10917046" cy="63933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227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79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613317" y="1672686"/>
            <a:ext cx="10917042" cy="4337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81808" marR="0" lvl="0" indent="-40402" algn="l" rtl="0">
              <a:lnSpc>
                <a:spcPct val="90000"/>
              </a:lnSpc>
              <a:spcBef>
                <a:spcPts val="795"/>
              </a:spcBef>
              <a:buClr>
                <a:schemeClr val="dk2"/>
              </a:buClr>
              <a:buSzPct val="100000"/>
              <a:buFont typeface="Arial"/>
              <a:buChar char="•"/>
              <a:defRPr sz="2227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022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63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3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63B2340-60B4-4732-82C0-2D0CFBBE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ABAA2FD-B3B0-41DF-B3CE-DED45961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A45D2CF-82FD-4933-BA7B-FA534CE8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0240F50-67C8-4DB0-BD6A-C585DC2E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EC3AFC9-99B6-4B4B-96D4-9179969C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04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26E6FE-D59F-4071-952B-35D5FD4D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29A5A7F-823E-4B7E-B1CD-9C4446CEC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F96A9CD-87C1-4E44-8183-AB645870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640D7E9-83A1-43D7-9805-741534A9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142F508-0A30-43CA-A328-9A0558A9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778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7B990C2-AAA8-4676-8925-264F961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203420B-2BD5-499E-B1B2-4FA33FB47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48E4FF7-DAD6-4469-8488-EB13A535E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BF48B84-CF60-4AE2-97B7-760D175F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8DEE66D-7B44-4A2C-A7B8-1620B5B8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DD30DDC-7D40-4571-81FB-DE39233E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549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209393-9009-494A-A89F-1C6D7783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6ABC6A-23CE-4CE5-B002-E6EE3226B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CC1955C-919F-4B3F-874E-11D8604B7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B8ED798-38AF-49AE-8EA2-8B204B636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C1BEFCC3-2851-4146-852D-DF79359FB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06FE4361-3B2A-4A2A-B819-4EAA9B47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9C3B2DC5-580B-4C00-BCB1-3385E832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F3174401-2760-4B03-915B-B67B2B2A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805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4BF420-0438-4BBB-B04A-9F29786A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785FA91-C4C5-442B-9E77-DDAC5390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F89BA7C-4793-4CAB-9EA7-8B1677AF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F900A5D-DEE9-4709-B368-32FF5A61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74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C1502708-AA8B-4B69-AFB9-BAA54D68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2F3D5D69-A876-427F-8DE5-17627094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37DC51B-823C-4C01-8CF2-FE99D3BB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379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833675-FA76-40DB-8AB2-69B6FADA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94A727D-1DC3-4E02-B883-ED1FFA84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A756F96-8435-41F1-BBEA-BAE8339A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E27A881-80FB-4062-B18A-5537602A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3A17B56-B0C5-4832-A4CC-B2221D4A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70C324A-B3A8-4DB3-A4F7-C400F1D8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580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B2523F-C6F5-4DC9-A87B-00F603B7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02AA04E9-1B05-4F94-B2E0-3B4235B23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D95A75D-2C9A-4901-8B8D-B6F615C4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302E561-6040-41ED-9066-425C78AF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210649A-22E2-46D1-865B-B7E3F2C8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8055D66-D813-4836-A2B8-9D1D0A8D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913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8FC1E533-31C3-4913-B9FB-86E406F0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C18F648-6244-4640-8B1E-37973DB36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38B1346-480E-4DB2-A2C1-B4D168C74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49FA-776A-4B9C-9CE4-65033C0D3BEE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8560ECA-0115-4115-AF38-A276C712E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ABCDD99-2744-4499-B2A7-D56DF1EE0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9AAF-8E52-44D0-9E87-2A9DBDCE48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948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>
          <a:xfrm flipV="1">
            <a:off x="0" y="-2"/>
            <a:ext cx="12192000" cy="1527718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726" tIns="36363" rIns="72726" bIns="36363" rtlCol="0" anchor="ctr"/>
          <a:lstStyle/>
          <a:p>
            <a:pPr algn="ctr"/>
            <a:endParaRPr lang="en-US" sz="1909"/>
          </a:p>
        </p:txBody>
      </p:sp>
      <p:sp>
        <p:nvSpPr>
          <p:cNvPr id="16" name="Rectangle 1"/>
          <p:cNvSpPr/>
          <p:nvPr userDrawn="1"/>
        </p:nvSpPr>
        <p:spPr>
          <a:xfrm flipV="1">
            <a:off x="0" y="6177776"/>
            <a:ext cx="12192000" cy="680224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726" tIns="36363" rIns="72726" bIns="36363" rtlCol="0" anchor="ctr"/>
          <a:lstStyle/>
          <a:p>
            <a:pPr algn="ctr"/>
            <a:endParaRPr lang="en-US" sz="1909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3317" y="1683836"/>
            <a:ext cx="10917042" cy="432667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0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0885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181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873" marR="0" lvl="0" indent="-1002466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Mod val="75000"/>
          </a:schemeClr>
        </a:buClr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am.lrv.lt/lt/administracine-informacija/planavimo-dokumentai/pletros-programu-rengim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7D56C1-404B-4AFA-9D84-052A36AF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450" y="570795"/>
            <a:ext cx="9953625" cy="3114743"/>
          </a:xfrm>
        </p:spPr>
        <p:txBody>
          <a:bodyPr>
            <a:noAutofit/>
          </a:bodyPr>
          <a:lstStyle/>
          <a:p>
            <a:pPr marL="0" marR="0" lvl="0" indent="0" defTabSz="9135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202</a:t>
            </a: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–2030 M</a:t>
            </a: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PLĖTROS PROGRAMOS VALDYTOJOS LIETUVOS RESPUBLIKOS SVEIKATOS APSAUGOS MINISTERIJOS</a:t>
            </a:r>
            <a:b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r>
              <a:rPr lang="lt-LT" sz="4000" b="1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SVEIKATOS PRIEŽIŪROS KOKYBĖS IR EFEKTYVUMO DIDINIMO PLĖTROS PROGRAMA</a:t>
            </a:r>
            <a:endParaRPr lang="lt-LT" sz="40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4A3C1E9-C57E-4FAC-9976-1D679746E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4101"/>
            <a:ext cx="9144000" cy="557899"/>
          </a:xfrm>
        </p:spPr>
        <p:txBody>
          <a:bodyPr/>
          <a:lstStyle/>
          <a:p>
            <a:r>
              <a:rPr lang="lt-LT" dirty="0"/>
              <a:t>2022 m. kovo mėn.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137BE6B-EBD3-46FE-A954-EB7371CD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69" y="4801701"/>
            <a:ext cx="2788061" cy="10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3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520B48D2-A700-4985-9CC9-43D03138BD9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10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Pavadinimas 3">
            <a:extLst>
              <a:ext uri="{FF2B5EF4-FFF2-40B4-BE49-F238E27FC236}">
                <a16:creationId xmlns:a16="http://schemas.microsoft.com/office/drawing/2014/main" id="{C576911A-6738-4E54-A99D-9F9FA22D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50" y="364915"/>
            <a:ext cx="10917042" cy="903634"/>
          </a:xfrm>
        </p:spPr>
        <p:txBody>
          <a:bodyPr/>
          <a:lstStyle/>
          <a:p>
            <a:r>
              <a:rPr lang="lt-LT" sz="3600" kern="1200" spc="-150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Finansinės projekcijos</a:t>
            </a:r>
          </a:p>
        </p:txBody>
      </p:sp>
      <p:graphicFrame>
        <p:nvGraphicFramePr>
          <p:cNvPr id="11" name="Turinio vietos rezervavimo ženklas 10">
            <a:extLst>
              <a:ext uri="{FF2B5EF4-FFF2-40B4-BE49-F238E27FC236}">
                <a16:creationId xmlns:a16="http://schemas.microsoft.com/office/drawing/2014/main" id="{171DDA90-B49E-441B-BFFA-BD0710B6C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786395"/>
              </p:ext>
            </p:extLst>
          </p:nvPr>
        </p:nvGraphicFramePr>
        <p:xfrm>
          <a:off x="544754" y="1363882"/>
          <a:ext cx="10917238" cy="313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1070">
                  <a:extLst>
                    <a:ext uri="{9D8B030D-6E8A-4147-A177-3AD203B41FA5}">
                      <a16:colId xmlns:a16="http://schemas.microsoft.com/office/drawing/2014/main" val="140490579"/>
                    </a:ext>
                  </a:extLst>
                </a:gridCol>
                <a:gridCol w="2973936">
                  <a:extLst>
                    <a:ext uri="{9D8B030D-6E8A-4147-A177-3AD203B41FA5}">
                      <a16:colId xmlns:a16="http://schemas.microsoft.com/office/drawing/2014/main" val="2841873575"/>
                    </a:ext>
                  </a:extLst>
                </a:gridCol>
                <a:gridCol w="3762232">
                  <a:extLst>
                    <a:ext uri="{9D8B030D-6E8A-4147-A177-3AD203B41FA5}">
                      <a16:colId xmlns:a16="http://schemas.microsoft.com/office/drawing/2014/main" val="1553632421"/>
                    </a:ext>
                  </a:extLst>
                </a:gridCol>
              </a:tblGrid>
              <a:tr h="356981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NPP uždavinys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Finansinės projekcijos, tūkst. Eur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effectLst/>
                        </a:rPr>
                        <a:t>Finansavimo šaltiniai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extLst>
                  <a:ext uri="{0D108BD9-81ED-4DB2-BD59-A6C34878D82A}">
                    <a16:rowId xmlns:a16="http://schemas.microsoft.com/office/drawing/2014/main" val="3701997425"/>
                  </a:ext>
                </a:extLst>
              </a:tr>
              <a:tr h="170216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1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effectLst/>
                        </a:rPr>
                        <a:t>2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effectLst/>
                        </a:rPr>
                        <a:t>3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4182304455"/>
                  </a:ext>
                </a:extLst>
              </a:tr>
              <a:tr h="208633">
                <a:tc rowSpan="5">
                  <a:txBody>
                    <a:bodyPr/>
                    <a:lstStyle/>
                    <a:p>
                      <a:pPr algn="just"/>
                      <a:r>
                        <a:rPr lang="lt-LT" sz="1400" dirty="0">
                          <a:effectLst/>
                        </a:rPr>
                        <a:t>2.11. Didinti kokybiškų ir inovatyvių sveikatos priežiūros paslaugų prieinamumą ir sveikatos atsparumą grėsmėms 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54 750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>
                          <a:effectLst/>
                        </a:rPr>
                        <a:t>Valstybės biudžetas 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1874773898"/>
                  </a:ext>
                </a:extLst>
              </a:tr>
              <a:tr h="20863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139 585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>
                          <a:effectLst/>
                        </a:rPr>
                        <a:t>Europos socialinis fondas + (toliau – ESF+)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3405597453"/>
                  </a:ext>
                </a:extLst>
              </a:tr>
              <a:tr h="34043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334 935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>
                          <a:effectLst/>
                        </a:rPr>
                        <a:t>Europos regioninės plėtros fondas (toliau – ERPF)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4025931364"/>
                  </a:ext>
                </a:extLst>
              </a:tr>
              <a:tr h="41903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268 000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>
                          <a:effectLst/>
                        </a:rPr>
                        <a:t>Ekonomikos gaivinimo ir atsparumo didinimo planas „Naujos kartos Lietuva“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1452201771"/>
                  </a:ext>
                </a:extLst>
              </a:tr>
              <a:tr h="51064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56 280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 dirty="0">
                          <a:effectLst/>
                        </a:rPr>
                        <a:t>Valstybės biudžeto lėšos, skirtos ES fondų lėšomis netinkamam finansuoti pridėtinės vertės mokesčiui apmokėti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3634607647"/>
                  </a:ext>
                </a:extLst>
              </a:tr>
              <a:tr h="208633">
                <a:tc rowSpan="2">
                  <a:txBody>
                    <a:bodyPr/>
                    <a:lstStyle/>
                    <a:p>
                      <a:pPr algn="just"/>
                      <a:r>
                        <a:rPr lang="lt-LT" sz="1400">
                          <a:effectLst/>
                        </a:rPr>
                        <a:t>Iš jų regioninės pažangos priemonei: Užtikrinti ilgalaikės priežiūros paslaugų plėtrą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36 000</a:t>
                      </a:r>
                      <a:endParaRPr lang="lt-LT" sz="1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 dirty="0">
                          <a:effectLst/>
                        </a:rPr>
                        <a:t>ESF+ 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1869368385"/>
                  </a:ext>
                </a:extLst>
              </a:tr>
              <a:tr h="20863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54 726</a:t>
                      </a:r>
                      <a:endParaRPr lang="lt-LT" sz="1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 dirty="0">
                          <a:effectLst/>
                        </a:rPr>
                        <a:t>ERPF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2981226751"/>
                  </a:ext>
                </a:extLst>
              </a:tr>
              <a:tr h="208633">
                <a:tc>
                  <a:txBody>
                    <a:bodyPr/>
                    <a:lstStyle/>
                    <a:p>
                      <a:r>
                        <a:rPr lang="lt-LT" sz="1400">
                          <a:effectLst/>
                        </a:rPr>
                        <a:t>Plėtros programos suma iš viso: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853 550</a:t>
                      </a:r>
                      <a:endParaRPr lang="lt-L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1923583261"/>
                  </a:ext>
                </a:extLst>
              </a:tr>
            </a:tbl>
          </a:graphicData>
        </a:graphic>
      </p:graphicFrame>
      <p:pic>
        <p:nvPicPr>
          <p:cNvPr id="12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23B0327F-40D2-49CF-B4D8-93E24B312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4" y="5981993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CFE41714-52CF-4C85-973C-4DC81A94A80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11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8" name="Lentelė 4">
            <a:extLst>
              <a:ext uri="{FF2B5EF4-FFF2-40B4-BE49-F238E27FC236}">
                <a16:creationId xmlns:a16="http://schemas.microsoft.com/office/drawing/2014/main" id="{9C05BAE3-A1A5-430B-BE85-EE308A718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495347"/>
              </p:ext>
            </p:extLst>
          </p:nvPr>
        </p:nvGraphicFramePr>
        <p:xfrm>
          <a:off x="759096" y="1501725"/>
          <a:ext cx="10655139" cy="348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0518">
                  <a:extLst>
                    <a:ext uri="{9D8B030D-6E8A-4147-A177-3AD203B41FA5}">
                      <a16:colId xmlns:a16="http://schemas.microsoft.com/office/drawing/2014/main" val="1250611174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2197133119"/>
                    </a:ext>
                  </a:extLst>
                </a:gridCol>
                <a:gridCol w="966952">
                  <a:extLst>
                    <a:ext uri="{9D8B030D-6E8A-4147-A177-3AD203B41FA5}">
                      <a16:colId xmlns:a16="http://schemas.microsoft.com/office/drawing/2014/main" val="640409096"/>
                    </a:ext>
                  </a:extLst>
                </a:gridCol>
              </a:tblGrid>
              <a:tr h="405448">
                <a:tc>
                  <a:txBody>
                    <a:bodyPr/>
                    <a:lstStyle/>
                    <a:p>
                      <a:pPr algn="ctr"/>
                      <a:endPara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0" lang="lt-L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Planuojamos priemonės</a:t>
                      </a:r>
                      <a:endParaRPr lang="lt-LT" sz="160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5083" marR="75083" marT="37541" marB="37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j-lt"/>
                          <a:cs typeface="Calibri" panose="020F0502020204030204" pitchFamily="34" charset="0"/>
                        </a:rPr>
                        <a:t>Suma, mln. Eur </a:t>
                      </a:r>
                      <a:endParaRPr lang="lt-LT" sz="160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5083" marR="75083" marT="37541" marB="37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Finansa</a:t>
                      </a:r>
                      <a:r>
                        <a:rPr lang="lt-LT" sz="160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-vimo šaltiniai</a:t>
                      </a:r>
                    </a:p>
                  </a:txBody>
                  <a:tcPr marL="75083" marR="75083" marT="37541" marB="37541"/>
                </a:tc>
                <a:extLst>
                  <a:ext uri="{0D108BD9-81ED-4DB2-BD59-A6C34878D82A}">
                    <a16:rowId xmlns:a16="http://schemas.microsoft.com/office/drawing/2014/main" val="913223551"/>
                  </a:ext>
                </a:extLst>
              </a:tr>
              <a:tr h="356471">
                <a:tc>
                  <a:txBody>
                    <a:bodyPr/>
                    <a:lstStyle/>
                    <a:p>
                      <a:r>
                        <a:rPr lang="lt-LT" sz="2400" b="0" kern="1200" spc="-1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Poppins SemiBold" panose="00000700000000000000" pitchFamily="50" charset="0"/>
                        </a:rPr>
                        <a:t>Gerinti sveikatos priežiūros paslaugų kokybę ir prieinamumą </a:t>
                      </a:r>
                      <a:endParaRPr lang="en-US" sz="2400" b="0" noProof="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5083" marR="75083" marT="37541" marB="37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noProof="0" dirty="0"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800" b="1" noProof="0" dirty="0">
                          <a:latin typeface="+mj-lt"/>
                          <a:cs typeface="Calibri" panose="020F0502020204030204" pitchFamily="34" charset="0"/>
                        </a:rPr>
                        <a:t>62</a:t>
                      </a:r>
                      <a:r>
                        <a:rPr lang="lt-LT" sz="1800" b="1" noProof="0" dirty="0">
                          <a:latin typeface="+mj-lt"/>
                          <a:cs typeface="Calibri" panose="020F0502020204030204" pitchFamily="34" charset="0"/>
                        </a:rPr>
                        <a:t>,8</a:t>
                      </a:r>
                    </a:p>
                  </a:txBody>
                  <a:tcPr marL="75083" marR="75083" marT="37541" marB="37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noProof="0" dirty="0">
                          <a:latin typeface="+mj-lt"/>
                          <a:cs typeface="Calibri" panose="020F0502020204030204" pitchFamily="34" charset="0"/>
                        </a:rPr>
                        <a:t>ES, RRF, VB</a:t>
                      </a:r>
                    </a:p>
                  </a:txBody>
                  <a:tcPr marL="75083" marR="75083" marT="37541" marB="37541"/>
                </a:tc>
                <a:extLst>
                  <a:ext uri="{0D108BD9-81ED-4DB2-BD59-A6C34878D82A}">
                    <a16:rowId xmlns:a16="http://schemas.microsoft.com/office/drawing/2014/main" val="287865236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r>
                        <a:rPr lang="lt-LT" sz="2400" b="0" kern="1200" spc="-15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Poppins SemiBold" panose="00000700000000000000" pitchFamily="50" charset="0"/>
                          <a:sym typeface="Arial"/>
                        </a:rPr>
                        <a:t>Ilgalaikės priežiūros paslaugų diegimas (RE)</a:t>
                      </a:r>
                      <a:endParaRPr lang="en-US" sz="2400" b="0" kern="1200" spc="-15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Poppins SemiBold" panose="00000700000000000000" pitchFamily="50" charset="0"/>
                        <a:sym typeface="Arial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lt-L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lt-L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BŪTINOJI SĄLYGA: 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Patvirtintose regionų plėtros planų pažangos priemonėse numatytos veiklos, skirtos ilgalaikės priežiūros paslaugų plėtrai savivaldybėse,  ir iki 2023 m. IV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ketv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su Sveikatos apsaugos ministerija suderinti regiono ilgalaikės priežiūros paslaugų savivaldybėse organizavimo ir infrastruktūros, reikalingos ilgalaikės priežiūros paslaugų teikimui, modernizavimo žemėlapiai.</a:t>
                      </a:r>
                      <a:endParaRPr kumimoji="0" lang="lt-L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5083" marR="75083" marT="37541" marB="37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latin typeface="+mj-lt"/>
                          <a:cs typeface="Calibri" panose="020F0502020204030204" pitchFamily="34" charset="0"/>
                        </a:rPr>
                        <a:t>90,7</a:t>
                      </a:r>
                    </a:p>
                    <a:p>
                      <a:pPr algn="ctr"/>
                      <a:endParaRPr lang="lt-LT" sz="1800" b="1" noProof="0" dirty="0"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t-LT" sz="1800" b="1" noProof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5083" marR="75083" marT="37541" marB="37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noProof="0" dirty="0">
                          <a:latin typeface="+mj-lt"/>
                          <a:cs typeface="Calibri" panose="020F0502020204030204" pitchFamily="34" charset="0"/>
                        </a:rPr>
                        <a:t>ES</a:t>
                      </a:r>
                    </a:p>
                  </a:txBody>
                  <a:tcPr marL="75083" marR="75083" marT="37541" marB="37541"/>
                </a:tc>
                <a:extLst>
                  <a:ext uri="{0D108BD9-81ED-4DB2-BD59-A6C34878D82A}">
                    <a16:rowId xmlns:a16="http://schemas.microsoft.com/office/drawing/2014/main" val="120763280"/>
                  </a:ext>
                </a:extLst>
              </a:tr>
            </a:tbl>
          </a:graphicData>
        </a:graphic>
      </p:graphicFrame>
      <p:sp>
        <p:nvSpPr>
          <p:cNvPr id="5" name="Pavadinimas 1">
            <a:extLst>
              <a:ext uri="{FF2B5EF4-FFF2-40B4-BE49-F238E27FC236}">
                <a16:creationId xmlns:a16="http://schemas.microsoft.com/office/drawing/2014/main" id="{27914E14-BF73-43E9-97C7-ACDF56CED2F5}"/>
              </a:ext>
            </a:extLst>
          </p:cNvPr>
          <p:cNvSpPr txBox="1">
            <a:spLocks/>
          </p:cNvSpPr>
          <p:nvPr/>
        </p:nvSpPr>
        <p:spPr>
          <a:xfrm>
            <a:off x="678483" y="535727"/>
            <a:ext cx="10515600" cy="72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Pažangos priemonės  </a:t>
            </a:r>
          </a:p>
        </p:txBody>
      </p:sp>
      <p:pic>
        <p:nvPicPr>
          <p:cNvPr id="7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B4843276-1785-4D0B-A947-BCF46C153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4" y="5981993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>
            <a:extLst>
              <a:ext uri="{FF2B5EF4-FFF2-40B4-BE49-F238E27FC236}">
                <a16:creationId xmlns:a16="http://schemas.microsoft.com/office/drawing/2014/main" id="{2937303F-5F45-4AAF-B37E-D59596669D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301518"/>
              </p:ext>
            </p:extLst>
          </p:nvPr>
        </p:nvGraphicFramePr>
        <p:xfrm>
          <a:off x="451502" y="922234"/>
          <a:ext cx="11288995" cy="5238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0375">
                  <a:extLst>
                    <a:ext uri="{9D8B030D-6E8A-4147-A177-3AD203B41FA5}">
                      <a16:colId xmlns:a16="http://schemas.microsoft.com/office/drawing/2014/main" val="222336406"/>
                    </a:ext>
                  </a:extLst>
                </a:gridCol>
                <a:gridCol w="871671">
                  <a:extLst>
                    <a:ext uri="{9D8B030D-6E8A-4147-A177-3AD203B41FA5}">
                      <a16:colId xmlns:a16="http://schemas.microsoft.com/office/drawing/2014/main" val="1735303446"/>
                    </a:ext>
                  </a:extLst>
                </a:gridCol>
                <a:gridCol w="1016949">
                  <a:extLst>
                    <a:ext uri="{9D8B030D-6E8A-4147-A177-3AD203B41FA5}">
                      <a16:colId xmlns:a16="http://schemas.microsoft.com/office/drawing/2014/main" val="1123364717"/>
                    </a:ext>
                  </a:extLst>
                </a:gridCol>
              </a:tblGrid>
              <a:tr h="483462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Rodikliai</a:t>
                      </a:r>
                      <a:endParaRPr lang="lt-LT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Pradinė reikšmė</a:t>
                      </a:r>
                      <a:endParaRPr lang="lt-LT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2030 m.</a:t>
                      </a:r>
                      <a:endParaRPr lang="lt-LT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99797"/>
                  </a:ext>
                </a:extLst>
              </a:tr>
              <a:tr h="244838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Išvengiamų hospitalizacijų skaičius 1 000 gyv. 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31,4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16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0053557"/>
                  </a:ext>
                </a:extLst>
              </a:tr>
              <a:tr h="244838">
                <a:tc>
                  <a:txBody>
                    <a:bodyPr/>
                    <a:lstStyle/>
                    <a:p>
                      <a:pPr algn="just" fontAlgn="ctr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Greitosios medicinos pagalbos skubių įvykdytų iškvietimų paslaugos, suteiktos per 15 min. (mieste), dalis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91,4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86822256"/>
                  </a:ext>
                </a:extLst>
              </a:tr>
              <a:tr h="2448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Greitosios medicinos pagalbos skubių įvykdytų iškvietimų paslaugos, suteiktos per 25 min. (kaime), dalis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81,6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7933710"/>
                  </a:ext>
                </a:extLst>
              </a:tr>
              <a:tr h="483462">
                <a:tc>
                  <a:txBody>
                    <a:bodyPr/>
                    <a:lstStyle/>
                    <a:p>
                      <a:pPr algn="just" fontAlgn="ctr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Asmenų, teigusių, kad pagerėjo jų gyvenimo kokybė po dalyvavimo veiklose, skirtose savarankiškam lėtinės ligos valdymui, dalis (proc.)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n.d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32746647"/>
                  </a:ext>
                </a:extLst>
              </a:tr>
              <a:tr h="483462">
                <a:tc>
                  <a:txBody>
                    <a:bodyPr/>
                    <a:lstStyle/>
                    <a:p>
                      <a:pPr algn="just" fontAlgn="ctr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Tikslinių grupių asmenų, kurių gyvenimo kokybė pagerėjo gavus naujas ar patobulintas psichikos sveikatos priežiūros paslaugas, dalis (proc.)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n.d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2523671"/>
                  </a:ext>
                </a:extLst>
              </a:tr>
              <a:tr h="331488">
                <a:tc>
                  <a:txBody>
                    <a:bodyPr/>
                    <a:lstStyle/>
                    <a:p>
                      <a:pPr algn="just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Pacientų pasitenkinimas gautomis paslaugomis (proc.)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n.d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6506323"/>
                  </a:ext>
                </a:extLst>
              </a:tr>
              <a:tr h="483177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Sveikatos priežiūros specialistai, kurie po dalyvavimo veiklose mažiausiai dvejus metus dirbo sveikatos priežiūros įstaigose (proc.)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n.d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755721772"/>
                  </a:ext>
                </a:extLst>
              </a:tr>
              <a:tr h="34333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Asmenų, kurie po dalyvavimo veiklose įgijo kvalifikaciją, dalis (proc.)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n.d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3459566312"/>
                  </a:ext>
                </a:extLst>
              </a:tr>
              <a:tr h="333286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Specialistų, po dalyvavimo veiklose įgijusių / patobulinusių  kvalifikaciją, dalis (proc.)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n.d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4235575513"/>
                  </a:ext>
                </a:extLst>
              </a:tr>
              <a:tr h="333286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Naujos arba modernizuotos sveikatos priežiūros infrastruktūros naudotojų skaičius per metus (vnt.)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1323000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1769000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3698891126"/>
                  </a:ext>
                </a:extLst>
              </a:tr>
              <a:tr h="483177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Sveikatos priežiūros įstaigų, įtrauktų į veiklos rezultatų rodiklių rinkiniu grindžiamą Lietuvos nacionalinės sveikatos sistemos švieslentę, dalis (proc.)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437416515"/>
                  </a:ext>
                </a:extLst>
              </a:tr>
              <a:tr h="29247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Šalies gyventojų, kuriems teikiamos su sveikata susijusios elektroninės paslaugos, dalis (proc.)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120869446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Sveikatos priežiūros specialistų, kurių licencija įregistruota ir jos priežiūra vykdoma skaitmeniniu būdu, dalis (proc.)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n.d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8570573"/>
                  </a:ext>
                </a:extLst>
              </a:tr>
            </a:tbl>
          </a:graphicData>
        </a:graphic>
      </p:graphicFrame>
      <p:sp>
        <p:nvSpPr>
          <p:cNvPr id="5" name="Pavadinimas 1">
            <a:extLst>
              <a:ext uri="{FF2B5EF4-FFF2-40B4-BE49-F238E27FC236}">
                <a16:creationId xmlns:a16="http://schemas.microsoft.com/office/drawing/2014/main" id="{CC07C86F-435F-4A2E-B475-BA4FFA16B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987" y="144263"/>
            <a:ext cx="10917238" cy="701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P</a:t>
            </a:r>
            <a:r>
              <a:rPr lang="lt-LT" sz="3600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lėtros programos </a:t>
            </a:r>
            <a:r>
              <a:rPr lang="en-US" sz="36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rodikliai</a:t>
            </a:r>
            <a:r>
              <a:rPr lang="lt-LT" sz="36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 (1)</a:t>
            </a:r>
          </a:p>
        </p:txBody>
      </p:sp>
      <p:pic>
        <p:nvPicPr>
          <p:cNvPr id="7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3F09916E-57D9-4B85-A2D7-AA2165EA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3" y="6237006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>
            <a:extLst>
              <a:ext uri="{FF2B5EF4-FFF2-40B4-BE49-F238E27FC236}">
                <a16:creationId xmlns:a16="http://schemas.microsoft.com/office/drawing/2014/main" id="{2937303F-5F45-4AAF-B37E-D59596669D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043752"/>
              </p:ext>
            </p:extLst>
          </p:nvPr>
        </p:nvGraphicFramePr>
        <p:xfrm>
          <a:off x="273464" y="564024"/>
          <a:ext cx="11485548" cy="5462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1">
                  <a:extLst>
                    <a:ext uri="{9D8B030D-6E8A-4147-A177-3AD203B41FA5}">
                      <a16:colId xmlns:a16="http://schemas.microsoft.com/office/drawing/2014/main" val="222336406"/>
                    </a:ext>
                  </a:extLst>
                </a:gridCol>
                <a:gridCol w="1316052">
                  <a:extLst>
                    <a:ext uri="{9D8B030D-6E8A-4147-A177-3AD203B41FA5}">
                      <a16:colId xmlns:a16="http://schemas.microsoft.com/office/drawing/2014/main" val="1735303446"/>
                    </a:ext>
                  </a:extLst>
                </a:gridCol>
                <a:gridCol w="1025495">
                  <a:extLst>
                    <a:ext uri="{9D8B030D-6E8A-4147-A177-3AD203B41FA5}">
                      <a16:colId xmlns:a16="http://schemas.microsoft.com/office/drawing/2014/main" val="1123364717"/>
                    </a:ext>
                  </a:extLst>
                </a:gridCol>
              </a:tblGrid>
              <a:tr h="34622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Rodikliai</a:t>
                      </a:r>
                      <a:endParaRPr lang="lt-LT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Pradinė reikšmė</a:t>
                      </a:r>
                      <a:endParaRPr lang="lt-LT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2030 m.</a:t>
                      </a:r>
                      <a:endParaRPr lang="lt-LT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99797"/>
                  </a:ext>
                </a:extLst>
              </a:tr>
              <a:tr h="243760">
                <a:tc>
                  <a:txBody>
                    <a:bodyPr/>
                    <a:lstStyle/>
                    <a:p>
                      <a:pPr algn="just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Šeimos gydytojo ir jo komandos narių suteiktų sveikatos priežiūros paslaugų santykis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86/14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40/60 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86822256"/>
                  </a:ext>
                </a:extLst>
              </a:tr>
              <a:tr h="24376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Slaugytojų, tenkančių vienam gydytojui, skaičius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7933710"/>
                  </a:ext>
                </a:extLst>
              </a:tr>
              <a:tr h="243760">
                <a:tc>
                  <a:txBody>
                    <a:bodyPr/>
                    <a:lstStyle/>
                    <a:p>
                      <a:pPr algn="just" fontAlgn="ctr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Aktyvaus gydymo lovų užimtumas (proc.)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2523671"/>
                  </a:ext>
                </a:extLst>
              </a:tr>
              <a:tr h="344916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Mirštamumas nuo miokardo infarkto per 30 dienų nuo hospitalizacijos (proc.) 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13,3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755721772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Mirštamumas nuo išeminio galvos smegenų insulto per 30 dienų po hospitalizacijos (proc.) 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18,24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3459566312"/>
                  </a:ext>
                </a:extLst>
              </a:tr>
              <a:tr h="564658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Asmenų, gavusių tęstines ambulatorines ir (ar) dienos stacionaro psichikos sveikatos paslaugas per 30 dienų nuo išrašymo iš stacionaro, dalis (proc.)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50,2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80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4235575513"/>
                  </a:ext>
                </a:extLst>
              </a:tr>
              <a:tr h="297375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Asmenų, kuriems onkologinė liga diagnozuota ankstyvoje stadijoje (I–II st.), dalis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47,0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60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3698891126"/>
                  </a:ext>
                </a:extLst>
              </a:tr>
              <a:tr h="30793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Bendras 5 metų išgyvenamumas sergant krūties vėžiu (proc.)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77,1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4104671294"/>
                  </a:ext>
                </a:extLst>
              </a:tr>
              <a:tr h="29910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5 metų išgyvenamumas sergant gimdos kaklelio vėžiu (proc.)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62,9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67,9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992810864"/>
                  </a:ext>
                </a:extLst>
              </a:tr>
              <a:tr h="318545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Vyrų 5 metų išgyvenamumas segant storosios žarnos vėžiu (proc.)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812413394"/>
                  </a:ext>
                </a:extLst>
              </a:tr>
              <a:tr h="28539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Moterų 5 metų išgyvenamumas sergant storosios žarnos vėžiu  (proc.)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57,5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62,5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411283402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Gyventojų, dėl laukimo laiko (ilgų eilių) atidėjusių kreipimąsi dėl sveikatos priežiūros paslaugų, dalis (proc.)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19,7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437416515"/>
                  </a:ext>
                </a:extLst>
              </a:tr>
              <a:tr h="321642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Stacionarinio aktyvaus gydymo atvejų skaičiaus sumažėjimas lyginant su 2019 m. (atvejų skaičius)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616734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431714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742707044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Dienos stacionaro atvejų skaičiaus padidėjimas lyginant su 2019 m. (atvejų skaičius)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214495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362243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2099918894"/>
                  </a:ext>
                </a:extLst>
              </a:tr>
              <a:tr h="36758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Dienos chirurgijos atvejų skaičiaus padidėjimas lyginant su 2019 m. (atvejų skaičius)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56169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73020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383611845"/>
                  </a:ext>
                </a:extLst>
              </a:tr>
              <a:tr h="23940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lt-LT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Efektyvių organų donorų skaičius 1 mln. gyventojų 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18,6</a:t>
                      </a: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059" marR="6059" marT="6059" marB="0" anchor="ctr"/>
                </a:tc>
                <a:extLst>
                  <a:ext uri="{0D108BD9-81ED-4DB2-BD59-A6C34878D82A}">
                    <a16:rowId xmlns:a16="http://schemas.microsoft.com/office/drawing/2014/main" val="3458593317"/>
                  </a:ext>
                </a:extLst>
              </a:tr>
            </a:tbl>
          </a:graphicData>
        </a:graphic>
      </p:graphicFrame>
      <p:sp>
        <p:nvSpPr>
          <p:cNvPr id="5" name="Pavadinimas 1">
            <a:extLst>
              <a:ext uri="{FF2B5EF4-FFF2-40B4-BE49-F238E27FC236}">
                <a16:creationId xmlns:a16="http://schemas.microsoft.com/office/drawing/2014/main" id="{CC07C86F-435F-4A2E-B475-BA4FFA16B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464" y="8546"/>
            <a:ext cx="10917238" cy="564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P</a:t>
            </a:r>
            <a:r>
              <a:rPr lang="lt-LT" sz="3600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lėtros programos </a:t>
            </a:r>
            <a:r>
              <a:rPr lang="en-US" sz="36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rodikliai</a:t>
            </a:r>
            <a:r>
              <a:rPr lang="lt-LT" sz="36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 (2)</a:t>
            </a:r>
          </a:p>
        </p:txBody>
      </p:sp>
      <p:pic>
        <p:nvPicPr>
          <p:cNvPr id="7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534BFA16-7EDB-4234-8632-E4B00A71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2" y="6185731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2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9263530E-0B85-4B0B-ABFC-AF20DF8A8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2" y="6218065"/>
            <a:ext cx="2863823" cy="556920"/>
          </a:xfrm>
          <a:prstGeom prst="rect">
            <a:avLst/>
          </a:prstGeom>
        </p:spPr>
      </p:pic>
      <p:sp>
        <p:nvSpPr>
          <p:cNvPr id="14" name="Pavadinimas 13">
            <a:extLst>
              <a:ext uri="{FF2B5EF4-FFF2-40B4-BE49-F238E27FC236}">
                <a16:creationId xmlns:a16="http://schemas.microsoft.com/office/drawing/2014/main" id="{0C15E910-66AF-44F7-B238-BBB6C3BE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27"/>
            <a:ext cx="10515600" cy="1325563"/>
          </a:xfrm>
        </p:spPr>
        <p:txBody>
          <a:bodyPr>
            <a:normAutofit/>
          </a:bodyPr>
          <a:lstStyle/>
          <a:p>
            <a:r>
              <a:rPr lang="lt-LT" sz="46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Pažangos priemonė apims šias reformas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63AD9C7-C8B6-4309-9B54-01E75207D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0014" y="1569772"/>
            <a:ext cx="10868670" cy="435133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100" b="1" i="0" u="none" strike="noStrike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lt-LT" sz="1100" b="1" i="0" u="none" strike="noStrike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lt-LT" sz="11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8245546-425B-4E63-BDF1-3911F8A04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958919"/>
              </p:ext>
            </p:extLst>
          </p:nvPr>
        </p:nvGraphicFramePr>
        <p:xfrm>
          <a:off x="2032000" y="1352550"/>
          <a:ext cx="9207500" cy="478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avadinimas 1">
            <a:extLst>
              <a:ext uri="{FF2B5EF4-FFF2-40B4-BE49-F238E27FC236}">
                <a16:creationId xmlns:a16="http://schemas.microsoft.com/office/drawing/2014/main" id="{10DA6FB4-F022-43C1-8BE6-0C3E6FDA2501}"/>
              </a:ext>
            </a:extLst>
          </p:cNvPr>
          <p:cNvSpPr txBox="1">
            <a:spLocks/>
          </p:cNvSpPr>
          <p:nvPr/>
        </p:nvSpPr>
        <p:spPr>
          <a:xfrm>
            <a:off x="710014" y="206327"/>
            <a:ext cx="10515600" cy="72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4000" b="1" spc="-150" dirty="0">
              <a:solidFill>
                <a:schemeClr val="accent1">
                  <a:lumMod val="75000"/>
                </a:schemeClr>
              </a:solidFill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3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2">
            <a:extLst>
              <a:ext uri="{FF2B5EF4-FFF2-40B4-BE49-F238E27FC236}">
                <a16:creationId xmlns:a16="http://schemas.microsoft.com/office/drawing/2014/main" id="{2924F362-5A0D-4862-9F1B-DC24F33F9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65349"/>
              </p:ext>
            </p:extLst>
          </p:nvPr>
        </p:nvGraphicFramePr>
        <p:xfrm>
          <a:off x="838200" y="552893"/>
          <a:ext cx="10515600" cy="562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4CEE26C-2AAC-4C03-8635-D9EEC4153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" y="6176963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2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77DA1C-A820-415B-AF8B-FF61F475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604865"/>
            <a:ext cx="11322489" cy="4848278"/>
          </a:xfrm>
        </p:spPr>
        <p:txBody>
          <a:bodyPr>
            <a:noAutofit/>
          </a:bodyPr>
          <a:lstStyle/>
          <a:p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Sveikatos apsaugos ministerija parengė ir teikia  LRV nutarimo „Dėl </a:t>
            </a:r>
            <a:r>
              <a:rPr lang="lt-L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2022-2030 m. plėtros programos valdytojos Lietuvos Respublikos sveikatos apsaugos ministerijos sveikatos priežiūros kokybės ir efektyvumo didinimo plėtros programos patvirtinimo“ projektą.</a:t>
            </a:r>
          </a:p>
          <a:p>
            <a:pPr algn="just"/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Plėtros programa buvo 2 kartus derinta su institucijomis (ŠMSM, SADM, FM, TM, AM, EIM, KM,  VRM, ŽŪM, EM, LRVK);</a:t>
            </a:r>
          </a:p>
          <a:p>
            <a:pPr algn="just"/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Organizuotos viešosios konsultacijos;</a:t>
            </a:r>
          </a:p>
          <a:p>
            <a:pPr algn="just"/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2022 m. kovo 22 d. </a:t>
            </a:r>
            <a:r>
              <a:rPr lang="lt-LT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LRV </a:t>
            </a:r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nutarimo projektas svarstytas ministerijų atstovų tarpinstituciniame pasitarime.</a:t>
            </a:r>
          </a:p>
          <a:p>
            <a:pPr algn="just"/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Plėtros programa skelbiama Sveikatos apsaugos ministerijos  internetiniame puslapyje</a:t>
            </a:r>
          </a:p>
          <a:p>
            <a:pPr marL="0" lvl="0" indent="0">
              <a:buNone/>
            </a:pPr>
            <a:r>
              <a:rPr lang="lt-LT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https://sam.lrv.lt/lt/administracine-informacija/planavimo-dokumentai/pletros-  </a:t>
            </a:r>
            <a:r>
              <a:rPr lang="lt-LT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programu</a:t>
            </a:r>
            <a:r>
              <a:rPr lang="lt-LT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-rengimas</a:t>
            </a:r>
            <a:endParaRPr lang="lt-LT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+mj-lt"/>
                <a:cs typeface="Times New Roman" panose="02020603050405020304" pitchFamily="18" charset="0"/>
              </a:rPr>
              <a:t>Plėtros programa skirta įgyvendinti Nacionalinio pažangos plano (NPP) 2.11 uždavinį „Didinti kokybiškų ir inovatyvių sveikatos priežiūros paslaugų prieinamumą ir sveikatos atsparumą grėsmėms“</a:t>
            </a:r>
          </a:p>
          <a:p>
            <a:pPr marL="0" indent="0">
              <a:buNone/>
            </a:pP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avadinimas 1">
            <a:extLst>
              <a:ext uri="{FF2B5EF4-FFF2-40B4-BE49-F238E27FC236}">
                <a16:creationId xmlns:a16="http://schemas.microsoft.com/office/drawing/2014/main" id="{EE186F24-2B21-4108-BF04-68230EB566FC}"/>
              </a:ext>
            </a:extLst>
          </p:cNvPr>
          <p:cNvSpPr txBox="1">
            <a:spLocks/>
          </p:cNvSpPr>
          <p:nvPr/>
        </p:nvSpPr>
        <p:spPr>
          <a:xfrm>
            <a:off x="838200" y="312548"/>
            <a:ext cx="10515600" cy="72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Programos rengimo ir derinimo eiga</a:t>
            </a:r>
          </a:p>
        </p:txBody>
      </p:sp>
      <p:pic>
        <p:nvPicPr>
          <p:cNvPr id="1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57DBA5A-DDFF-496B-8130-9E30B10A0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4" y="5981993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AE3E4FBE-D21D-4E2B-990D-2C20242BA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7" y="6116048"/>
            <a:ext cx="3455866" cy="672053"/>
          </a:xfr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7C8976E-2747-4579-A18F-7CF922CEF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125322"/>
              </p:ext>
            </p:extLst>
          </p:nvPr>
        </p:nvGraphicFramePr>
        <p:xfrm>
          <a:off x="214548" y="169299"/>
          <a:ext cx="6921191" cy="628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1DADD53D-8DA2-4787-94F6-9470B9D31444}"/>
              </a:ext>
            </a:extLst>
          </p:cNvPr>
          <p:cNvSpPr/>
          <p:nvPr/>
        </p:nvSpPr>
        <p:spPr>
          <a:xfrm>
            <a:off x="1398661" y="4213960"/>
            <a:ext cx="9656749" cy="1946627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186BD-DA38-499A-92E3-9E0918D0C317}"/>
              </a:ext>
            </a:extLst>
          </p:cNvPr>
          <p:cNvSpPr txBox="1"/>
          <p:nvPr/>
        </p:nvSpPr>
        <p:spPr>
          <a:xfrm>
            <a:off x="1478872" y="4257057"/>
            <a:ext cx="95765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2.11 uždavinio rodikliai: </a:t>
            </a:r>
          </a:p>
          <a:p>
            <a:pPr lvl="0" algn="l"/>
            <a:r>
              <a:rPr lang="lt-LT" sz="1600" b="1" dirty="0">
                <a:latin typeface="+mj-lt"/>
                <a:cs typeface="Calibri" panose="020F0502020204030204" pitchFamily="34" charset="0"/>
              </a:rPr>
              <a:t>Gydymo priemonėmis išvengiamas mirtingumas, mirusiųjų skaičius 100 tūkst. Gyventojų</a:t>
            </a:r>
          </a:p>
          <a:p>
            <a:pPr lvl="0" algn="l"/>
            <a:r>
              <a:rPr lang="lt-LT" sz="16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( 2017 m. –186; 2025 m. – 150; 2030 m. – 100);</a:t>
            </a:r>
          </a:p>
          <a:p>
            <a:pPr lvl="0" algn="l"/>
            <a:r>
              <a:rPr lang="lt-LT" sz="1600" b="1" dirty="0">
                <a:latin typeface="+mj-lt"/>
                <a:cs typeface="Calibri" panose="020F0502020204030204" pitchFamily="34" charset="0"/>
              </a:rPr>
              <a:t>Gyventojų išlaidų sveikatos priežiūros paslaugoms ir prekėms dalis nuo visų einamųjų išlaidų, procentai</a:t>
            </a:r>
          </a:p>
          <a:p>
            <a:pPr lvl="0" algn="l"/>
            <a:r>
              <a:rPr lang="lt-LT" sz="16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(2019 m. – 32,3; 2025 m. – 20; 2030 m. – 15);</a:t>
            </a:r>
          </a:p>
          <a:p>
            <a:pPr lvl="0" algn="l"/>
            <a:r>
              <a:rPr lang="lt-LT" sz="1600" b="1" dirty="0">
                <a:latin typeface="+mj-lt"/>
                <a:cs typeface="Calibri" panose="020F0502020204030204" pitchFamily="34" charset="0"/>
              </a:rPr>
              <a:t>E. sveikatos sistemos naudojimas stacionarinėse ir ambulatorinėse asmens sveikatos priežiūros įstaigose, procentai </a:t>
            </a:r>
          </a:p>
          <a:p>
            <a:pPr lvl="0" algn="l"/>
            <a:r>
              <a:rPr lang="lt-LT" sz="16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(2021 m. – nėra duomenų; 2025 m. – 70; 2030 m. – 98).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B0F62EA-F315-4537-9410-9FC913E84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156" y="922186"/>
            <a:ext cx="4529270" cy="3284796"/>
          </a:xfrm>
          <a:prstGeom prst="rect">
            <a:avLst/>
          </a:prstGeom>
        </p:spPr>
      </p:pic>
      <p:sp>
        <p:nvSpPr>
          <p:cNvPr id="14" name="Stačiakampis: suapvalinti kampai 13">
            <a:extLst>
              <a:ext uri="{FF2B5EF4-FFF2-40B4-BE49-F238E27FC236}">
                <a16:creationId xmlns:a16="http://schemas.microsoft.com/office/drawing/2014/main" id="{34776CA8-4792-42C6-A45E-0AD3B9AAEB92}"/>
              </a:ext>
            </a:extLst>
          </p:cNvPr>
          <p:cNvSpPr/>
          <p:nvPr/>
        </p:nvSpPr>
        <p:spPr>
          <a:xfrm>
            <a:off x="7296157" y="586866"/>
            <a:ext cx="4529269" cy="333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 NPP 2 strateginio tikslo poveikio rodikliai</a:t>
            </a:r>
          </a:p>
        </p:txBody>
      </p:sp>
    </p:spTree>
    <p:extLst>
      <p:ext uri="{BB962C8B-B14F-4D97-AF65-F5344CB8AC3E}">
        <p14:creationId xmlns:p14="http://schemas.microsoft.com/office/powerpoint/2010/main" val="75927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F3C247AA-0719-430C-8B32-DE941764211B}"/>
              </a:ext>
            </a:extLst>
          </p:cNvPr>
          <p:cNvSpPr txBox="1">
            <a:spLocks/>
          </p:cNvSpPr>
          <p:nvPr/>
        </p:nvSpPr>
        <p:spPr>
          <a:xfrm>
            <a:off x="461473" y="252430"/>
            <a:ext cx="11603388" cy="725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Problema - didelis žmonių mirtingumas nuo ligų, kurių galima išvengti gydymo priemonėmis</a:t>
            </a:r>
          </a:p>
        </p:txBody>
      </p:sp>
      <p:graphicFrame>
        <p:nvGraphicFramePr>
          <p:cNvPr id="5" name="Chart 11">
            <a:extLst>
              <a:ext uri="{FF2B5EF4-FFF2-40B4-BE49-F238E27FC236}">
                <a16:creationId xmlns:a16="http://schemas.microsoft.com/office/drawing/2014/main" id="{98E0EDD8-1FDE-4AFE-B15D-FAE115EB3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386314"/>
              </p:ext>
            </p:extLst>
          </p:nvPr>
        </p:nvGraphicFramePr>
        <p:xfrm>
          <a:off x="246780" y="978168"/>
          <a:ext cx="6987002" cy="270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aveikslėlis 5">
            <a:extLst>
              <a:ext uri="{FF2B5EF4-FFF2-40B4-BE49-F238E27FC236}">
                <a16:creationId xmlns:a16="http://schemas.microsoft.com/office/drawing/2014/main" id="{B6F8CA65-E430-4883-A1A9-BAE73E67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3678979"/>
            <a:ext cx="6212793" cy="3086392"/>
          </a:xfrm>
          <a:prstGeom prst="rect">
            <a:avLst/>
          </a:prstGeom>
        </p:spPr>
      </p:pic>
      <p:sp>
        <p:nvSpPr>
          <p:cNvPr id="8" name="Stačiakampis: suapvalinti kampai 7">
            <a:extLst>
              <a:ext uri="{FF2B5EF4-FFF2-40B4-BE49-F238E27FC236}">
                <a16:creationId xmlns:a16="http://schemas.microsoft.com/office/drawing/2014/main" id="{3300AC85-F312-4D3F-AB28-3B2B97EA343D}"/>
              </a:ext>
            </a:extLst>
          </p:cNvPr>
          <p:cNvSpPr/>
          <p:nvPr/>
        </p:nvSpPr>
        <p:spPr>
          <a:xfrm>
            <a:off x="7233782" y="1666430"/>
            <a:ext cx="4711438" cy="29653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PROBLEMOS PRIEŽASČIŲ ANALIZĖS ASPEKTAI</a:t>
            </a:r>
          </a:p>
          <a:p>
            <a:pPr algn="ctr"/>
            <a:endParaRPr lang="lt-L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SVEKATOS PRIEŽIŪROS PRIEINAMUMAS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SVEIKATOS PRIEŽIŪROS KOKYBĖ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SVEIKATOS SISTEMOS EFEKTYVUMAS</a:t>
            </a:r>
          </a:p>
        </p:txBody>
      </p:sp>
      <p:pic>
        <p:nvPicPr>
          <p:cNvPr id="9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6CF274DD-1D9D-47ED-9609-F86227F3F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957" y="6144363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">
            <a:extLst>
              <a:ext uri="{FF2B5EF4-FFF2-40B4-BE49-F238E27FC236}">
                <a16:creationId xmlns:a16="http://schemas.microsoft.com/office/drawing/2014/main" id="{A8EA3CF0-F4B4-46DF-A7FE-A32021A340C4}"/>
              </a:ext>
            </a:extLst>
          </p:cNvPr>
          <p:cNvSpPr txBox="1">
            <a:spLocks/>
          </p:cNvSpPr>
          <p:nvPr/>
        </p:nvSpPr>
        <p:spPr>
          <a:xfrm>
            <a:off x="838200" y="312548"/>
            <a:ext cx="10515600" cy="72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-15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Poppins SemiBold" panose="00000700000000000000" pitchFamily="50" charset="0"/>
              </a:rPr>
              <a:t>Prieinamumas</a:t>
            </a:r>
          </a:p>
        </p:txBody>
      </p:sp>
      <p:grpSp>
        <p:nvGrpSpPr>
          <p:cNvPr id="6" name="Grupė 5">
            <a:extLst>
              <a:ext uri="{FF2B5EF4-FFF2-40B4-BE49-F238E27FC236}">
                <a16:creationId xmlns:a16="http://schemas.microsoft.com/office/drawing/2014/main" id="{D8D64A49-ADF4-4CC5-A30F-0926FF926DE5}"/>
              </a:ext>
            </a:extLst>
          </p:cNvPr>
          <p:cNvGrpSpPr/>
          <p:nvPr/>
        </p:nvGrpSpPr>
        <p:grpSpPr>
          <a:xfrm>
            <a:off x="647874" y="1550831"/>
            <a:ext cx="2950216" cy="1662552"/>
            <a:chOff x="627836" y="1347722"/>
            <a:chExt cx="2950216" cy="1662552"/>
          </a:xfrm>
        </p:grpSpPr>
        <p:grpSp>
          <p:nvGrpSpPr>
            <p:cNvPr id="35" name="Grupė 34">
              <a:extLst>
                <a:ext uri="{FF2B5EF4-FFF2-40B4-BE49-F238E27FC236}">
                  <a16:creationId xmlns:a16="http://schemas.microsoft.com/office/drawing/2014/main" id="{79A0C32F-C0B4-4815-A094-B918389C1455}"/>
                </a:ext>
              </a:extLst>
            </p:cNvPr>
            <p:cNvGrpSpPr/>
            <p:nvPr/>
          </p:nvGrpSpPr>
          <p:grpSpPr>
            <a:xfrm>
              <a:off x="627836" y="1347722"/>
              <a:ext cx="2950216" cy="1662552"/>
              <a:chOff x="4221623" y="1549410"/>
              <a:chExt cx="2785066" cy="1446758"/>
            </a:xfrm>
          </p:grpSpPr>
          <p:sp>
            <p:nvSpPr>
              <p:cNvPr id="18" name="Stačiakampis: suapvalinti kampai 17">
                <a:extLst>
                  <a:ext uri="{FF2B5EF4-FFF2-40B4-BE49-F238E27FC236}">
                    <a16:creationId xmlns:a16="http://schemas.microsoft.com/office/drawing/2014/main" id="{BD033989-65DA-4076-8EE8-5DA198866CC6}"/>
                  </a:ext>
                </a:extLst>
              </p:cNvPr>
              <p:cNvSpPr/>
              <p:nvPr/>
            </p:nvSpPr>
            <p:spPr>
              <a:xfrm>
                <a:off x="4221623" y="1549410"/>
                <a:ext cx="2785066" cy="14467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" name="Grupė 33">
                <a:extLst>
                  <a:ext uri="{FF2B5EF4-FFF2-40B4-BE49-F238E27FC236}">
                    <a16:creationId xmlns:a16="http://schemas.microsoft.com/office/drawing/2014/main" id="{5AA5D451-8843-4442-880C-BD3BD9F6D052}"/>
                  </a:ext>
                </a:extLst>
              </p:cNvPr>
              <p:cNvGrpSpPr/>
              <p:nvPr/>
            </p:nvGrpSpPr>
            <p:grpSpPr>
              <a:xfrm>
                <a:off x="4221623" y="1550586"/>
                <a:ext cx="2760291" cy="1385538"/>
                <a:chOff x="4221623" y="1550586"/>
                <a:chExt cx="2760291" cy="1385538"/>
              </a:xfrm>
            </p:grpSpPr>
            <p:pic>
              <p:nvPicPr>
                <p:cNvPr id="30" name="Paveikslėlis 29">
                  <a:extLst>
                    <a:ext uri="{FF2B5EF4-FFF2-40B4-BE49-F238E27FC236}">
                      <a16:creationId xmlns:a16="http://schemas.microsoft.com/office/drawing/2014/main" id="{8DE9F08B-380C-4FB4-8261-639B662F5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45371" y="1889010"/>
                  <a:ext cx="1704752" cy="1047114"/>
                </a:xfrm>
                <a:prstGeom prst="rect">
                  <a:avLst/>
                </a:prstGeom>
              </p:spPr>
            </p:pic>
            <p:sp>
              <p:nvSpPr>
                <p:cNvPr id="31" name="Stačiakampis 30">
                  <a:extLst>
                    <a:ext uri="{FF2B5EF4-FFF2-40B4-BE49-F238E27FC236}">
                      <a16:creationId xmlns:a16="http://schemas.microsoft.com/office/drawing/2014/main" id="{6D4CFD7E-F955-4CC8-A3F9-3B4ED8BE5361}"/>
                    </a:ext>
                  </a:extLst>
                </p:cNvPr>
                <p:cNvSpPr/>
                <p:nvPr/>
              </p:nvSpPr>
              <p:spPr>
                <a:xfrm>
                  <a:off x="4221623" y="1550586"/>
                  <a:ext cx="2545784" cy="33842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t-LT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Turime daugiausiai gydytojų ES</a:t>
                  </a:r>
                </a:p>
              </p:txBody>
            </p:sp>
            <p:sp>
              <p:nvSpPr>
                <p:cNvPr id="32" name="Stačiakampis 31">
                  <a:extLst>
                    <a:ext uri="{FF2B5EF4-FFF2-40B4-BE49-F238E27FC236}">
                      <a16:creationId xmlns:a16="http://schemas.microsoft.com/office/drawing/2014/main" id="{1C186D53-B0A0-47F5-970E-DC0DEA16086B}"/>
                    </a:ext>
                  </a:extLst>
                </p:cNvPr>
                <p:cNvSpPr/>
                <p:nvPr/>
              </p:nvSpPr>
              <p:spPr>
                <a:xfrm>
                  <a:off x="6150123" y="1987072"/>
                  <a:ext cx="831791" cy="8509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t-LT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4,6 gydytojai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t-LT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1 000 gyventojų</a:t>
                  </a:r>
                </a:p>
              </p:txBody>
            </p:sp>
          </p:grpSp>
        </p:grpSp>
        <p:sp>
          <p:nvSpPr>
            <p:cNvPr id="33" name="Stačiakampis 32">
              <a:extLst>
                <a:ext uri="{FF2B5EF4-FFF2-40B4-BE49-F238E27FC236}">
                  <a16:creationId xmlns:a16="http://schemas.microsoft.com/office/drawing/2014/main" id="{9B70502F-4318-4264-8936-14EB8F4B99B6}"/>
                </a:ext>
              </a:extLst>
            </p:cNvPr>
            <p:cNvSpPr/>
            <p:nvPr/>
          </p:nvSpPr>
          <p:spPr>
            <a:xfrm>
              <a:off x="2318106" y="1801543"/>
              <a:ext cx="346887" cy="19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</a:t>
              </a:r>
            </a:p>
          </p:txBody>
        </p:sp>
      </p:grpSp>
      <p:grpSp>
        <p:nvGrpSpPr>
          <p:cNvPr id="5" name="Grupė 4">
            <a:extLst>
              <a:ext uri="{FF2B5EF4-FFF2-40B4-BE49-F238E27FC236}">
                <a16:creationId xmlns:a16="http://schemas.microsoft.com/office/drawing/2014/main" id="{E6FEC803-603C-4411-BA28-8F627C66C395}"/>
              </a:ext>
            </a:extLst>
          </p:cNvPr>
          <p:cNvGrpSpPr/>
          <p:nvPr/>
        </p:nvGrpSpPr>
        <p:grpSpPr>
          <a:xfrm>
            <a:off x="517792" y="4116615"/>
            <a:ext cx="3210379" cy="1600603"/>
            <a:chOff x="522394" y="3335625"/>
            <a:chExt cx="2770282" cy="1480980"/>
          </a:xfrm>
        </p:grpSpPr>
        <p:grpSp>
          <p:nvGrpSpPr>
            <p:cNvPr id="2" name="Grupė 1">
              <a:extLst>
                <a:ext uri="{FF2B5EF4-FFF2-40B4-BE49-F238E27FC236}">
                  <a16:creationId xmlns:a16="http://schemas.microsoft.com/office/drawing/2014/main" id="{54A7A7C5-6C12-465C-98DA-CCE9CAF50AA1}"/>
                </a:ext>
              </a:extLst>
            </p:cNvPr>
            <p:cNvGrpSpPr/>
            <p:nvPr/>
          </p:nvGrpSpPr>
          <p:grpSpPr>
            <a:xfrm>
              <a:off x="522394" y="3335625"/>
              <a:ext cx="2770282" cy="1480980"/>
              <a:chOff x="3476576" y="1576265"/>
              <a:chExt cx="2770282" cy="1480980"/>
            </a:xfrm>
          </p:grpSpPr>
          <p:sp>
            <p:nvSpPr>
              <p:cNvPr id="36" name="Stačiakampis: suapvalinti kampai 35">
                <a:extLst>
                  <a:ext uri="{FF2B5EF4-FFF2-40B4-BE49-F238E27FC236}">
                    <a16:creationId xmlns:a16="http://schemas.microsoft.com/office/drawing/2014/main" id="{973AE4F3-43BA-46EF-A3E6-3082EBC3EA2A}"/>
                  </a:ext>
                </a:extLst>
              </p:cNvPr>
              <p:cNvSpPr/>
              <p:nvPr/>
            </p:nvSpPr>
            <p:spPr>
              <a:xfrm>
                <a:off x="3476576" y="1675025"/>
                <a:ext cx="2715155" cy="1382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aveikslėlis 38">
                <a:extLst>
                  <a:ext uri="{FF2B5EF4-FFF2-40B4-BE49-F238E27FC236}">
                    <a16:creationId xmlns:a16="http://schemas.microsoft.com/office/drawing/2014/main" id="{B4576097-A3C9-4656-920C-32E51F039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1557" y="1872189"/>
                <a:ext cx="1785224" cy="1119096"/>
              </a:xfrm>
              <a:prstGeom prst="rect">
                <a:avLst/>
              </a:prstGeom>
            </p:spPr>
          </p:pic>
          <p:sp>
            <p:nvSpPr>
              <p:cNvPr id="40" name="Stačiakampis 39">
                <a:extLst>
                  <a:ext uri="{FF2B5EF4-FFF2-40B4-BE49-F238E27FC236}">
                    <a16:creationId xmlns:a16="http://schemas.microsoft.com/office/drawing/2014/main" id="{11405955-1A3F-4280-83B5-41C8999B9F8E}"/>
                  </a:ext>
                </a:extLst>
              </p:cNvPr>
              <p:cNvSpPr/>
              <p:nvPr/>
            </p:nvSpPr>
            <p:spPr>
              <a:xfrm>
                <a:off x="3487762" y="1576265"/>
                <a:ext cx="2545784" cy="3384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Teikiame daug konsultacijų</a:t>
                </a:r>
              </a:p>
            </p:txBody>
          </p:sp>
          <p:sp>
            <p:nvSpPr>
              <p:cNvPr id="41" name="Stačiakampis 40">
                <a:extLst>
                  <a:ext uri="{FF2B5EF4-FFF2-40B4-BE49-F238E27FC236}">
                    <a16:creationId xmlns:a16="http://schemas.microsoft.com/office/drawing/2014/main" id="{C703EE5A-FC8C-4800-925B-F50CB0156DBD}"/>
                  </a:ext>
                </a:extLst>
              </p:cNvPr>
              <p:cNvSpPr/>
              <p:nvPr/>
            </p:nvSpPr>
            <p:spPr>
              <a:xfrm>
                <a:off x="5331330" y="1984273"/>
                <a:ext cx="915528" cy="85099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9.5 konsultacijos asmeniui</a:t>
                </a:r>
              </a:p>
            </p:txBody>
          </p:sp>
        </p:grpSp>
        <p:sp>
          <p:nvSpPr>
            <p:cNvPr id="42" name="Stačiakampis 41">
              <a:extLst>
                <a:ext uri="{FF2B5EF4-FFF2-40B4-BE49-F238E27FC236}">
                  <a16:creationId xmlns:a16="http://schemas.microsoft.com/office/drawing/2014/main" id="{26A391E8-F161-460E-8D60-344CFF43CCFC}"/>
                </a:ext>
              </a:extLst>
            </p:cNvPr>
            <p:cNvSpPr/>
            <p:nvPr/>
          </p:nvSpPr>
          <p:spPr>
            <a:xfrm>
              <a:off x="1876584" y="3683205"/>
              <a:ext cx="376015" cy="188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</a:t>
              </a:r>
            </a:p>
          </p:txBody>
        </p:sp>
      </p:grpSp>
      <p:grpSp>
        <p:nvGrpSpPr>
          <p:cNvPr id="3" name="Grupė 2">
            <a:extLst>
              <a:ext uri="{FF2B5EF4-FFF2-40B4-BE49-F238E27FC236}">
                <a16:creationId xmlns:a16="http://schemas.microsoft.com/office/drawing/2014/main" id="{5E199F4F-5200-4433-AC60-3650E8A34A43}"/>
              </a:ext>
            </a:extLst>
          </p:cNvPr>
          <p:cNvGrpSpPr/>
          <p:nvPr/>
        </p:nvGrpSpPr>
        <p:grpSpPr>
          <a:xfrm>
            <a:off x="4298896" y="470534"/>
            <a:ext cx="2545784" cy="1454078"/>
            <a:chOff x="6407313" y="1603167"/>
            <a:chExt cx="2545784" cy="1454078"/>
          </a:xfrm>
        </p:grpSpPr>
        <p:sp>
          <p:nvSpPr>
            <p:cNvPr id="17" name="Stačiakampis: suapvalinti kampai 16">
              <a:extLst>
                <a:ext uri="{FF2B5EF4-FFF2-40B4-BE49-F238E27FC236}">
                  <a16:creationId xmlns:a16="http://schemas.microsoft.com/office/drawing/2014/main" id="{4FE39C02-485B-4942-A039-0C54A74E492A}"/>
                </a:ext>
              </a:extLst>
            </p:cNvPr>
            <p:cNvSpPr/>
            <p:nvPr/>
          </p:nvSpPr>
          <p:spPr>
            <a:xfrm>
              <a:off x="6548485" y="1610487"/>
              <a:ext cx="2348022" cy="14467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29 proc.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viršija ES(27) vidurkį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(100 tūkst. gyv. 2019 m.)</a:t>
              </a:r>
            </a:p>
          </p:txBody>
        </p:sp>
        <p:sp>
          <p:nvSpPr>
            <p:cNvPr id="46" name="Stačiakampis 45">
              <a:extLst>
                <a:ext uri="{FF2B5EF4-FFF2-40B4-BE49-F238E27FC236}">
                  <a16:creationId xmlns:a16="http://schemas.microsoft.com/office/drawing/2014/main" id="{73044D3B-B4F7-4014-9937-4291DABC4E31}"/>
                </a:ext>
              </a:extLst>
            </p:cNvPr>
            <p:cNvSpPr/>
            <p:nvPr/>
          </p:nvSpPr>
          <p:spPr>
            <a:xfrm>
              <a:off x="6407313" y="1603167"/>
              <a:ext cx="2545784" cy="3384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Aktyvaus gydymo lovų skaičius</a:t>
              </a:r>
            </a:p>
          </p:txBody>
        </p:sp>
      </p:grpSp>
      <p:grpSp>
        <p:nvGrpSpPr>
          <p:cNvPr id="7" name="Grupė 6">
            <a:extLst>
              <a:ext uri="{FF2B5EF4-FFF2-40B4-BE49-F238E27FC236}">
                <a16:creationId xmlns:a16="http://schemas.microsoft.com/office/drawing/2014/main" id="{732F2416-7DDE-4403-8377-F471DC7C445A}"/>
              </a:ext>
            </a:extLst>
          </p:cNvPr>
          <p:cNvGrpSpPr/>
          <p:nvPr/>
        </p:nvGrpSpPr>
        <p:grpSpPr>
          <a:xfrm>
            <a:off x="7563135" y="464113"/>
            <a:ext cx="2742241" cy="1552447"/>
            <a:chOff x="8184444" y="1311451"/>
            <a:chExt cx="2742241" cy="1552447"/>
          </a:xfrm>
        </p:grpSpPr>
        <p:grpSp>
          <p:nvGrpSpPr>
            <p:cNvPr id="4" name="Grupė 3">
              <a:extLst>
                <a:ext uri="{FF2B5EF4-FFF2-40B4-BE49-F238E27FC236}">
                  <a16:creationId xmlns:a16="http://schemas.microsoft.com/office/drawing/2014/main" id="{F711AA77-C42E-45EA-81E6-73AB9BA1B1F7}"/>
                </a:ext>
              </a:extLst>
            </p:cNvPr>
            <p:cNvGrpSpPr/>
            <p:nvPr/>
          </p:nvGrpSpPr>
          <p:grpSpPr>
            <a:xfrm>
              <a:off x="8184444" y="1311451"/>
              <a:ext cx="2742241" cy="1552447"/>
              <a:chOff x="9016771" y="1569336"/>
              <a:chExt cx="2742241" cy="1552447"/>
            </a:xfrm>
          </p:grpSpPr>
          <p:sp>
            <p:nvSpPr>
              <p:cNvPr id="37" name="Stačiakampis: suapvalinti kampai 36">
                <a:extLst>
                  <a:ext uri="{FF2B5EF4-FFF2-40B4-BE49-F238E27FC236}">
                    <a16:creationId xmlns:a16="http://schemas.microsoft.com/office/drawing/2014/main" id="{2B5B8A0F-7099-419D-8AC4-8187DAD11578}"/>
                  </a:ext>
                </a:extLst>
              </p:cNvPr>
              <p:cNvSpPr/>
              <p:nvPr/>
            </p:nvSpPr>
            <p:spPr>
              <a:xfrm>
                <a:off x="9144119" y="1675025"/>
                <a:ext cx="2614893" cy="14467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Paveikslėlis 43">
                <a:extLst>
                  <a:ext uri="{FF2B5EF4-FFF2-40B4-BE49-F238E27FC236}">
                    <a16:creationId xmlns:a16="http://schemas.microsoft.com/office/drawing/2014/main" id="{B5D7CAE8-59B9-4E9A-A9B6-822B66DBC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261" y="1901047"/>
                <a:ext cx="1622719" cy="1041893"/>
              </a:xfrm>
              <a:prstGeom prst="rect">
                <a:avLst/>
              </a:prstGeom>
            </p:spPr>
          </p:pic>
          <p:sp>
            <p:nvSpPr>
              <p:cNvPr id="45" name="Stačiakampis 44">
                <a:extLst>
                  <a:ext uri="{FF2B5EF4-FFF2-40B4-BE49-F238E27FC236}">
                    <a16:creationId xmlns:a16="http://schemas.microsoft.com/office/drawing/2014/main" id="{73FB61F4-FF1A-4CD3-9FF8-65E07AB2D9B5}"/>
                  </a:ext>
                </a:extLst>
              </p:cNvPr>
              <p:cNvSpPr/>
              <p:nvPr/>
            </p:nvSpPr>
            <p:spPr>
              <a:xfrm>
                <a:off x="9016771" y="1569336"/>
                <a:ext cx="2545784" cy="3384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Aukštas hospitalizacijų skaičius</a:t>
                </a:r>
              </a:p>
            </p:txBody>
          </p:sp>
        </p:grpSp>
        <p:sp>
          <p:nvSpPr>
            <p:cNvPr id="47" name="Stačiakampis 46">
              <a:extLst>
                <a:ext uri="{FF2B5EF4-FFF2-40B4-BE49-F238E27FC236}">
                  <a16:creationId xmlns:a16="http://schemas.microsoft.com/office/drawing/2014/main" id="{74822895-8CE1-432B-BD7A-B25BB3419955}"/>
                </a:ext>
              </a:extLst>
            </p:cNvPr>
            <p:cNvSpPr/>
            <p:nvPr/>
          </p:nvSpPr>
          <p:spPr>
            <a:xfrm>
              <a:off x="9619238" y="1653271"/>
              <a:ext cx="376015" cy="245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</a:t>
              </a:r>
            </a:p>
          </p:txBody>
        </p:sp>
      </p:grpSp>
      <p:pic>
        <p:nvPicPr>
          <p:cNvPr id="38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CDA8C692-207D-47A6-875C-30FC00FFB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1" y="5988532"/>
            <a:ext cx="2863823" cy="556920"/>
          </a:xfrm>
          <a:prstGeom prst="rect">
            <a:avLst/>
          </a:prstGeom>
        </p:spPr>
      </p:pic>
      <p:graphicFrame>
        <p:nvGraphicFramePr>
          <p:cNvPr id="43" name="Diagrama 42">
            <a:extLst>
              <a:ext uri="{FF2B5EF4-FFF2-40B4-BE49-F238E27FC236}">
                <a16:creationId xmlns:a16="http://schemas.microsoft.com/office/drawing/2014/main" id="{02A1270E-082A-4879-9EED-1DF9DF274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120083"/>
              </p:ext>
            </p:extLst>
          </p:nvPr>
        </p:nvGraphicFramePr>
        <p:xfrm>
          <a:off x="4326499" y="2700835"/>
          <a:ext cx="6210437" cy="152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6956C8BE-3BBF-4A79-938C-75A2D2EF63F5}"/>
              </a:ext>
            </a:extLst>
          </p:cNvPr>
          <p:cNvSpPr txBox="1"/>
          <p:nvPr/>
        </p:nvSpPr>
        <p:spPr>
          <a:xfrm>
            <a:off x="4298896" y="2174873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PAASP šeimos gydytojo ir jo komandos specialistų suteiktų PSDF biudžeto lėšomis apmokamų kontaktinių paslaugų (apsilankymų) apimtys 2020 m. sausio–2021 m. vasario mėn.</a:t>
            </a:r>
            <a:endParaRPr lang="lt-L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2CF87551-DCD4-4F7F-AC73-AC08D397B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068" y="4329124"/>
            <a:ext cx="5395016" cy="206476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9DA7929-6158-4794-A00A-5BEDA6776594}"/>
              </a:ext>
            </a:extLst>
          </p:cNvPr>
          <p:cNvSpPr txBox="1"/>
          <p:nvPr/>
        </p:nvSpPr>
        <p:spPr>
          <a:xfrm>
            <a:off x="4326499" y="4285760"/>
            <a:ext cx="609742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t-LT" sz="1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Gyventojų, atidėjusių kreipimąsi dėl sveikatos priežiūros paslaugų, dalis 2014 ir 2019 m.</a:t>
            </a:r>
            <a:endParaRPr lang="lt-L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2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3995CC0-3551-417B-9F87-68CF4FE4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65" y="257161"/>
            <a:ext cx="10515600" cy="660370"/>
          </a:xfrm>
        </p:spPr>
        <p:txBody>
          <a:bodyPr>
            <a:normAutofit/>
          </a:bodyPr>
          <a:lstStyle/>
          <a:p>
            <a:r>
              <a:rPr lang="lt-LT" sz="4000" b="1" spc="-15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  <a:cs typeface="Poppins SemiBold" panose="00000700000000000000" pitchFamily="50" charset="0"/>
              </a:rPr>
              <a:t>Kokybė</a:t>
            </a:r>
          </a:p>
        </p:txBody>
      </p:sp>
      <p:graphicFrame>
        <p:nvGraphicFramePr>
          <p:cNvPr id="4" name="Chart 15">
            <a:extLst>
              <a:ext uri="{FF2B5EF4-FFF2-40B4-BE49-F238E27FC236}">
                <a16:creationId xmlns:a16="http://schemas.microsoft.com/office/drawing/2014/main" id="{00000000-0008-0000-0000-00001504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602534"/>
              </p:ext>
            </p:extLst>
          </p:nvPr>
        </p:nvGraphicFramePr>
        <p:xfrm>
          <a:off x="350378" y="1459952"/>
          <a:ext cx="4638675" cy="160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3F48B4-0C3D-47CB-B341-00814E12F167}"/>
              </a:ext>
            </a:extLst>
          </p:cNvPr>
          <p:cNvSpPr txBox="1"/>
          <p:nvPr/>
        </p:nvSpPr>
        <p:spPr>
          <a:xfrm>
            <a:off x="502065" y="967412"/>
            <a:ext cx="4486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b="1" dirty="0">
                <a:effectLst/>
                <a:ea typeface="Times New Roman" panose="02020603050405020304" pitchFamily="18" charset="0"/>
              </a:rPr>
              <a:t>Mirštamumas nuo ūmaus miokardo infarkto per 30 d. nuo hospitalizacijos (bet kurioje įstaigoje)</a:t>
            </a:r>
            <a:endParaRPr lang="lt-LT" sz="1200" dirty="0"/>
          </a:p>
        </p:txBody>
      </p:sp>
      <p:graphicFrame>
        <p:nvGraphicFramePr>
          <p:cNvPr id="7" name="Chart 19">
            <a:extLst>
              <a:ext uri="{FF2B5EF4-FFF2-40B4-BE49-F238E27FC236}">
                <a16:creationId xmlns:a16="http://schemas.microsoft.com/office/drawing/2014/main" id="{00000000-0008-0000-0000-00002504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697258"/>
              </p:ext>
            </p:extLst>
          </p:nvPr>
        </p:nvGraphicFramePr>
        <p:xfrm>
          <a:off x="442731" y="3829809"/>
          <a:ext cx="4775048" cy="142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61A95B-BEFB-4D44-8E7C-3AE454B5BF04}"/>
              </a:ext>
            </a:extLst>
          </p:cNvPr>
          <p:cNvSpPr txBox="1"/>
          <p:nvPr/>
        </p:nvSpPr>
        <p:spPr>
          <a:xfrm>
            <a:off x="502065" y="3326659"/>
            <a:ext cx="4849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>
                <a:effectLst/>
                <a:ea typeface="Times New Roman" panose="02020603050405020304" pitchFamily="18" charset="0"/>
              </a:rPr>
              <a:t>Mirštamumas nuo išeminio insulto per 30 d. nuo hospitalizacijos (bet kurioje įstaigoje)</a:t>
            </a:r>
            <a:endParaRPr lang="lt-LT" sz="1400" dirty="0"/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747D87C3-EBCD-4CA3-B4A8-0793544EA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220" y="3268126"/>
            <a:ext cx="6308888" cy="206949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C7B480F1-285B-4E05-A7F2-45F0FB765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65" y="5680485"/>
            <a:ext cx="9558528" cy="10012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4995EA-9647-4A5C-BA85-7264C40F00CF}"/>
              </a:ext>
            </a:extLst>
          </p:cNvPr>
          <p:cNvSpPr txBox="1"/>
          <p:nvPr/>
        </p:nvSpPr>
        <p:spPr>
          <a:xfrm>
            <a:off x="442731" y="5349251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>
                <a:effectLst/>
                <a:ea typeface="Times New Roman" panose="02020603050405020304" pitchFamily="18" charset="0"/>
              </a:rPr>
              <a:t>Penkerių metų išgyvenamumas, diagnozavus vėžį, Lietuvoje ir ES</a:t>
            </a:r>
            <a:endParaRPr lang="lt-LT" sz="1400" dirty="0"/>
          </a:p>
        </p:txBody>
      </p:sp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A424BDBF-64C1-4572-9AD2-A7855D7E2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329" y="918325"/>
            <a:ext cx="6677522" cy="2006931"/>
          </a:xfrm>
          <a:prstGeom prst="rect">
            <a:avLst/>
          </a:prstGeom>
        </p:spPr>
      </p:pic>
      <p:pic>
        <p:nvPicPr>
          <p:cNvPr id="11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102E010-35CB-4888-B6B5-94803A508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48" y="6267656"/>
            <a:ext cx="2617891" cy="5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8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>
            <a:extLst>
              <a:ext uri="{FF2B5EF4-FFF2-40B4-BE49-F238E27FC236}">
                <a16:creationId xmlns:a16="http://schemas.microsoft.com/office/drawing/2014/main" id="{D61E6A69-294E-4AD4-851A-4603897A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766907"/>
          </a:xfrm>
        </p:spPr>
        <p:txBody>
          <a:bodyPr anchor="ctr"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lt-LT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5 balų sistemoje vertinant kiek 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sveikatos paslaugų kokybė atitinka lūkesčius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, 5 balais įvertino 10 proc. 4 balais įvertino 38 proc. respondentų. 35 proc. respondentų įvertino 3 balais, 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2 – 10 proc. ir visiškai neatitinka lūkesčių (1 balas) nurodė 4 proc. tyrimo dalyvių.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Dažniau teikiamas prioritetas ilgesnei konsultacijai, o ne patekimo greičiui. 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Su pirmu teiginiu „ilgiau trunkanti gydytojo konsultacija – gydytojas daugiau laiko skiria pacientui“ sutinka 53 proc.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lt-LT" sz="1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Esant rimtam sveikatos sutrikimui 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gyventojai vienareikšmiškai teikia prioritetą paslaugos kokybei, o ne atstumui iki ligoninės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. Su teiginiu „aš rinkčiausi ligoninę, kurioje yra šiuolaikinė gydymo įranga ir aukščiausios kvalifikacijos medicinos personalas, net jei ji būtų toliau nuo mano gyvenamosios vietos“ 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sutinka 83 proc.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Dauguma gyventojų pasisako už visuotinės lygybės principą sveikatos apsaugos sistemoje. 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Su pirmu teiginiu „kad sveikatos priežiūros sistema būtų be jokių priemokų, su visiems vienodai ilgomis paslaugų laukimo eilėmis” sutinka 62 proc.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Gyventojai iš sveikatos sistemos labiau tikisi gydymo vaistais ir chirurginėmis priemonėmis nei orientacijos į ligų prevenciją. 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Su pirmu teiginiu „sveikatos priežiūros sistema, kuri labiau orientuota į gydymą vaistais bei chirurginėmis priemonėmis“ sutinka 55 proc. </a:t>
            </a:r>
            <a:endParaRPr lang="lt-LT" sz="1400" dirty="0"/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id="{C81FCCD2-E2E4-4DAC-82FE-8151D52D4086}"/>
              </a:ext>
            </a:extLst>
          </p:cNvPr>
          <p:cNvSpPr txBox="1">
            <a:spLocks/>
          </p:cNvSpPr>
          <p:nvPr/>
        </p:nvSpPr>
        <p:spPr>
          <a:xfrm>
            <a:off x="486499" y="1572524"/>
            <a:ext cx="10515600" cy="455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1" i="0" u="none" strike="noStrike" kern="1200" cap="none" spc="-15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1989FD42-7022-4936-923E-FBF1F8C71E11}"/>
              </a:ext>
            </a:extLst>
          </p:cNvPr>
          <p:cNvSpPr/>
          <p:nvPr/>
        </p:nvSpPr>
        <p:spPr>
          <a:xfrm>
            <a:off x="1034040" y="5433479"/>
            <a:ext cx="3102123" cy="615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bg2">
                    <a:lumMod val="25000"/>
                  </a:schemeClr>
                </a:solidFill>
              </a:rPr>
              <a:t>Šaltinis: </a:t>
            </a:r>
            <a:r>
              <a:rPr lang="lt-LT" sz="1600" dirty="0" err="1">
                <a:solidFill>
                  <a:schemeClr val="bg2">
                    <a:lumMod val="25000"/>
                  </a:schemeClr>
                </a:solidFill>
              </a:rPr>
              <a:t>Spinter</a:t>
            </a:r>
            <a:r>
              <a:rPr lang="lt-LT" sz="1600" dirty="0">
                <a:solidFill>
                  <a:schemeClr val="bg2">
                    <a:lumMod val="25000"/>
                  </a:schemeClr>
                </a:solidFill>
              </a:rPr>
              <a:t> tyrimas, 2020</a:t>
            </a:r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63640830-6F0E-42AD-AAC2-D1BF3A65ECBC}"/>
              </a:ext>
            </a:extLst>
          </p:cNvPr>
          <p:cNvSpPr txBox="1">
            <a:spLocks/>
          </p:cNvSpPr>
          <p:nvPr/>
        </p:nvSpPr>
        <p:spPr>
          <a:xfrm>
            <a:off x="710014" y="206327"/>
            <a:ext cx="10515600" cy="72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4000" b="1" spc="-150" dirty="0">
              <a:solidFill>
                <a:schemeClr val="accent1">
                  <a:lumMod val="75000"/>
                </a:schemeClr>
              </a:solidFill>
              <a:cs typeface="Poppins SemiBold" panose="00000700000000000000" pitchFamily="50" charset="0"/>
            </a:endParaRPr>
          </a:p>
        </p:txBody>
      </p:sp>
      <p:sp>
        <p:nvSpPr>
          <p:cNvPr id="9" name="Suapvalintas stačiakampis 20">
            <a:extLst>
              <a:ext uri="{FF2B5EF4-FFF2-40B4-BE49-F238E27FC236}">
                <a16:creationId xmlns:a16="http://schemas.microsoft.com/office/drawing/2014/main" id="{42FDE0A7-BF83-4896-A5A1-3649BE723B14}"/>
              </a:ext>
            </a:extLst>
          </p:cNvPr>
          <p:cNvSpPr/>
          <p:nvPr/>
        </p:nvSpPr>
        <p:spPr>
          <a:xfrm>
            <a:off x="902298" y="472567"/>
            <a:ext cx="10579688" cy="7257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u="none" strike="noStrike" kern="1200" cap="none" spc="-15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j-ea"/>
                <a:cs typeface="Poppins SemiBold" panose="00000700000000000000" pitchFamily="50" charset="0"/>
              </a:rPr>
              <a:t>Gyventojų nuomonė dėl sveikatos priežiūros kokybės </a:t>
            </a:r>
          </a:p>
        </p:txBody>
      </p:sp>
      <p:pic>
        <p:nvPicPr>
          <p:cNvPr id="10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DE11330E-DD46-4DBA-B6CF-15F6C2FA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6" y="6048776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6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ačiakampis: suapvalinti kampai 13">
            <a:extLst>
              <a:ext uri="{FF2B5EF4-FFF2-40B4-BE49-F238E27FC236}">
                <a16:creationId xmlns:a16="http://schemas.microsoft.com/office/drawing/2014/main" id="{96E0767D-6E14-46E7-9409-D0AB3B9A6624}"/>
              </a:ext>
            </a:extLst>
          </p:cNvPr>
          <p:cNvSpPr/>
          <p:nvPr/>
        </p:nvSpPr>
        <p:spPr>
          <a:xfrm>
            <a:off x="316105" y="5862645"/>
            <a:ext cx="5304134" cy="7257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>
                <a:solidFill>
                  <a:schemeClr val="accent1">
                    <a:lumMod val="75000"/>
                  </a:schemeClr>
                </a:solidFill>
              </a:rPr>
              <a:t>PSDF lėšos naudojamos neracionaliai</a:t>
            </a:r>
          </a:p>
        </p:txBody>
      </p:sp>
      <p:sp>
        <p:nvSpPr>
          <p:cNvPr id="15" name="Stačiakampis: suapvalinti kampai 14">
            <a:extLst>
              <a:ext uri="{FF2B5EF4-FFF2-40B4-BE49-F238E27FC236}">
                <a16:creationId xmlns:a16="http://schemas.microsoft.com/office/drawing/2014/main" id="{9CD7739E-8D88-411E-BA92-1DBF6FC350AC}"/>
              </a:ext>
            </a:extLst>
          </p:cNvPr>
          <p:cNvSpPr/>
          <p:nvPr/>
        </p:nvSpPr>
        <p:spPr>
          <a:xfrm>
            <a:off x="323150" y="2562287"/>
            <a:ext cx="5297090" cy="7257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Iš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</a:t>
            </a:r>
            <a:r>
              <a:rPr lang="lt-LT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ūkst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hospitalizavimo atvejų 3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buvo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galima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lt-LT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švengti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(2020 m.). </a:t>
            </a:r>
            <a:endParaRPr lang="lt-L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tačiakampis: suapvalinti kampai 15">
            <a:extLst>
              <a:ext uri="{FF2B5EF4-FFF2-40B4-BE49-F238E27FC236}">
                <a16:creationId xmlns:a16="http://schemas.microsoft.com/office/drawing/2014/main" id="{C37ABFBA-9045-4072-B2B1-A34F3246494C}"/>
              </a:ext>
            </a:extLst>
          </p:cNvPr>
          <p:cNvSpPr/>
          <p:nvPr/>
        </p:nvSpPr>
        <p:spPr>
          <a:xfrm>
            <a:off x="316105" y="4775133"/>
            <a:ext cx="5297090" cy="9467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Ligoninėse lovų daug, o efektyvumas vienas mažiausių ES. Netolygus lovų užimtumas ligoninėse (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vidutinis užimtumas 2018 m., apie 75 proc., bet  net 28 ligoninėse tik 60 proc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 </a:t>
            </a: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tačiakampis: suapvalinti kampai 16">
            <a:extLst>
              <a:ext uri="{FF2B5EF4-FFF2-40B4-BE49-F238E27FC236}">
                <a16:creationId xmlns:a16="http://schemas.microsoft.com/office/drawing/2014/main" id="{5999A056-9B13-4989-8B12-4729EF4C2C36}"/>
              </a:ext>
            </a:extLst>
          </p:cNvPr>
          <p:cNvSpPr/>
          <p:nvPr/>
        </p:nvSpPr>
        <p:spPr>
          <a:xfrm>
            <a:off x="302583" y="3411848"/>
            <a:ext cx="5297090" cy="120576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dirty="0"/>
          </a:p>
        </p:txBody>
      </p:sp>
      <p:sp>
        <p:nvSpPr>
          <p:cNvPr id="18" name="Stačiakampis: suapvalinti kampai 17">
            <a:extLst>
              <a:ext uri="{FF2B5EF4-FFF2-40B4-BE49-F238E27FC236}">
                <a16:creationId xmlns:a16="http://schemas.microsoft.com/office/drawing/2014/main" id="{F245F6AA-B586-49E8-B0FE-39601CCC8485}"/>
              </a:ext>
            </a:extLst>
          </p:cNvPr>
          <p:cNvSpPr/>
          <p:nvPr/>
        </p:nvSpPr>
        <p:spPr>
          <a:xfrm>
            <a:off x="323150" y="1576903"/>
            <a:ext cx="5304134" cy="7257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Nesukomplektuota šeimos gydytojo komanda. Didelis darbo krūvis – per mažai dėmesio ligų prevencijai, konkrečiam paciento atvejui. Didelė paslaugų fragmentacija.</a:t>
            </a: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0" name="Grupė 39">
            <a:extLst>
              <a:ext uri="{FF2B5EF4-FFF2-40B4-BE49-F238E27FC236}">
                <a16:creationId xmlns:a16="http://schemas.microsoft.com/office/drawing/2014/main" id="{CD7F57E0-0532-4C29-B54F-F909A95EBE29}"/>
              </a:ext>
            </a:extLst>
          </p:cNvPr>
          <p:cNvGrpSpPr/>
          <p:nvPr/>
        </p:nvGrpSpPr>
        <p:grpSpPr>
          <a:xfrm>
            <a:off x="142511" y="3453467"/>
            <a:ext cx="5735354" cy="1096431"/>
            <a:chOff x="101413" y="3114842"/>
            <a:chExt cx="5735354" cy="1096431"/>
          </a:xfrm>
        </p:grpSpPr>
        <p:sp>
          <p:nvSpPr>
            <p:cNvPr id="20" name="Stačiakampis 19">
              <a:extLst>
                <a:ext uri="{FF2B5EF4-FFF2-40B4-BE49-F238E27FC236}">
                  <a16:creationId xmlns:a16="http://schemas.microsoft.com/office/drawing/2014/main" id="{84B4C0DB-4845-41A7-8467-8B552BA2FDB7}"/>
                </a:ext>
              </a:extLst>
            </p:cNvPr>
            <p:cNvSpPr/>
            <p:nvPr/>
          </p:nvSpPr>
          <p:spPr>
            <a:xfrm>
              <a:off x="101413" y="3114842"/>
              <a:ext cx="5735354" cy="252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Standartizuotas išvengiamų hospitalizacijų atvejų skaičius 100 000 gyventojų (2019)</a:t>
              </a:r>
            </a:p>
          </p:txBody>
        </p:sp>
        <p:grpSp>
          <p:nvGrpSpPr>
            <p:cNvPr id="31" name="Grupė 30">
              <a:extLst>
                <a:ext uri="{FF2B5EF4-FFF2-40B4-BE49-F238E27FC236}">
                  <a16:creationId xmlns:a16="http://schemas.microsoft.com/office/drawing/2014/main" id="{0CB834B7-8BCB-4F7F-85F2-187777FF61BD}"/>
                </a:ext>
              </a:extLst>
            </p:cNvPr>
            <p:cNvGrpSpPr/>
            <p:nvPr/>
          </p:nvGrpSpPr>
          <p:grpSpPr>
            <a:xfrm>
              <a:off x="178079" y="3395638"/>
              <a:ext cx="4918942" cy="270216"/>
              <a:chOff x="178079" y="3395638"/>
              <a:chExt cx="4918942" cy="270216"/>
            </a:xfrm>
          </p:grpSpPr>
          <p:sp>
            <p:nvSpPr>
              <p:cNvPr id="19" name="Stačiakampis 18">
                <a:extLst>
                  <a:ext uri="{FF2B5EF4-FFF2-40B4-BE49-F238E27FC236}">
                    <a16:creationId xmlns:a16="http://schemas.microsoft.com/office/drawing/2014/main" id="{103196D5-AA05-4BF4-AF68-7B248F727BE4}"/>
                  </a:ext>
                </a:extLst>
              </p:cNvPr>
              <p:cNvSpPr/>
              <p:nvPr/>
            </p:nvSpPr>
            <p:spPr>
              <a:xfrm>
                <a:off x="178079" y="3395638"/>
                <a:ext cx="1274884" cy="2365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Astma</a:t>
                </a:r>
              </a:p>
            </p:txBody>
          </p:sp>
          <p:sp>
            <p:nvSpPr>
              <p:cNvPr id="21" name="Stačiakampis 20">
                <a:extLst>
                  <a:ext uri="{FF2B5EF4-FFF2-40B4-BE49-F238E27FC236}">
                    <a16:creationId xmlns:a16="http://schemas.microsoft.com/office/drawing/2014/main" id="{1838018D-4E03-4173-A88F-175B72897579}"/>
                  </a:ext>
                </a:extLst>
              </p:cNvPr>
              <p:cNvSpPr/>
              <p:nvPr/>
            </p:nvSpPr>
            <p:spPr>
              <a:xfrm>
                <a:off x="2804964" y="3413398"/>
                <a:ext cx="1274884" cy="2524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b="1" dirty="0">
                    <a:solidFill>
                      <a:srgbClr val="C00000"/>
                    </a:solidFill>
                  </a:rPr>
                  <a:t>43  Lietuva</a:t>
                </a:r>
              </a:p>
            </p:txBody>
          </p:sp>
          <p:sp>
            <p:nvSpPr>
              <p:cNvPr id="30" name="Stačiakampis 29">
                <a:extLst>
                  <a:ext uri="{FF2B5EF4-FFF2-40B4-BE49-F238E27FC236}">
                    <a16:creationId xmlns:a16="http://schemas.microsoft.com/office/drawing/2014/main" id="{D1822568-8945-4969-A62B-7AE36BB5B737}"/>
                  </a:ext>
                </a:extLst>
              </p:cNvPr>
              <p:cNvSpPr/>
              <p:nvPr/>
            </p:nvSpPr>
            <p:spPr>
              <a:xfrm>
                <a:off x="4173829" y="3403191"/>
                <a:ext cx="923192" cy="2524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b="1" dirty="0">
                    <a:solidFill>
                      <a:schemeClr val="accent6">
                        <a:lumMod val="50000"/>
                      </a:schemeClr>
                    </a:solidFill>
                  </a:rPr>
                  <a:t>9 Italija</a:t>
                </a:r>
              </a:p>
            </p:txBody>
          </p:sp>
        </p:grpSp>
        <p:grpSp>
          <p:nvGrpSpPr>
            <p:cNvPr id="32" name="Grupė 31">
              <a:extLst>
                <a:ext uri="{FF2B5EF4-FFF2-40B4-BE49-F238E27FC236}">
                  <a16:creationId xmlns:a16="http://schemas.microsoft.com/office/drawing/2014/main" id="{DA096B3B-C46B-4F82-8625-6A0A1D41B64A}"/>
                </a:ext>
              </a:extLst>
            </p:cNvPr>
            <p:cNvGrpSpPr/>
            <p:nvPr/>
          </p:nvGrpSpPr>
          <p:grpSpPr>
            <a:xfrm>
              <a:off x="114785" y="3664808"/>
              <a:ext cx="5023841" cy="254066"/>
              <a:chOff x="80602" y="3238116"/>
              <a:chExt cx="5023841" cy="254066"/>
            </a:xfrm>
          </p:grpSpPr>
          <p:sp>
            <p:nvSpPr>
              <p:cNvPr id="33" name="Stačiakampis 32">
                <a:extLst>
                  <a:ext uri="{FF2B5EF4-FFF2-40B4-BE49-F238E27FC236}">
                    <a16:creationId xmlns:a16="http://schemas.microsoft.com/office/drawing/2014/main" id="{77B37465-477A-4423-B99C-E90049E12F8F}"/>
                  </a:ext>
                </a:extLst>
              </p:cNvPr>
              <p:cNvSpPr/>
              <p:nvPr/>
            </p:nvSpPr>
            <p:spPr>
              <a:xfrm>
                <a:off x="80602" y="3255593"/>
                <a:ext cx="2497731" cy="2365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Lėtinės plaučių ligos</a:t>
                </a:r>
              </a:p>
            </p:txBody>
          </p:sp>
          <p:sp>
            <p:nvSpPr>
              <p:cNvPr id="34" name="Stačiakampis 33">
                <a:extLst>
                  <a:ext uri="{FF2B5EF4-FFF2-40B4-BE49-F238E27FC236}">
                    <a16:creationId xmlns:a16="http://schemas.microsoft.com/office/drawing/2014/main" id="{C7AA490E-3E6B-450C-8823-8A81080B2A4F}"/>
                  </a:ext>
                </a:extLst>
              </p:cNvPr>
              <p:cNvSpPr/>
              <p:nvPr/>
            </p:nvSpPr>
            <p:spPr>
              <a:xfrm>
                <a:off x="2666257" y="3238116"/>
                <a:ext cx="1351075" cy="2524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b="1" dirty="0">
                    <a:solidFill>
                      <a:srgbClr val="C00000"/>
                    </a:solidFill>
                  </a:rPr>
                  <a:t>197  Lietuva</a:t>
                </a:r>
              </a:p>
            </p:txBody>
          </p:sp>
          <p:sp>
            <p:nvSpPr>
              <p:cNvPr id="35" name="Stačiakampis 34">
                <a:extLst>
                  <a:ext uri="{FF2B5EF4-FFF2-40B4-BE49-F238E27FC236}">
                    <a16:creationId xmlns:a16="http://schemas.microsoft.com/office/drawing/2014/main" id="{0841EB7E-C3AE-46B9-9C27-AD81DE30231B}"/>
                  </a:ext>
                </a:extLst>
              </p:cNvPr>
              <p:cNvSpPr/>
              <p:nvPr/>
            </p:nvSpPr>
            <p:spPr>
              <a:xfrm>
                <a:off x="4057418" y="3238116"/>
                <a:ext cx="1047025" cy="2524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b="1" dirty="0">
                    <a:solidFill>
                      <a:schemeClr val="accent6">
                        <a:lumMod val="50000"/>
                      </a:schemeClr>
                    </a:solidFill>
                  </a:rPr>
                  <a:t>39 Italija</a:t>
                </a:r>
              </a:p>
            </p:txBody>
          </p:sp>
        </p:grpSp>
        <p:grpSp>
          <p:nvGrpSpPr>
            <p:cNvPr id="36" name="Grupė 35">
              <a:extLst>
                <a:ext uri="{FF2B5EF4-FFF2-40B4-BE49-F238E27FC236}">
                  <a16:creationId xmlns:a16="http://schemas.microsoft.com/office/drawing/2014/main" id="{82EDED43-44F4-463F-B7E9-FD557843A840}"/>
                </a:ext>
              </a:extLst>
            </p:cNvPr>
            <p:cNvGrpSpPr/>
            <p:nvPr/>
          </p:nvGrpSpPr>
          <p:grpSpPr>
            <a:xfrm>
              <a:off x="323149" y="3889721"/>
              <a:ext cx="5263037" cy="321552"/>
              <a:chOff x="220530" y="3185933"/>
              <a:chExt cx="5154989" cy="321552"/>
            </a:xfrm>
          </p:grpSpPr>
          <p:sp>
            <p:nvSpPr>
              <p:cNvPr id="37" name="Stačiakampis 36">
                <a:extLst>
                  <a:ext uri="{FF2B5EF4-FFF2-40B4-BE49-F238E27FC236}">
                    <a16:creationId xmlns:a16="http://schemas.microsoft.com/office/drawing/2014/main" id="{972D2AE5-D11E-466B-9DAE-D9098B00DDA2}"/>
                  </a:ext>
                </a:extLst>
              </p:cNvPr>
              <p:cNvSpPr/>
              <p:nvPr/>
            </p:nvSpPr>
            <p:spPr>
              <a:xfrm>
                <a:off x="220530" y="3185933"/>
                <a:ext cx="2482353" cy="321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Širdies nepakankamumas</a:t>
                </a:r>
              </a:p>
            </p:txBody>
          </p:sp>
          <p:sp>
            <p:nvSpPr>
              <p:cNvPr id="38" name="Stačiakampis 37">
                <a:extLst>
                  <a:ext uri="{FF2B5EF4-FFF2-40B4-BE49-F238E27FC236}">
                    <a16:creationId xmlns:a16="http://schemas.microsoft.com/office/drawing/2014/main" id="{8D0A6FD5-E0EB-4489-A46D-2A013091C34A}"/>
                  </a:ext>
                </a:extLst>
              </p:cNvPr>
              <p:cNvSpPr/>
              <p:nvPr/>
            </p:nvSpPr>
            <p:spPr>
              <a:xfrm>
                <a:off x="2549031" y="3233479"/>
                <a:ext cx="1351075" cy="2524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b="1" dirty="0">
                    <a:solidFill>
                      <a:srgbClr val="C00000"/>
                    </a:solidFill>
                  </a:rPr>
                  <a:t>520  Lietuva</a:t>
                </a:r>
              </a:p>
            </p:txBody>
          </p:sp>
          <p:sp>
            <p:nvSpPr>
              <p:cNvPr id="39" name="Stačiakampis 38">
                <a:extLst>
                  <a:ext uri="{FF2B5EF4-FFF2-40B4-BE49-F238E27FC236}">
                    <a16:creationId xmlns:a16="http://schemas.microsoft.com/office/drawing/2014/main" id="{DE5C561D-9F67-4435-8EA3-1ADB45E64A19}"/>
                  </a:ext>
                </a:extLst>
              </p:cNvPr>
              <p:cNvSpPr/>
              <p:nvPr/>
            </p:nvSpPr>
            <p:spPr>
              <a:xfrm>
                <a:off x="3900240" y="3241466"/>
                <a:ext cx="1475279" cy="2524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b="1" dirty="0">
                    <a:solidFill>
                      <a:schemeClr val="accent6">
                        <a:lumMod val="50000"/>
                      </a:schemeClr>
                    </a:solidFill>
                  </a:rPr>
                  <a:t>87 Portugalija</a:t>
                </a:r>
              </a:p>
            </p:txBody>
          </p:sp>
        </p:grpSp>
      </p:grpSp>
      <p:sp>
        <p:nvSpPr>
          <p:cNvPr id="41" name="Stačiakampis 40">
            <a:extLst>
              <a:ext uri="{FF2B5EF4-FFF2-40B4-BE49-F238E27FC236}">
                <a16:creationId xmlns:a16="http://schemas.microsoft.com/office/drawing/2014/main" id="{61A8F9B2-6067-4F71-8FCD-0916849764FE}"/>
              </a:ext>
            </a:extLst>
          </p:cNvPr>
          <p:cNvSpPr/>
          <p:nvPr/>
        </p:nvSpPr>
        <p:spPr>
          <a:xfrm>
            <a:off x="448816" y="1189408"/>
            <a:ext cx="5045758" cy="282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Sistema veikia neefektyviai</a:t>
            </a:r>
          </a:p>
        </p:txBody>
      </p:sp>
      <p:sp>
        <p:nvSpPr>
          <p:cNvPr id="42" name="Stačiakampis 41">
            <a:extLst>
              <a:ext uri="{FF2B5EF4-FFF2-40B4-BE49-F238E27FC236}">
                <a16:creationId xmlns:a16="http://schemas.microsoft.com/office/drawing/2014/main" id="{C764E428-2147-4981-8B12-0B38B1AD7966}"/>
              </a:ext>
            </a:extLst>
          </p:cNvPr>
          <p:cNvSpPr/>
          <p:nvPr/>
        </p:nvSpPr>
        <p:spPr>
          <a:xfrm>
            <a:off x="6493096" y="1191999"/>
            <a:ext cx="5045758" cy="282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Grėsmingi išorės veiksniai</a:t>
            </a:r>
          </a:p>
        </p:txBody>
      </p:sp>
      <p:sp>
        <p:nvSpPr>
          <p:cNvPr id="43" name="Stačiakampis: suapvalinti kampai 42">
            <a:extLst>
              <a:ext uri="{FF2B5EF4-FFF2-40B4-BE49-F238E27FC236}">
                <a16:creationId xmlns:a16="http://schemas.microsoft.com/office/drawing/2014/main" id="{E3E59FF9-8F3B-40EE-AD2F-C8D38A0B880B}"/>
              </a:ext>
            </a:extLst>
          </p:cNvPr>
          <p:cNvSpPr/>
          <p:nvPr/>
        </p:nvSpPr>
        <p:spPr>
          <a:xfrm>
            <a:off x="6140541" y="2663376"/>
            <a:ext cx="5735354" cy="7257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Senstanti visuomenė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Prognozuojama, kad vyresnių nei 65 m. asmenų skaičius 2050 m. sudarys 31,6 proc. (2019 m. - 19,8 proc.). </a:t>
            </a: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Stačiakampis: suapvalinti kampai 43">
            <a:extLst>
              <a:ext uri="{FF2B5EF4-FFF2-40B4-BE49-F238E27FC236}">
                <a16:creationId xmlns:a16="http://schemas.microsoft.com/office/drawing/2014/main" id="{A2B3DD6C-4F6F-4E30-AC8D-0FB09750C5C3}"/>
              </a:ext>
            </a:extLst>
          </p:cNvPr>
          <p:cNvSpPr/>
          <p:nvPr/>
        </p:nvSpPr>
        <p:spPr>
          <a:xfrm>
            <a:off x="6156057" y="3445306"/>
            <a:ext cx="5735354" cy="11162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Mažėjantis darbingo amžiaus asmenų skaičius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Prognozuojama, kad iki 2050 m. darbingo amžiaus asmenų (15-64 m.) skaičius sumažės 45 proc.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Šaltinis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International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Office. Aging and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 implications for Lithuania)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Stačiakampis: suapvalinti kampai 44">
            <a:extLst>
              <a:ext uri="{FF2B5EF4-FFF2-40B4-BE49-F238E27FC236}">
                <a16:creationId xmlns:a16="http://schemas.microsoft.com/office/drawing/2014/main" id="{BF7B72D1-81AD-497D-8D10-8FD0ED8EC9A0}"/>
              </a:ext>
            </a:extLst>
          </p:cNvPr>
          <p:cNvSpPr/>
          <p:nvPr/>
        </p:nvSpPr>
        <p:spPr>
          <a:xfrm>
            <a:off x="6156056" y="1608790"/>
            <a:ext cx="5712794" cy="9182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Mažėjantis gyventojų skaičius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</a:rPr>
              <a:t>. Prognozuojama kad iki 2050 m. Lietuvos gyventojų skaičius susitrauks iki 2,1 mln. (2021 m. – 2,79 mln.)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Šaltinis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lt-LT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 m. Jungtinių Tautų Organizacijos duomenys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lt-LT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Stačiakampis: suapvalinti kampai 45">
            <a:extLst>
              <a:ext uri="{FF2B5EF4-FFF2-40B4-BE49-F238E27FC236}">
                <a16:creationId xmlns:a16="http://schemas.microsoft.com/office/drawing/2014/main" id="{C823A3AF-AA04-4CA0-BD32-FF3FB11B803E}"/>
              </a:ext>
            </a:extLst>
          </p:cNvPr>
          <p:cNvSpPr/>
          <p:nvPr/>
        </p:nvSpPr>
        <p:spPr>
          <a:xfrm>
            <a:off x="6156056" y="4657820"/>
            <a:ext cx="5719839" cy="100759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Kainų šuolis ir didėjanti infliacija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2021 m. lapkričio mėn. degalų kainos buvo 39,3 proc. šilumos energijos - 44,2 proc. didesnės nei tuo pačiu laikotarpiu prieš metus. LB duomenimis 2022 m. metinė infliacija sieks 5,1 proc. (metinė infliacija 2019 m. – 2,7 proc.).</a:t>
            </a: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Stačiakampis: suapvalinti kampai 46">
            <a:extLst>
              <a:ext uri="{FF2B5EF4-FFF2-40B4-BE49-F238E27FC236}">
                <a16:creationId xmlns:a16="http://schemas.microsoft.com/office/drawing/2014/main" id="{CF073F30-59D5-4C37-9879-A88DA00E99D3}"/>
              </a:ext>
            </a:extLst>
          </p:cNvPr>
          <p:cNvSpPr/>
          <p:nvPr/>
        </p:nvSpPr>
        <p:spPr>
          <a:xfrm>
            <a:off x="6156056" y="5736175"/>
            <a:ext cx="5719839" cy="7257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Ekstremalios situacijos</a:t>
            </a:r>
            <a:r>
              <a:rPr lang="lt-L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Covid-19 pandemija, migrantų krizė, įtempta tarptautinė padėtis.</a:t>
            </a: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Pavadinimas 1">
            <a:extLst>
              <a:ext uri="{FF2B5EF4-FFF2-40B4-BE49-F238E27FC236}">
                <a16:creationId xmlns:a16="http://schemas.microsoft.com/office/drawing/2014/main" id="{60C20E7B-8AE6-4CDC-A26A-AE464776FE3F}"/>
              </a:ext>
            </a:extLst>
          </p:cNvPr>
          <p:cNvSpPr txBox="1">
            <a:spLocks/>
          </p:cNvSpPr>
          <p:nvPr/>
        </p:nvSpPr>
        <p:spPr>
          <a:xfrm>
            <a:off x="710014" y="206327"/>
            <a:ext cx="10515600" cy="72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spc="-150" dirty="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50" charset="0"/>
              </a:rPr>
              <a:t>Efektyvumas ir tvarumas</a:t>
            </a:r>
          </a:p>
        </p:txBody>
      </p:sp>
    </p:spTree>
    <p:extLst>
      <p:ext uri="{BB962C8B-B14F-4D97-AF65-F5344CB8AC3E}">
        <p14:creationId xmlns:p14="http://schemas.microsoft.com/office/powerpoint/2010/main" val="321195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D5B64D78-674F-4B28-8764-598EDC52A30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lt-LT" sz="954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0" lang="lt-LT" sz="95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16D79223-B189-4181-824D-683C0162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8" y="1104900"/>
            <a:ext cx="2518452" cy="4019550"/>
          </a:xfrm>
        </p:spPr>
        <p:txBody>
          <a:bodyPr/>
          <a:lstStyle/>
          <a:p>
            <a:br>
              <a:rPr lang="lt-LT" sz="2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lt-LT" sz="2800" b="1" i="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Problemos</a:t>
            </a:r>
            <a:br>
              <a:rPr lang="lt-LT" sz="2800" b="1" i="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r>
              <a:rPr lang="lt-LT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priežastys  </a:t>
            </a:r>
            <a:br>
              <a:rPr lang="lt-LT" sz="25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lt-LT" sz="25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reaguoti į grėsmes ir besikeičiančius demografines tendencijas</a:t>
            </a: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lt-LT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lt-LT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F4237424-CFFE-4D6D-8D67-A6535ED63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177" y="1650649"/>
            <a:ext cx="9079328" cy="4474795"/>
          </a:xfrm>
        </p:spPr>
        <p:txBody>
          <a:bodyPr/>
          <a:lstStyle/>
          <a:p>
            <a:pPr marL="141406" indent="0">
              <a:buNone/>
            </a:pPr>
            <a:endParaRPr lang="lt-LT" dirty="0"/>
          </a:p>
          <a:p>
            <a:pPr marL="141406" indent="0">
              <a:buNone/>
            </a:pPr>
            <a:endParaRPr lang="lt-LT" sz="1000" dirty="0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C05BF59-4E74-40C9-98C8-2269C107D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905116"/>
              </p:ext>
            </p:extLst>
          </p:nvPr>
        </p:nvGraphicFramePr>
        <p:xfrm>
          <a:off x="2321568" y="326446"/>
          <a:ext cx="8762769" cy="596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102FDA2-5B9F-40B9-8001-697F2FF48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2" y="6114273"/>
            <a:ext cx="2863823" cy="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111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RV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Srau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2D44D615EA9734AACD15269B1DFA8A1" ma:contentTypeVersion="8" ma:contentTypeDescription="Kurkite naują dokumentą." ma:contentTypeScope="" ma:versionID="7a15dfc1e6490726b501ed57d1373f0d">
  <xsd:schema xmlns:xsd="http://www.w3.org/2001/XMLSchema" xmlns:xs="http://www.w3.org/2001/XMLSchema" xmlns:p="http://schemas.microsoft.com/office/2006/metadata/properties" xmlns:ns2="fdf8e018-f099-46cf-ae0e-663d28bb1625" targetNamespace="http://schemas.microsoft.com/office/2006/metadata/properties" ma:root="true" ma:fieldsID="2ec4af4cec915369e525ccde9b3bc2c0" ns2:_="">
    <xsd:import namespace="fdf8e018-f099-46cf-ae0e-663d28bb1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8e018-f099-46cf-ae0e-663d28bb1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6EA799-B7A2-406B-A933-CE84290D65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72B0E2-D750-4E41-96BF-1C024C510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8e018-f099-46cf-ae0e-663d28bb1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7033FD-E006-458A-A5FB-C5C1C0E9A2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1902</Words>
  <Application>Microsoft Office PowerPoint</Application>
  <PresentationFormat>Plačiaekranė</PresentationFormat>
  <Paragraphs>271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Montserrat</vt:lpstr>
      <vt:lpstr>Times New Roman</vt:lpstr>
      <vt:lpstr>Trebuchet MS</vt:lpstr>
      <vt:lpstr>„Office“ tema</vt:lpstr>
      <vt:lpstr>1_LRV</vt:lpstr>
      <vt:lpstr>2022–2030 M. PLĖTROS PROGRAMOS VALDYTOJOS LIETUVOS RESPUBLIKOS SVEIKATOS APSAUGOS MINISTERIJOS SVEIKATOS PRIEŽIŪROS KOKYBĖS IR EFEKTYVUMO DIDINIMO PLĖTROS PROGRAMA</vt:lpstr>
      <vt:lpstr>„PowerPoint“ pateiktis</vt:lpstr>
      <vt:lpstr>„PowerPoint“ pateiktis</vt:lpstr>
      <vt:lpstr>„PowerPoint“ pateiktis</vt:lpstr>
      <vt:lpstr>„PowerPoint“ pateiktis</vt:lpstr>
      <vt:lpstr>Kokybė</vt:lpstr>
      <vt:lpstr>„PowerPoint“ pateiktis</vt:lpstr>
      <vt:lpstr>„PowerPoint“ pateiktis</vt:lpstr>
      <vt:lpstr>        Problemos priežastys    i reaguoti į grėsmes ir besikeičiančius demografines tendencijas   </vt:lpstr>
      <vt:lpstr>Finansinės projekcijos</vt:lpstr>
      <vt:lpstr>„PowerPoint“ pateiktis</vt:lpstr>
      <vt:lpstr>Plėtros programos rodikliai (1)</vt:lpstr>
      <vt:lpstr>Plėtros programos rodikliai (2)</vt:lpstr>
      <vt:lpstr>Pažangos priemonė apims šias reformas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Kamilė Katkutė</dc:creator>
  <cp:lastModifiedBy>Edita Karaliūtė</cp:lastModifiedBy>
  <cp:revision>46</cp:revision>
  <dcterms:created xsi:type="dcterms:W3CDTF">2021-12-07T08:09:35Z</dcterms:created>
  <dcterms:modified xsi:type="dcterms:W3CDTF">2022-03-30T10:45:47Z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0x010100B2D44D615EA9734AACD15269B1DFA8A1</vt:lpwstr>
  </property>
</Properties>
</file>