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handoutMasterIdLst>
    <p:handoutMasterId r:id="rId16"/>
  </p:handoutMasterIdLst>
  <p:sldIdLst>
    <p:sldId id="258" r:id="rId2"/>
    <p:sldId id="853" r:id="rId3"/>
    <p:sldId id="260" r:id="rId4"/>
    <p:sldId id="859" r:id="rId5"/>
    <p:sldId id="855" r:id="rId6"/>
    <p:sldId id="852" r:id="rId7"/>
    <p:sldId id="854" r:id="rId8"/>
    <p:sldId id="856" r:id="rId9"/>
    <p:sldId id="848" r:id="rId10"/>
    <p:sldId id="845" r:id="rId11"/>
    <p:sldId id="858" r:id="rId12"/>
    <p:sldId id="834" r:id="rId13"/>
    <p:sldId id="860" r:id="rId14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4B85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890B3A-8133-408F-8BEE-0542E6E2B6A8}" v="2" dt="2021-11-10T10:51:08.0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ušra Bilotienė Motiejūnienė" userId="27447c53-b807-4379-adab-3546b4a3cf49" providerId="ADAL" clId="{A8890B3A-8133-408F-8BEE-0542E6E2B6A8}"/>
    <pc:docChg chg="undo custSel addSld delSld modSld">
      <pc:chgData name="Aušra Bilotienė Motiejūnienė" userId="27447c53-b807-4379-adab-3546b4a3cf49" providerId="ADAL" clId="{A8890B3A-8133-408F-8BEE-0542E6E2B6A8}" dt="2021-11-10T11:20:55.625" v="295" actId="2711"/>
      <pc:docMkLst>
        <pc:docMk/>
      </pc:docMkLst>
      <pc:sldChg chg="del">
        <pc:chgData name="Aušra Bilotienė Motiejūnienė" userId="27447c53-b807-4379-adab-3546b4a3cf49" providerId="ADAL" clId="{A8890B3A-8133-408F-8BEE-0542E6E2B6A8}" dt="2021-11-10T10:51:14.593" v="7" actId="47"/>
        <pc:sldMkLst>
          <pc:docMk/>
          <pc:sldMk cId="4247142816" sldId="256"/>
        </pc:sldMkLst>
      </pc:sldChg>
      <pc:sldChg chg="modSp add del mod">
        <pc:chgData name="Aušra Bilotienė Motiejūnienė" userId="27447c53-b807-4379-adab-3546b4a3cf49" providerId="ADAL" clId="{A8890B3A-8133-408F-8BEE-0542E6E2B6A8}" dt="2021-11-10T10:51:17.161" v="8" actId="47"/>
        <pc:sldMkLst>
          <pc:docMk/>
          <pc:sldMk cId="2226403995" sldId="257"/>
        </pc:sldMkLst>
        <pc:spChg chg="mod">
          <ac:chgData name="Aušra Bilotienė Motiejūnienė" userId="27447c53-b807-4379-adab-3546b4a3cf49" providerId="ADAL" clId="{A8890B3A-8133-408F-8BEE-0542E6E2B6A8}" dt="2021-11-10T10:50:51.326" v="1" actId="27636"/>
          <ac:spMkLst>
            <pc:docMk/>
            <pc:sldMk cId="2226403995" sldId="257"/>
            <ac:spMk id="2" creationId="{18B51E5C-BAAF-4F12-96BA-93F15A7BE65A}"/>
          </ac:spMkLst>
        </pc:spChg>
      </pc:sldChg>
      <pc:sldChg chg="modSp mod">
        <pc:chgData name="Aušra Bilotienė Motiejūnienė" userId="27447c53-b807-4379-adab-3546b4a3cf49" providerId="ADAL" clId="{A8890B3A-8133-408F-8BEE-0542E6E2B6A8}" dt="2021-11-10T10:51:08.146" v="2" actId="27636"/>
        <pc:sldMkLst>
          <pc:docMk/>
          <pc:sldMk cId="1101712829" sldId="258"/>
        </pc:sldMkLst>
        <pc:spChg chg="mod">
          <ac:chgData name="Aušra Bilotienė Motiejūnienė" userId="27447c53-b807-4379-adab-3546b4a3cf49" providerId="ADAL" clId="{A8890B3A-8133-408F-8BEE-0542E6E2B6A8}" dt="2021-11-10T10:51:08.146" v="2" actId="27636"/>
          <ac:spMkLst>
            <pc:docMk/>
            <pc:sldMk cId="1101712829" sldId="258"/>
            <ac:spMk id="2" creationId="{18B51E5C-BAAF-4F12-96BA-93F15A7BE65A}"/>
          </ac:spMkLst>
        </pc:spChg>
      </pc:sldChg>
      <pc:sldChg chg="modSp mod">
        <pc:chgData name="Aušra Bilotienė Motiejūnienė" userId="27447c53-b807-4379-adab-3546b4a3cf49" providerId="ADAL" clId="{A8890B3A-8133-408F-8BEE-0542E6E2B6A8}" dt="2021-11-10T11:20:55.625" v="295" actId="2711"/>
        <pc:sldMkLst>
          <pc:docMk/>
          <pc:sldMk cId="153413479" sldId="260"/>
        </pc:sldMkLst>
        <pc:graphicFrameChg chg="mod modGraphic">
          <ac:chgData name="Aušra Bilotienė Motiejūnienė" userId="27447c53-b807-4379-adab-3546b4a3cf49" providerId="ADAL" clId="{A8890B3A-8133-408F-8BEE-0542E6E2B6A8}" dt="2021-11-10T11:20:55.625" v="295" actId="2711"/>
          <ac:graphicFrameMkLst>
            <pc:docMk/>
            <pc:sldMk cId="153413479" sldId="260"/>
            <ac:graphicFrameMk id="14" creationId="{EC3F7AE0-60ED-4F74-A766-7C2A7EFBE75B}"/>
          </ac:graphicFrameMkLst>
        </pc:graphicFrameChg>
      </pc:sldChg>
      <pc:sldChg chg="modSp mod">
        <pc:chgData name="Aušra Bilotienė Motiejūnienė" userId="27447c53-b807-4379-adab-3546b4a3cf49" providerId="ADAL" clId="{A8890B3A-8133-408F-8BEE-0542E6E2B6A8}" dt="2021-11-10T11:05:37.384" v="87" actId="14100"/>
        <pc:sldMkLst>
          <pc:docMk/>
          <pc:sldMk cId="1784663461" sldId="845"/>
        </pc:sldMkLst>
        <pc:spChg chg="mod">
          <ac:chgData name="Aušra Bilotienė Motiejūnienė" userId="27447c53-b807-4379-adab-3546b4a3cf49" providerId="ADAL" clId="{A8890B3A-8133-408F-8BEE-0542E6E2B6A8}" dt="2021-11-10T11:05:37.384" v="87" actId="14100"/>
          <ac:spMkLst>
            <pc:docMk/>
            <pc:sldMk cId="1784663461" sldId="845"/>
            <ac:spMk id="3" creationId="{7E715FFE-0FA5-4828-B959-AD3E7C8EA553}"/>
          </ac:spMkLst>
        </pc:spChg>
      </pc:sldChg>
      <pc:sldChg chg="modSp mod">
        <pc:chgData name="Aušra Bilotienė Motiejūnienė" userId="27447c53-b807-4379-adab-3546b4a3cf49" providerId="ADAL" clId="{A8890B3A-8133-408F-8BEE-0542E6E2B6A8}" dt="2021-11-10T11:05:21.027" v="85" actId="207"/>
        <pc:sldMkLst>
          <pc:docMk/>
          <pc:sldMk cId="2600225495" sldId="848"/>
        </pc:sldMkLst>
        <pc:spChg chg="mod">
          <ac:chgData name="Aušra Bilotienė Motiejūnienė" userId="27447c53-b807-4379-adab-3546b4a3cf49" providerId="ADAL" clId="{A8890B3A-8133-408F-8BEE-0542E6E2B6A8}" dt="2021-11-10T11:05:12.193" v="83" actId="27636"/>
          <ac:spMkLst>
            <pc:docMk/>
            <pc:sldMk cId="2600225495" sldId="848"/>
            <ac:spMk id="3" creationId="{D513994A-1C2B-4303-8E3D-768C332787CB}"/>
          </ac:spMkLst>
        </pc:spChg>
        <pc:spChg chg="mod">
          <ac:chgData name="Aušra Bilotienė Motiejūnienė" userId="27447c53-b807-4379-adab-3546b4a3cf49" providerId="ADAL" clId="{A8890B3A-8133-408F-8BEE-0542E6E2B6A8}" dt="2021-11-10T11:05:02.082" v="79" actId="14100"/>
          <ac:spMkLst>
            <pc:docMk/>
            <pc:sldMk cId="2600225495" sldId="848"/>
            <ac:spMk id="4" creationId="{A505078E-01CC-45CB-A9DC-84C3906E67D8}"/>
          </ac:spMkLst>
        </pc:spChg>
        <pc:spChg chg="mod">
          <ac:chgData name="Aušra Bilotienė Motiejūnienė" userId="27447c53-b807-4379-adab-3546b4a3cf49" providerId="ADAL" clId="{A8890B3A-8133-408F-8BEE-0542E6E2B6A8}" dt="2021-11-10T11:05:12.193" v="84" actId="27636"/>
          <ac:spMkLst>
            <pc:docMk/>
            <pc:sldMk cId="2600225495" sldId="848"/>
            <ac:spMk id="5" creationId="{4B50CAFE-5D1A-483F-8988-5EC39431B889}"/>
          </ac:spMkLst>
        </pc:spChg>
        <pc:spChg chg="mod">
          <ac:chgData name="Aušra Bilotienė Motiejūnienė" userId="27447c53-b807-4379-adab-3546b4a3cf49" providerId="ADAL" clId="{A8890B3A-8133-408F-8BEE-0542E6E2B6A8}" dt="2021-11-10T11:05:21.027" v="85" actId="207"/>
          <ac:spMkLst>
            <pc:docMk/>
            <pc:sldMk cId="2600225495" sldId="848"/>
            <ac:spMk id="6" creationId="{15323254-58B5-490B-878C-542646D95CA8}"/>
          </ac:spMkLst>
        </pc:spChg>
      </pc:sldChg>
      <pc:sldChg chg="modSp mod">
        <pc:chgData name="Aušra Bilotienė Motiejūnienė" userId="27447c53-b807-4379-adab-3546b4a3cf49" providerId="ADAL" clId="{A8890B3A-8133-408F-8BEE-0542E6E2B6A8}" dt="2021-11-10T11:03:40.716" v="68" actId="20577"/>
        <pc:sldMkLst>
          <pc:docMk/>
          <pc:sldMk cId="865059081" sldId="852"/>
        </pc:sldMkLst>
        <pc:spChg chg="mod">
          <ac:chgData name="Aušra Bilotienė Motiejūnienė" userId="27447c53-b807-4379-adab-3546b4a3cf49" providerId="ADAL" clId="{A8890B3A-8133-408F-8BEE-0542E6E2B6A8}" dt="2021-11-10T11:03:40.716" v="68" actId="20577"/>
          <ac:spMkLst>
            <pc:docMk/>
            <pc:sldMk cId="865059081" sldId="852"/>
            <ac:spMk id="5" creationId="{670F2B92-0C05-4EC9-AB37-F529FD0433EF}"/>
          </ac:spMkLst>
        </pc:spChg>
      </pc:sldChg>
      <pc:sldChg chg="modSp mod">
        <pc:chgData name="Aušra Bilotienė Motiejūnienė" userId="27447c53-b807-4379-adab-3546b4a3cf49" providerId="ADAL" clId="{A8890B3A-8133-408F-8BEE-0542E6E2B6A8}" dt="2021-11-10T11:15:48.533" v="249" actId="20577"/>
        <pc:sldMkLst>
          <pc:docMk/>
          <pc:sldMk cId="2640717325" sldId="853"/>
        </pc:sldMkLst>
        <pc:spChg chg="mod">
          <ac:chgData name="Aušra Bilotienė Motiejūnienė" userId="27447c53-b807-4379-adab-3546b4a3cf49" providerId="ADAL" clId="{A8890B3A-8133-408F-8BEE-0542E6E2B6A8}" dt="2021-11-10T10:51:36.881" v="13" actId="14100"/>
          <ac:spMkLst>
            <pc:docMk/>
            <pc:sldMk cId="2640717325" sldId="853"/>
            <ac:spMk id="4" creationId="{03877DE7-15DC-4E36-925E-7558E956BFF3}"/>
          </ac:spMkLst>
        </pc:spChg>
        <pc:spChg chg="mod">
          <ac:chgData name="Aušra Bilotienė Motiejūnienė" userId="27447c53-b807-4379-adab-3546b4a3cf49" providerId="ADAL" clId="{A8890B3A-8133-408F-8BEE-0542E6E2B6A8}" dt="2021-11-10T11:15:48.533" v="249" actId="20577"/>
          <ac:spMkLst>
            <pc:docMk/>
            <pc:sldMk cId="2640717325" sldId="853"/>
            <ac:spMk id="5" creationId="{A053DA21-E7A7-4B6E-B8E3-329D1C2528D4}"/>
          </ac:spMkLst>
        </pc:spChg>
      </pc:sldChg>
      <pc:sldChg chg="modSp mod">
        <pc:chgData name="Aušra Bilotienė Motiejūnienė" userId="27447c53-b807-4379-adab-3546b4a3cf49" providerId="ADAL" clId="{A8890B3A-8133-408F-8BEE-0542E6E2B6A8}" dt="2021-11-10T10:53:21.604" v="22" actId="255"/>
        <pc:sldMkLst>
          <pc:docMk/>
          <pc:sldMk cId="355731232" sldId="854"/>
        </pc:sldMkLst>
        <pc:spChg chg="mod">
          <ac:chgData name="Aušra Bilotienė Motiejūnienė" userId="27447c53-b807-4379-adab-3546b4a3cf49" providerId="ADAL" clId="{A8890B3A-8133-408F-8BEE-0542E6E2B6A8}" dt="2021-11-10T10:53:21.604" v="22" actId="255"/>
          <ac:spMkLst>
            <pc:docMk/>
            <pc:sldMk cId="355731232" sldId="854"/>
            <ac:spMk id="3" creationId="{7E715FFE-0FA5-4828-B959-AD3E7C8EA553}"/>
          </ac:spMkLst>
        </pc:spChg>
      </pc:sldChg>
      <pc:sldChg chg="modSp mod">
        <pc:chgData name="Aušra Bilotienė Motiejūnienė" userId="27447c53-b807-4379-adab-3546b4a3cf49" providerId="ADAL" clId="{A8890B3A-8133-408F-8BEE-0542E6E2B6A8}" dt="2021-11-10T10:52:41.086" v="21" actId="27636"/>
        <pc:sldMkLst>
          <pc:docMk/>
          <pc:sldMk cId="444814181" sldId="855"/>
        </pc:sldMkLst>
        <pc:spChg chg="mod">
          <ac:chgData name="Aušra Bilotienė Motiejūnienė" userId="27447c53-b807-4379-adab-3546b4a3cf49" providerId="ADAL" clId="{A8890B3A-8133-408F-8BEE-0542E6E2B6A8}" dt="2021-11-10T10:52:41.086" v="21" actId="27636"/>
          <ac:spMkLst>
            <pc:docMk/>
            <pc:sldMk cId="444814181" sldId="855"/>
            <ac:spMk id="3" creationId="{258244D9-C531-4ED7-939F-33D312CA74B6}"/>
          </ac:spMkLst>
        </pc:spChg>
      </pc:sldChg>
      <pc:sldChg chg="modSp mod">
        <pc:chgData name="Aušra Bilotienė Motiejūnienė" userId="27447c53-b807-4379-adab-3546b4a3cf49" providerId="ADAL" clId="{A8890B3A-8133-408F-8BEE-0542E6E2B6A8}" dt="2021-11-10T11:04:34.016" v="72" actId="113"/>
        <pc:sldMkLst>
          <pc:docMk/>
          <pc:sldMk cId="3166077937" sldId="856"/>
        </pc:sldMkLst>
        <pc:spChg chg="mod">
          <ac:chgData name="Aušra Bilotienė Motiejūnienė" userId="27447c53-b807-4379-adab-3546b4a3cf49" providerId="ADAL" clId="{A8890B3A-8133-408F-8BEE-0542E6E2B6A8}" dt="2021-11-10T11:04:34.016" v="72" actId="113"/>
          <ac:spMkLst>
            <pc:docMk/>
            <pc:sldMk cId="3166077937" sldId="856"/>
            <ac:spMk id="3" creationId="{258244D9-C531-4ED7-939F-33D312CA74B6}"/>
          </ac:spMkLst>
        </pc:spChg>
      </pc:sldChg>
      <pc:sldChg chg="modSp add del mod">
        <pc:chgData name="Aušra Bilotienė Motiejūnienė" userId="27447c53-b807-4379-adab-3546b4a3cf49" providerId="ADAL" clId="{A8890B3A-8133-408F-8BEE-0542E6E2B6A8}" dt="2021-11-10T11:04:00.710" v="69" actId="47"/>
        <pc:sldMkLst>
          <pc:docMk/>
          <pc:sldMk cId="3374464486" sldId="857"/>
        </pc:sldMkLst>
        <pc:spChg chg="mod">
          <ac:chgData name="Aušra Bilotienė Motiejūnienė" userId="27447c53-b807-4379-adab-3546b4a3cf49" providerId="ADAL" clId="{A8890B3A-8133-408F-8BEE-0542E6E2B6A8}" dt="2021-11-10T10:55:06.389" v="25" actId="14100"/>
          <ac:spMkLst>
            <pc:docMk/>
            <pc:sldMk cId="3374464486" sldId="857"/>
            <ac:spMk id="3" creationId="{010C4F58-1DC7-47DA-8EBB-392890724B1A}"/>
          </ac:spMkLst>
        </pc:spChg>
      </pc:sldChg>
      <pc:sldChg chg="delSp modSp new mod modClrScheme chgLayout">
        <pc:chgData name="Aušra Bilotienė Motiejūnienė" userId="27447c53-b807-4379-adab-3546b4a3cf49" providerId="ADAL" clId="{A8890B3A-8133-408F-8BEE-0542E6E2B6A8}" dt="2021-11-10T11:20:10.654" v="293" actId="20577"/>
        <pc:sldMkLst>
          <pc:docMk/>
          <pc:sldMk cId="2116046307" sldId="859"/>
        </pc:sldMkLst>
        <pc:spChg chg="mod ord">
          <ac:chgData name="Aušra Bilotienė Motiejūnienė" userId="27447c53-b807-4379-adab-3546b4a3cf49" providerId="ADAL" clId="{A8890B3A-8133-408F-8BEE-0542E6E2B6A8}" dt="2021-11-10T11:20:10.654" v="293" actId="20577"/>
          <ac:spMkLst>
            <pc:docMk/>
            <pc:sldMk cId="2116046307" sldId="859"/>
            <ac:spMk id="2" creationId="{CE22F1E6-F07E-4C77-9E06-D74C306B69E8}"/>
          </ac:spMkLst>
        </pc:spChg>
        <pc:spChg chg="del">
          <ac:chgData name="Aušra Bilotienė Motiejūnienė" userId="27447c53-b807-4379-adab-3546b4a3cf49" providerId="ADAL" clId="{A8890B3A-8133-408F-8BEE-0542E6E2B6A8}" dt="2021-11-10T11:17:56.639" v="275" actId="478"/>
          <ac:spMkLst>
            <pc:docMk/>
            <pc:sldMk cId="2116046307" sldId="859"/>
            <ac:spMk id="3" creationId="{338BB1DC-A226-41B0-8A0C-A5675F973948}"/>
          </ac:spMkLst>
        </pc:spChg>
        <pc:spChg chg="del">
          <ac:chgData name="Aušra Bilotienė Motiejūnienė" userId="27447c53-b807-4379-adab-3546b4a3cf49" providerId="ADAL" clId="{A8890B3A-8133-408F-8BEE-0542E6E2B6A8}" dt="2021-11-10T11:18:06.550" v="276" actId="700"/>
          <ac:spMkLst>
            <pc:docMk/>
            <pc:sldMk cId="2116046307" sldId="859"/>
            <ac:spMk id="4" creationId="{7EC5DDDD-BC75-4103-9931-C6D079FEE871}"/>
          </ac:spMkLst>
        </pc:spChg>
      </pc:sldChg>
      <pc:sldChg chg="modSp new mod">
        <pc:chgData name="Aušra Bilotienė Motiejūnienė" userId="27447c53-b807-4379-adab-3546b4a3cf49" providerId="ADAL" clId="{A8890B3A-8133-408F-8BEE-0542E6E2B6A8}" dt="2021-11-10T11:12:27.662" v="185" actId="20577"/>
        <pc:sldMkLst>
          <pc:docMk/>
          <pc:sldMk cId="1977314721" sldId="860"/>
        </pc:sldMkLst>
        <pc:spChg chg="mod">
          <ac:chgData name="Aušra Bilotienė Motiejūnienė" userId="27447c53-b807-4379-adab-3546b4a3cf49" providerId="ADAL" clId="{A8890B3A-8133-408F-8BEE-0542E6E2B6A8}" dt="2021-11-10T11:12:27.662" v="185" actId="20577"/>
          <ac:spMkLst>
            <pc:docMk/>
            <pc:sldMk cId="1977314721" sldId="860"/>
            <ac:spMk id="2" creationId="{B2EEA806-F3AF-474D-9269-4B6B8A78A875}"/>
          </ac:spMkLst>
        </pc:spChg>
        <pc:spChg chg="mod">
          <ac:chgData name="Aušra Bilotienė Motiejūnienė" userId="27447c53-b807-4379-adab-3546b4a3cf49" providerId="ADAL" clId="{A8890B3A-8133-408F-8BEE-0542E6E2B6A8}" dt="2021-11-10T11:12:00.973" v="139" actId="20577"/>
          <ac:spMkLst>
            <pc:docMk/>
            <pc:sldMk cId="1977314721" sldId="860"/>
            <ac:spMk id="4" creationId="{2AD9C893-462A-433A-AA86-93DD9E2D73D3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E8AC40-579B-4C9F-826B-77704C89C383}" type="datetimeFigureOut">
              <a:rPr lang="lt-LT" smtClean="0"/>
              <a:t>2021.11.10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86C303-4F98-4303-A574-292AAD25315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695645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C99D82-E637-4493-859F-F853F2E767BC}" type="datetimeFigureOut">
              <a:rPr lang="lt-LT" smtClean="0"/>
              <a:t>2021.11.10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1DBFA8-4558-4B13-857D-1487C0A1895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22450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/>
              <a:t>Spustelėję redag. ruoš. paantrš. stilių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rgbClr val="FF0000"/>
                </a:solidFill>
              </a:defRPr>
            </a:lvl1pPr>
          </a:lstStyle>
          <a:p>
            <a:fld id="{BB557701-DF16-4E63-97C4-71626F174AE3}" type="datetime1">
              <a:rPr lang="lt-LT" smtClean="0"/>
              <a:t>2021.11.10</a:t>
            </a:fld>
            <a:endParaRPr lang="lt-L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/>
          <a:lstStyle/>
          <a:p>
            <a:endParaRPr lang="lt-L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FF41-A023-4540-87C0-14755FA69369}" type="slidenum">
              <a:rPr lang="lt-LT" smtClean="0"/>
              <a:t>‹#›</a:t>
            </a:fld>
            <a:endParaRPr lang="lt-LT" dirty="0"/>
          </a:p>
        </p:txBody>
      </p:sp>
      <p:pic>
        <p:nvPicPr>
          <p:cNvPr id="10" name="Paveikslėlis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8440" y="314171"/>
            <a:ext cx="2509062" cy="131462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F70DC-D3C8-4D96-BC0E-FE0FCDC989DC}" type="datetime1">
              <a:rPr lang="lt-LT" smtClean="0"/>
              <a:t>2021.11.10</a:t>
            </a:fld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FF41-A023-4540-87C0-14755FA69369}" type="slidenum">
              <a:rPr lang="lt-LT" smtClean="0"/>
              <a:t>‹#›</a:t>
            </a:fld>
            <a:endParaRPr lang="lt-LT"/>
          </a:p>
        </p:txBody>
      </p:sp>
      <p:pic>
        <p:nvPicPr>
          <p:cNvPr id="7" name="Paveikslėlis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93296"/>
            <a:ext cx="3040008" cy="59041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B1552-C3F7-4050-A9E2-48F26AB589B1}" type="datetime1">
              <a:rPr lang="lt-LT" smtClean="0"/>
              <a:t>2021.11.10</a:t>
            </a:fld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FF41-A023-4540-87C0-14755FA69369}" type="slidenum">
              <a:rPr lang="lt-LT" smtClean="0"/>
              <a:t>‹#›</a:t>
            </a:fld>
            <a:endParaRPr lang="lt-LT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pic>
        <p:nvPicPr>
          <p:cNvPr id="14" name="Paveikslėlis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93296"/>
            <a:ext cx="3040008" cy="59041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rgbClr val="FF0000"/>
                </a:solidFill>
              </a:defRPr>
            </a:lvl1pPr>
          </a:lstStyle>
          <a:p>
            <a:fld id="{8C16CB11-B727-4DDA-8B58-29DF010185EE}" type="datetime1">
              <a:rPr lang="lt-LT" smtClean="0"/>
              <a:t>2021.11.10</a:t>
            </a:fld>
            <a:endParaRPr lang="lt-L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FF41-A023-4540-87C0-14755FA69369}" type="slidenum">
              <a:rPr lang="lt-LT" smtClean="0"/>
              <a:t>‹#›</a:t>
            </a:fld>
            <a:endParaRPr lang="lt-LT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pic>
        <p:nvPicPr>
          <p:cNvPr id="2" name="Paveikslėlis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93296"/>
            <a:ext cx="3040008" cy="59041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AC56E-B4D3-476F-8AE8-0F39B1E1286F}" type="datetime1">
              <a:rPr lang="lt-LT" smtClean="0"/>
              <a:t>2021.11.10</a:t>
            </a:fld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FF41-A023-4540-87C0-14755FA69369}" type="slidenum">
              <a:rPr lang="lt-LT" smtClean="0"/>
              <a:t>‹#›</a:t>
            </a:fld>
            <a:endParaRPr lang="lt-LT"/>
          </a:p>
        </p:txBody>
      </p:sp>
      <p:pic>
        <p:nvPicPr>
          <p:cNvPr id="15" name="Paveikslėlis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93296"/>
            <a:ext cx="3040008" cy="59041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27B98-B830-4C8C-BE9E-E949A188AD7F}" type="datetime1">
              <a:rPr lang="lt-LT" smtClean="0"/>
              <a:t>2021.11.10</a:t>
            </a:fld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FF41-A023-4540-87C0-14755FA69369}" type="slidenum">
              <a:rPr lang="lt-LT" smtClean="0"/>
              <a:t>‹#›</a:t>
            </a:fld>
            <a:endParaRPr lang="lt-L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pic>
        <p:nvPicPr>
          <p:cNvPr id="8" name="Paveikslėlis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93296"/>
            <a:ext cx="3040008" cy="59041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72817-3483-484A-9D31-018C52827DFC}" type="datetime1">
              <a:rPr lang="lt-LT" smtClean="0"/>
              <a:t>2021.11.10</a:t>
            </a:fld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FF41-A023-4540-87C0-14755FA69369}" type="slidenum">
              <a:rPr lang="lt-LT" smtClean="0"/>
              <a:t>‹#›</a:t>
            </a:fld>
            <a:endParaRPr lang="lt-LT"/>
          </a:p>
        </p:txBody>
      </p:sp>
      <p:pic>
        <p:nvPicPr>
          <p:cNvPr id="10" name="Paveikslėlis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93296"/>
            <a:ext cx="3040008" cy="59041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85ABA-A640-49E4-9145-7E0C92F83E3A}" type="datetime1">
              <a:rPr lang="lt-LT" smtClean="0"/>
              <a:t>2021.11.10</a:t>
            </a:fld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FF41-A023-4540-87C0-14755FA69369}" type="slidenum">
              <a:rPr lang="lt-LT" smtClean="0"/>
              <a:t>‹#›</a:t>
            </a:fld>
            <a:endParaRPr lang="lt-LT"/>
          </a:p>
        </p:txBody>
      </p:sp>
      <p:pic>
        <p:nvPicPr>
          <p:cNvPr id="6" name="Paveikslėlis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93296"/>
            <a:ext cx="3040008" cy="59041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BBF08-B86D-49D7-80B4-85FFD1239300}" type="datetime1">
              <a:rPr lang="lt-LT" smtClean="0"/>
              <a:t>2021.11.10</a:t>
            </a:fld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FF41-A023-4540-87C0-14755FA69369}" type="slidenum">
              <a:rPr lang="lt-LT" smtClean="0"/>
              <a:t>‹#›</a:t>
            </a:fld>
            <a:endParaRPr lang="lt-LT"/>
          </a:p>
        </p:txBody>
      </p:sp>
      <p:pic>
        <p:nvPicPr>
          <p:cNvPr id="13" name="Paveikslėlis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93296"/>
            <a:ext cx="3040008" cy="59041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531DE-B22C-49AE-AA0B-063FDFBF0D2E}" type="datetime1">
              <a:rPr lang="lt-LT" smtClean="0"/>
              <a:t>2021.11.10</a:t>
            </a:fld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FF41-A023-4540-87C0-14755FA69369}" type="slidenum">
              <a:rPr lang="lt-LT" smtClean="0"/>
              <a:t>‹#›</a:t>
            </a:fld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pic>
        <p:nvPicPr>
          <p:cNvPr id="16" name="Paveikslėlis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93296"/>
            <a:ext cx="3040008" cy="59041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B4A7B-F032-4B03-A9ED-8D9DD456F51D}" type="datetime1">
              <a:rPr lang="lt-LT" smtClean="0"/>
              <a:t>2021.11.10</a:t>
            </a:fld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FF41-A023-4540-87C0-14755FA69369}" type="slidenum">
              <a:rPr lang="lt-LT" smtClean="0"/>
              <a:t>‹#›</a:t>
            </a:fld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t-LT"/>
              <a:t>Spustelėkite piktogr. norėdami įtraukti pav.</a:t>
            </a:r>
            <a:endParaRPr lang="en-US" dirty="0"/>
          </a:p>
        </p:txBody>
      </p:sp>
      <p:pic>
        <p:nvPicPr>
          <p:cNvPr id="16" name="Paveikslėlis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93296"/>
            <a:ext cx="3040008" cy="590415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rgbClr val="FF0000"/>
                </a:solidFill>
              </a:defRPr>
            </a:lvl1pPr>
          </a:lstStyle>
          <a:p>
            <a:fld id="{6AF68BDC-914E-4D2D-9813-473E0022283C}" type="datetime1">
              <a:rPr lang="lt-LT" smtClean="0"/>
              <a:t>2021.11.10</a:t>
            </a:fld>
            <a:endParaRPr lang="lt-L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aseline="0">
                <a:solidFill>
                  <a:srgbClr val="FF0000"/>
                </a:solidFill>
              </a:defRPr>
            </a:lvl1pPr>
          </a:lstStyle>
          <a:p>
            <a:fld id="{33DEFF41-A023-4540-87C0-14755FA69369}" type="slidenum">
              <a:rPr lang="lt-LT" smtClean="0"/>
              <a:pPr/>
              <a:t>‹#›</a:t>
            </a:fld>
            <a:endParaRPr lang="lt-L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dirty="0"/>
              <a:t>Spustelėję </a:t>
            </a:r>
            <a:r>
              <a:rPr lang="lt-LT" dirty="0" err="1"/>
              <a:t>redag</a:t>
            </a:r>
            <a:r>
              <a:rPr lang="lt-LT" dirty="0"/>
              <a:t>. ruoš. teksto stilių</a:t>
            </a:r>
          </a:p>
          <a:p>
            <a:pPr lvl="1"/>
            <a:r>
              <a:rPr lang="lt-LT" dirty="0"/>
              <a:t>Antras lygmuo</a:t>
            </a:r>
          </a:p>
          <a:p>
            <a:pPr lvl="2"/>
            <a:r>
              <a:rPr lang="lt-LT" dirty="0"/>
              <a:t>Trečias lygmuo</a:t>
            </a:r>
          </a:p>
          <a:p>
            <a:pPr lvl="3"/>
            <a:r>
              <a:rPr lang="lt-LT" dirty="0"/>
              <a:t>Ketvirtas lygmuo</a:t>
            </a:r>
          </a:p>
          <a:p>
            <a:pPr lvl="4"/>
            <a:r>
              <a:rPr lang="lt-LT" dirty="0"/>
              <a:t>Penktas lygmuo</a:t>
            </a:r>
            <a:endParaRPr lang="en-US" dirty="0"/>
          </a:p>
        </p:txBody>
      </p:sp>
      <p:pic>
        <p:nvPicPr>
          <p:cNvPr id="15" name="Paveikslėlis 1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93296"/>
            <a:ext cx="3040008" cy="59041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18B51E5C-BAAF-4F12-96BA-93F15A7BE6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2217182"/>
            <a:ext cx="6858000" cy="2503408"/>
          </a:xfrm>
        </p:spPr>
        <p:txBody>
          <a:bodyPr>
            <a:normAutofit fontScale="90000"/>
          </a:bodyPr>
          <a:lstStyle/>
          <a:p>
            <a:r>
              <a:rPr lang="lt-LT" sz="3300" b="1" dirty="0">
                <a:solidFill>
                  <a:srgbClr val="002060"/>
                </a:solidFill>
                <a:latin typeface="+mn-lt"/>
              </a:rPr>
              <a:t>Siūlomos COVID-19 ligos (koronaviruso infekcijos) valdymo priemonės </a:t>
            </a:r>
            <a:br>
              <a:rPr lang="lt-LT" sz="3300" b="1" dirty="0">
                <a:solidFill>
                  <a:srgbClr val="002060"/>
                </a:solidFill>
                <a:latin typeface="+mn-lt"/>
              </a:rPr>
            </a:br>
            <a:br>
              <a:rPr lang="lt-LT" sz="3300" b="1" dirty="0">
                <a:solidFill>
                  <a:srgbClr val="002060"/>
                </a:solidFill>
                <a:latin typeface="+mn-lt"/>
              </a:rPr>
            </a:br>
            <a:r>
              <a:rPr lang="lt-LT" sz="3300" b="1" dirty="0">
                <a:solidFill>
                  <a:srgbClr val="002060"/>
                </a:solidFill>
                <a:latin typeface="+mn-lt"/>
              </a:rPr>
              <a:t>2021-11-10</a:t>
            </a:r>
          </a:p>
        </p:txBody>
      </p:sp>
    </p:spTree>
    <p:extLst>
      <p:ext uri="{BB962C8B-B14F-4D97-AF65-F5344CB8AC3E}">
        <p14:creationId xmlns:p14="http://schemas.microsoft.com/office/powerpoint/2010/main" val="11017128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5538B4F-6A20-4735-9C21-BF0D07BBF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115" y="1131095"/>
            <a:ext cx="7816235" cy="638337"/>
          </a:xfrm>
        </p:spPr>
        <p:txBody>
          <a:bodyPr>
            <a:normAutofit/>
          </a:bodyPr>
          <a:lstStyle/>
          <a:p>
            <a:pPr algn="ctr"/>
            <a:r>
              <a:rPr lang="lt-LT" sz="2400" b="1" dirty="0">
                <a:solidFill>
                  <a:srgbClr val="002060"/>
                </a:solidFill>
                <a:latin typeface="+mn-lt"/>
              </a:rPr>
              <a:t>Grupės, turinčios atskirą izoliacijos algoritmą</a:t>
            </a:r>
            <a:endParaRPr lang="lt-LT" sz="24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7E715FFE-0FA5-4828-B959-AD3E7C8EA5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2132855"/>
            <a:ext cx="8640959" cy="3744417"/>
          </a:xfrm>
        </p:spPr>
        <p:txBody>
          <a:bodyPr>
            <a:normAutofit/>
          </a:bodyPr>
          <a:lstStyle/>
          <a:p>
            <a:pPr marL="0" indent="335756">
              <a:spcBef>
                <a:spcPts val="0"/>
              </a:spcBef>
            </a:pPr>
            <a:r>
              <a:rPr lang="lt-LT" sz="1800" dirty="0">
                <a:solidFill>
                  <a:srgbClr val="000000"/>
                </a:solidFill>
              </a:rPr>
              <a:t>dirbantys ASPĮ bei palaikomojo gydymo ir slaugos paslaugas teikiančiose įstaigose</a:t>
            </a:r>
          </a:p>
          <a:p>
            <a:pPr marL="0" indent="335756" algn="just">
              <a:spcBef>
                <a:spcPts val="0"/>
              </a:spcBef>
            </a:pPr>
            <a:r>
              <a:rPr lang="lt-LT" sz="1800" dirty="0">
                <a:solidFill>
                  <a:srgbClr val="000000"/>
                </a:solidFill>
              </a:rPr>
              <a:t>kuriems teikiamos palaikomojo gydymo ir slaugos paslaugos</a:t>
            </a:r>
          </a:p>
          <a:p>
            <a:pPr marL="0" indent="335756" algn="just">
              <a:spcBef>
                <a:spcPts val="0"/>
              </a:spcBef>
            </a:pPr>
            <a:r>
              <a:rPr lang="lt-LT" sz="1800" dirty="0">
                <a:solidFill>
                  <a:srgbClr val="000000"/>
                </a:solidFill>
              </a:rPr>
              <a:t>dirbantys socialinės globos įstaigose</a:t>
            </a:r>
          </a:p>
          <a:p>
            <a:pPr marL="0" indent="335756" algn="just">
              <a:spcBef>
                <a:spcPts val="0"/>
              </a:spcBef>
            </a:pPr>
            <a:r>
              <a:rPr lang="lt-LT" sz="1800" dirty="0">
                <a:solidFill>
                  <a:srgbClr val="000000"/>
                </a:solidFill>
              </a:rPr>
              <a:t>kurie gyvena socialinės globos įstaigose</a:t>
            </a:r>
          </a:p>
          <a:p>
            <a:pPr marL="0" indent="335756" algn="just">
              <a:spcBef>
                <a:spcPts val="0"/>
              </a:spcBef>
            </a:pPr>
            <a:r>
              <a:rPr lang="lt-LT" sz="1800" dirty="0">
                <a:solidFill>
                  <a:srgbClr val="000000"/>
                </a:solidFill>
              </a:rPr>
              <a:t>dirbantys laisvės atėmimo įstaigose</a:t>
            </a:r>
          </a:p>
          <a:p>
            <a:pPr marL="0" indent="335756" algn="just">
              <a:spcBef>
                <a:spcPts val="0"/>
              </a:spcBef>
            </a:pPr>
            <a:r>
              <a:rPr lang="lt-LT" sz="1800" dirty="0">
                <a:solidFill>
                  <a:srgbClr val="000000"/>
                </a:solidFill>
              </a:rPr>
              <a:t>esantys laisvės atėmimo įstaigose</a:t>
            </a:r>
          </a:p>
          <a:p>
            <a:pPr marL="0" indent="335756" algn="just">
              <a:spcBef>
                <a:spcPts val="0"/>
              </a:spcBef>
            </a:pPr>
            <a:r>
              <a:rPr lang="lt-LT" sz="1800" dirty="0">
                <a:solidFill>
                  <a:srgbClr val="000000"/>
                </a:solidFill>
              </a:rPr>
              <a:t>asmenys, kuriems yra </a:t>
            </a:r>
            <a:r>
              <a:rPr lang="lt-LT" sz="1800" dirty="0" err="1">
                <a:solidFill>
                  <a:srgbClr val="000000"/>
                </a:solidFill>
              </a:rPr>
              <a:t>imunosupresija</a:t>
            </a:r>
            <a:endParaRPr lang="lt-LT" sz="1800" dirty="0">
              <a:solidFill>
                <a:srgbClr val="000000"/>
              </a:solidFill>
            </a:endParaRPr>
          </a:p>
          <a:p>
            <a:pPr marL="0" indent="472916" algn="just">
              <a:spcBef>
                <a:spcPts val="0"/>
              </a:spcBef>
            </a:pPr>
            <a:endParaRPr lang="lt-LT" sz="18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lt-LT" sz="1800" b="1" i="1" dirty="0">
                <a:solidFill>
                  <a:srgbClr val="002060"/>
                </a:solidFill>
              </a:rPr>
              <a:t>Tvarka nesikeičia</a:t>
            </a:r>
            <a:r>
              <a:rPr lang="en-US" sz="1800" b="1" i="1" dirty="0">
                <a:solidFill>
                  <a:srgbClr val="002060"/>
                </a:solidFill>
              </a:rPr>
              <a:t>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lt-LT" sz="1800" dirty="0"/>
              <a:t>vakcinuoti asmenys </a:t>
            </a:r>
            <a:r>
              <a:rPr lang="lt-LT" sz="1800" b="1" dirty="0"/>
              <a:t>neizoliuojami</a:t>
            </a:r>
            <a:r>
              <a:rPr lang="lt-LT" sz="1800" dirty="0"/>
              <a:t>, tačiau jiems </a:t>
            </a:r>
            <a:r>
              <a:rPr lang="lt-LT" sz="1800" b="1" dirty="0"/>
              <a:t>PRIVALOMAS tyrimas </a:t>
            </a:r>
            <a:r>
              <a:rPr lang="lt-LT" sz="1800" dirty="0"/>
              <a:t>(PGR ar antigeno), ne anksčiau, kaip </a:t>
            </a:r>
            <a:r>
              <a:rPr lang="en-US" sz="1800" dirty="0"/>
              <a:t>3 d</a:t>
            </a:r>
            <a:r>
              <a:rPr lang="lt-LT" sz="1800" dirty="0"/>
              <a:t>.</a:t>
            </a:r>
            <a:r>
              <a:rPr lang="en-US" sz="1800" dirty="0"/>
              <a:t> po</a:t>
            </a:r>
            <a:r>
              <a:rPr lang="lt-LT" sz="1800" dirty="0"/>
              <a:t> kontakto </a:t>
            </a:r>
          </a:p>
          <a:p>
            <a:pPr marL="0" indent="0">
              <a:buNone/>
            </a:pPr>
            <a:endParaRPr lang="lt-LT" sz="135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lt-LT" sz="135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7846634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9988FBCB-98D5-4FE1-9C02-C51300011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876" y="1131094"/>
            <a:ext cx="7889474" cy="678287"/>
          </a:xfrm>
        </p:spPr>
        <p:txBody>
          <a:bodyPr>
            <a:normAutofit/>
          </a:bodyPr>
          <a:lstStyle/>
          <a:p>
            <a:pPr algn="ctr"/>
            <a:r>
              <a:rPr lang="lt-LT" sz="24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Siūlomi ribojimai </a:t>
            </a:r>
            <a:r>
              <a:rPr lang="en-US" sz="24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kai RITS </a:t>
            </a:r>
            <a:r>
              <a:rPr lang="en-US" sz="2400" b="1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lov</a:t>
            </a:r>
            <a:r>
              <a:rPr lang="lt-LT" sz="24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ų užimtumas </a:t>
            </a:r>
            <a:r>
              <a:rPr lang="en-US" sz="24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215</a:t>
            </a:r>
            <a:endParaRPr lang="lt-LT" sz="2400" dirty="0">
              <a:solidFill>
                <a:srgbClr val="002060"/>
              </a:solidFill>
            </a:endParaRP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D4FCF891-BF02-4B73-A71B-9054FBF8AB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2038350"/>
            <a:ext cx="8069580" cy="3832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sz="1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LRV 152 nutarimo keitimai </a:t>
            </a:r>
          </a:p>
          <a:p>
            <a:r>
              <a:rPr lang="lt-LT" sz="1800" b="1" dirty="0">
                <a:latin typeface="Calibri" panose="020F0502020204030204" pitchFamily="34" charset="0"/>
                <a:ea typeface="Calibri" panose="020F0502020204030204" pitchFamily="34" charset="0"/>
              </a:rPr>
              <a:t>Renginių ribojimas</a:t>
            </a:r>
          </a:p>
          <a:p>
            <a:pPr lvl="1"/>
            <a:r>
              <a:rPr lang="lt-LT" sz="1350" dirty="0">
                <a:latin typeface="Calibri" panose="020F0502020204030204" pitchFamily="34" charset="0"/>
                <a:ea typeface="Calibri" panose="020F0502020204030204" pitchFamily="34" charset="0"/>
              </a:rPr>
              <a:t>maksimalus skaičius nuo kurio taikomas užpildymo procentas</a:t>
            </a:r>
          </a:p>
          <a:p>
            <a:r>
              <a:rPr lang="lt-LT" sz="1800" b="1" dirty="0">
                <a:latin typeface="Calibri" panose="020F0502020204030204" pitchFamily="34" charset="0"/>
                <a:ea typeface="Calibri" panose="020F0502020204030204" pitchFamily="34" charset="0"/>
              </a:rPr>
              <a:t>Prekyba ir paslaugos   </a:t>
            </a:r>
            <a:r>
              <a:rPr lang="lt-LT" sz="1800" dirty="0">
                <a:latin typeface="Calibri" panose="020F0502020204030204" pitchFamily="34" charset="0"/>
                <a:ea typeface="Calibri" panose="020F0502020204030204" pitchFamily="34" charset="0"/>
              </a:rPr>
              <a:t>                                                                              </a:t>
            </a:r>
          </a:p>
          <a:p>
            <a:pPr lvl="1"/>
            <a:r>
              <a:rPr lang="lt-LT" sz="1350" dirty="0">
                <a:latin typeface="Calibri" panose="020F0502020204030204" pitchFamily="34" charset="0"/>
                <a:ea typeface="Calibri" panose="020F0502020204030204" pitchFamily="34" charset="0"/>
              </a:rPr>
              <a:t>prekyba – ploto ribojimas (su GP 20 kv. m, be GP 30 kv. m.)</a:t>
            </a:r>
          </a:p>
          <a:p>
            <a:pPr lvl="1"/>
            <a:r>
              <a:rPr lang="lt-LT" sz="1350" dirty="0">
                <a:latin typeface="Calibri" panose="020F0502020204030204" pitchFamily="34" charset="0"/>
                <a:ea typeface="Calibri" panose="020F0502020204030204" pitchFamily="34" charset="0"/>
              </a:rPr>
              <a:t>paslaugos – ploto ribojimas (20 kv. m.)</a:t>
            </a:r>
          </a:p>
          <a:p>
            <a:r>
              <a:rPr lang="lt-LT" sz="1800" b="1" dirty="0">
                <a:latin typeface="Calibri" panose="020F0502020204030204" pitchFamily="34" charset="0"/>
                <a:ea typeface="Calibri" panose="020F0502020204030204" pitchFamily="34" charset="0"/>
              </a:rPr>
              <a:t>Viešasis maitinimas</a:t>
            </a:r>
          </a:p>
          <a:p>
            <a:pPr lvl="1"/>
            <a:r>
              <a:rPr lang="lt-LT" sz="1350" dirty="0">
                <a:latin typeface="Calibri" panose="020F0502020204030204" pitchFamily="34" charset="0"/>
                <a:ea typeface="Calibri" panose="020F0502020204030204" pitchFamily="34" charset="0"/>
              </a:rPr>
              <a:t>2 metrai tarp stalų, tik sėdimos vietos, ribojamas darbo laikas (iki 24 val.)</a:t>
            </a:r>
          </a:p>
          <a:p>
            <a:pPr lvl="1"/>
            <a:r>
              <a:rPr lang="lt-LT" sz="1350" dirty="0">
                <a:latin typeface="Calibri" panose="020F0502020204030204" pitchFamily="34" charset="0"/>
                <a:ea typeface="Calibri" panose="020F0502020204030204" pitchFamily="34" charset="0"/>
              </a:rPr>
              <a:t>reikalavimai dėl furšetų atsisakymo  (viešojo maitinimo OV)</a:t>
            </a:r>
          </a:p>
          <a:p>
            <a:r>
              <a:rPr lang="lt-LT" sz="1800" b="1" dirty="0">
                <a:latin typeface="Calibri" panose="020F0502020204030204" pitchFamily="34" charset="0"/>
                <a:ea typeface="Calibri" panose="020F0502020204030204" pitchFamily="34" charset="0"/>
              </a:rPr>
              <a:t>Nuotolinis darbas</a:t>
            </a:r>
          </a:p>
          <a:p>
            <a:r>
              <a:rPr lang="lt-LT" sz="1800" b="1" dirty="0">
                <a:latin typeface="Calibri" panose="020F0502020204030204" pitchFamily="34" charset="0"/>
                <a:ea typeface="Calibri" panose="020F0502020204030204" pitchFamily="34" charset="0"/>
              </a:rPr>
              <a:t>Viešasis transportas – tik sėdimos vietos</a:t>
            </a:r>
          </a:p>
          <a:p>
            <a:r>
              <a:rPr lang="lt-LT" sz="1800" b="1" dirty="0">
                <a:latin typeface="Calibri" panose="020F0502020204030204" pitchFamily="34" charset="0"/>
                <a:ea typeface="Calibri" panose="020F0502020204030204" pitchFamily="34" charset="0"/>
              </a:rPr>
              <a:t>Neformalaus švietimo ribojimas</a:t>
            </a:r>
          </a:p>
        </p:txBody>
      </p:sp>
    </p:spTree>
    <p:extLst>
      <p:ext uri="{BB962C8B-B14F-4D97-AF65-F5344CB8AC3E}">
        <p14:creationId xmlns:p14="http://schemas.microsoft.com/office/powerpoint/2010/main" val="9558905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5538B4F-6A20-4735-9C21-BF0D07BBF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31094"/>
            <a:ext cx="7886700" cy="738211"/>
          </a:xfrm>
        </p:spPr>
        <p:txBody>
          <a:bodyPr>
            <a:normAutofit/>
          </a:bodyPr>
          <a:lstStyle/>
          <a:p>
            <a:pPr algn="ctr"/>
            <a:r>
              <a:rPr lang="lt-LT" sz="24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Ribojimai, kai RITS užimtumas </a:t>
            </a:r>
            <a:r>
              <a:rPr lang="lt-LT" sz="2400" b="1" dirty="0">
                <a:highlight>
                  <a:srgbClr val="FF00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240 lovų</a:t>
            </a:r>
            <a:endParaRPr lang="lt-LT" sz="2400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7E715FFE-0FA5-4828-B959-AD3E7C8EA5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25267"/>
            <a:ext cx="7367912" cy="3126431"/>
          </a:xfrm>
        </p:spPr>
        <p:txBody>
          <a:bodyPr>
            <a:normAutofit/>
          </a:bodyPr>
          <a:lstStyle/>
          <a:p>
            <a:r>
              <a:rPr lang="lt-LT" sz="1650" dirty="0">
                <a:latin typeface="Calibri" panose="020F0502020204030204" pitchFamily="34" charset="0"/>
                <a:ea typeface="Calibri" panose="020F0502020204030204" pitchFamily="34" charset="0"/>
              </a:rPr>
              <a:t>Renginių draudimas, profesionalaus sporto renginiai be žiūrovų</a:t>
            </a:r>
          </a:p>
          <a:p>
            <a:r>
              <a:rPr lang="lt-LT" sz="1650" dirty="0">
                <a:latin typeface="Calibri" panose="020F0502020204030204" pitchFamily="34" charset="0"/>
                <a:ea typeface="Calibri" panose="020F0502020204030204" pitchFamily="34" charset="0"/>
              </a:rPr>
              <a:t>Prekybos ploto ribojimo didinimas iki 50 kv. m. (svarstytina ar visiems, ar tik prekybos centrams)</a:t>
            </a:r>
          </a:p>
          <a:p>
            <a:r>
              <a:rPr lang="lt-LT" sz="1650" dirty="0">
                <a:latin typeface="Calibri" panose="020F0502020204030204" pitchFamily="34" charset="0"/>
                <a:ea typeface="Calibri" panose="020F0502020204030204" pitchFamily="34" charset="0"/>
              </a:rPr>
              <a:t>Naktinių klubų, viešojo maitinimo įstaigų, nebūtinųjų prekių parduotuvių, laisvalaikio ir pramogų paslaugų uždarymas (arba darbo laiko ribojimas)</a:t>
            </a:r>
          </a:p>
          <a:p>
            <a:r>
              <a:rPr lang="lt-LT" sz="1650" dirty="0">
                <a:latin typeface="Calibri" panose="020F0502020204030204" pitchFamily="34" charset="0"/>
                <a:ea typeface="Calibri" panose="020F0502020204030204" pitchFamily="34" charset="0"/>
              </a:rPr>
              <a:t>Nuotolinis darbas</a:t>
            </a:r>
          </a:p>
          <a:p>
            <a:r>
              <a:rPr lang="lt-LT" sz="1650" dirty="0">
                <a:latin typeface="Calibri" panose="020F0502020204030204" pitchFamily="34" charset="0"/>
                <a:ea typeface="Calibri" panose="020F0502020204030204" pitchFamily="34" charset="0"/>
              </a:rPr>
              <a:t>Nuotolinis ugdymas ir aukštasis mokslas</a:t>
            </a:r>
          </a:p>
          <a:p>
            <a:r>
              <a:rPr lang="lt-LT" sz="1650" dirty="0">
                <a:latin typeface="Calibri" panose="020F0502020204030204" pitchFamily="34" charset="0"/>
                <a:ea typeface="Calibri" panose="020F0502020204030204" pitchFamily="34" charset="0"/>
              </a:rPr>
              <a:t>Neformalaus ugdymo ribojimas</a:t>
            </a:r>
          </a:p>
          <a:p>
            <a:r>
              <a:rPr lang="lt-LT" sz="1650" dirty="0">
                <a:latin typeface="Calibri" panose="020F0502020204030204" pitchFamily="34" charset="0"/>
                <a:ea typeface="Calibri" panose="020F0502020204030204" pitchFamily="34" charset="0"/>
              </a:rPr>
              <a:t>Susibūrimų ribojimas (</a:t>
            </a:r>
            <a:r>
              <a:rPr lang="lt-LT" sz="1650" b="1" dirty="0">
                <a:latin typeface="Calibri" panose="020F0502020204030204" pitchFamily="34" charset="0"/>
                <a:ea typeface="Calibri" panose="020F0502020204030204" pitchFamily="34" charset="0"/>
              </a:rPr>
              <a:t>karantino režimas</a:t>
            </a:r>
            <a:r>
              <a:rPr lang="lt-LT" sz="1650" dirty="0"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</a:p>
          <a:p>
            <a:pPr marL="0" indent="0">
              <a:buNone/>
            </a:pPr>
            <a:endParaRPr lang="lt-LT" sz="135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lt-LT" sz="135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5817432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>
            <a:extLst>
              <a:ext uri="{FF2B5EF4-FFF2-40B4-BE49-F238E27FC236}">
                <a16:creationId xmlns:a16="http://schemas.microsoft.com/office/drawing/2014/main" id="{B2EEA806-F3AF-474D-9269-4B6B8A78A8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 fontAlgn="base">
              <a:buSzPts val="1000"/>
              <a:buFont typeface="Symbol" panose="05050102010706020507" pitchFamily="18" charset="2"/>
              <a:buChar char=""/>
              <a:tabLst>
                <a:tab pos="270510" algn="l"/>
                <a:tab pos="457200" algn="l"/>
              </a:tabLst>
            </a:pPr>
            <a:r>
              <a:rPr lang="lt-LT" sz="1800" b="1" dirty="0"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Pasiskiepyti – pagal pilną schemą ar sustiprinančiąja doze</a:t>
            </a:r>
            <a:r>
              <a:rPr lang="lt-LT" sz="180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. </a:t>
            </a:r>
            <a:endParaRPr lang="lt-L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800" b="1" dirty="0" err="1"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Pajutus</a:t>
            </a:r>
            <a:r>
              <a:rPr lang="en-US" sz="1800" b="1" dirty="0"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b="1" dirty="0" err="1"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simptomus</a:t>
            </a:r>
            <a:r>
              <a:rPr lang="en-US" sz="1800" b="1" dirty="0"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, </a:t>
            </a:r>
            <a:r>
              <a:rPr lang="en-US" sz="1800" b="1" dirty="0" err="1"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likti</a:t>
            </a:r>
            <a:r>
              <a:rPr lang="en-US" sz="1800" b="1" dirty="0"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b="1" dirty="0" err="1"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namuose</a:t>
            </a:r>
            <a:r>
              <a:rPr lang="en-US" sz="1800" dirty="0"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 </a:t>
            </a:r>
            <a:r>
              <a:rPr lang="en-US" sz="1800" b="1" dirty="0" err="1"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ir</a:t>
            </a:r>
            <a:r>
              <a:rPr lang="en-US" sz="1800" b="1" dirty="0"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b="1" dirty="0" err="1"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registruotis</a:t>
            </a:r>
            <a:r>
              <a:rPr lang="en-US" sz="1800" b="1" dirty="0"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b="1" dirty="0" err="1"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tyrimui</a:t>
            </a:r>
            <a:r>
              <a:rPr lang="en-US" sz="1800" b="1" dirty="0"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 1808</a:t>
            </a:r>
            <a:r>
              <a:rPr lang="en-US" sz="1800" dirty="0"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.</a:t>
            </a:r>
            <a:endParaRPr lang="lt-LT" sz="1800" dirty="0">
              <a:effectLst/>
              <a:latin typeface="Calibri Light" panose="020F0302020204030204" pitchFamily="34" charset="0"/>
              <a:ea typeface="Calibri" panose="020F0502020204030204" pitchFamily="34" charset="0"/>
            </a:endParaRPr>
          </a:p>
          <a:p>
            <a:pPr marL="342900" lvl="0" indent="-342900" algn="just" fontAlgn="base">
              <a:buSzPts val="1000"/>
              <a:buFont typeface="Symbol" panose="05050102010706020507" pitchFamily="18" charset="2"/>
              <a:buChar char=""/>
              <a:tabLst>
                <a:tab pos="270510" algn="l"/>
                <a:tab pos="457200" algn="l"/>
              </a:tabLst>
            </a:pPr>
            <a:r>
              <a:rPr lang="lt-LT" sz="1800" b="1" dirty="0"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Vengti nebūtinų kontaktų su kitais asmenimis.</a:t>
            </a:r>
            <a:endParaRPr lang="lt-L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800" b="1" dirty="0" err="1"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Jei</a:t>
            </a:r>
            <a:r>
              <a:rPr lang="en-US" sz="1800" b="1" dirty="0"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b="1" dirty="0" err="1"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nustatyta</a:t>
            </a:r>
            <a:r>
              <a:rPr lang="en-US" sz="1800" b="1" dirty="0"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 COVID-19 </a:t>
            </a:r>
            <a:r>
              <a:rPr lang="en-US" sz="1800" b="1" dirty="0" err="1"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liga</a:t>
            </a:r>
            <a:r>
              <a:rPr lang="en-US" sz="1800" b="1" dirty="0"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, </a:t>
            </a:r>
            <a:r>
              <a:rPr lang="en-US" sz="1800" b="1" dirty="0" err="1"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izoliuotis</a:t>
            </a:r>
            <a:r>
              <a:rPr lang="en-US" sz="1800" b="1" dirty="0"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, </a:t>
            </a:r>
            <a:r>
              <a:rPr lang="en-US" sz="1800" b="1" dirty="0" err="1"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pildyti</a:t>
            </a:r>
            <a:r>
              <a:rPr lang="en-US" sz="1800" b="1" dirty="0"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 NVSC </a:t>
            </a:r>
            <a:r>
              <a:rPr lang="en-US" sz="1800" b="1" dirty="0" err="1"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anketą</a:t>
            </a:r>
            <a:r>
              <a:rPr lang="lt-LT" sz="1800" b="1" dirty="0"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.</a:t>
            </a:r>
          </a:p>
          <a:p>
            <a:r>
              <a:rPr lang="lt-LT" sz="1800" b="1" dirty="0">
                <a:latin typeface="Calibri Light" panose="020F0302020204030204" pitchFamily="34" charset="0"/>
                <a:ea typeface="Calibri" panose="020F0502020204030204" pitchFamily="34" charset="0"/>
              </a:rPr>
              <a:t>Teisingai dėvėti veido apsaugos priemones.</a:t>
            </a:r>
            <a:r>
              <a:rPr lang="en-US" sz="1800" dirty="0"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 </a:t>
            </a:r>
            <a:endParaRPr lang="lt-LT" dirty="0"/>
          </a:p>
        </p:txBody>
      </p:sp>
      <p:sp>
        <p:nvSpPr>
          <p:cNvPr id="3" name="Skaidrės numerio vietos rezervavimo ženklas 2">
            <a:extLst>
              <a:ext uri="{FF2B5EF4-FFF2-40B4-BE49-F238E27FC236}">
                <a16:creationId xmlns:a16="http://schemas.microsoft.com/office/drawing/2014/main" id="{BC0DAF77-05B5-4E9A-B016-518861D44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EFF41-A023-4540-87C0-14755FA69369}" type="slidenum">
              <a:rPr lang="lt-LT" smtClean="0"/>
              <a:t>13</a:t>
            </a:fld>
            <a:endParaRPr lang="lt-LT"/>
          </a:p>
        </p:txBody>
      </p:sp>
      <p:sp>
        <p:nvSpPr>
          <p:cNvPr id="4" name="Pavadinimas 3">
            <a:extLst>
              <a:ext uri="{FF2B5EF4-FFF2-40B4-BE49-F238E27FC236}">
                <a16:creationId xmlns:a16="http://schemas.microsoft.com/office/drawing/2014/main" id="{2AD9C893-462A-433A-AA86-93DD9E2D7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Pagrindiniai veiksniai</a:t>
            </a:r>
          </a:p>
        </p:txBody>
      </p:sp>
    </p:spTree>
    <p:extLst>
      <p:ext uri="{BB962C8B-B14F-4D97-AF65-F5344CB8AC3E}">
        <p14:creationId xmlns:p14="http://schemas.microsoft.com/office/powerpoint/2010/main" val="1977314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vadinimas 3">
            <a:extLst>
              <a:ext uri="{FF2B5EF4-FFF2-40B4-BE49-F238E27FC236}">
                <a16:creationId xmlns:a16="http://schemas.microsoft.com/office/drawing/2014/main" id="{03877DE7-15DC-4E36-925E-7558E956B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156" y="620688"/>
            <a:ext cx="7827193" cy="1170405"/>
          </a:xfrm>
        </p:spPr>
        <p:txBody>
          <a:bodyPr>
            <a:normAutofit/>
          </a:bodyPr>
          <a:lstStyle/>
          <a:p>
            <a:pPr algn="ctr"/>
            <a:r>
              <a:rPr lang="lt-LT" b="1" dirty="0"/>
              <a:t>Epidemiologinė situacija</a:t>
            </a:r>
          </a:p>
        </p:txBody>
      </p:sp>
      <p:sp>
        <p:nvSpPr>
          <p:cNvPr id="5" name="Turinio vietos rezervavimo ženklas 4">
            <a:extLst>
              <a:ext uri="{FF2B5EF4-FFF2-40B4-BE49-F238E27FC236}">
                <a16:creationId xmlns:a16="http://schemas.microsoft.com/office/drawing/2014/main" id="{A053DA21-E7A7-4B6E-B8E3-329D1C2528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988840"/>
            <a:ext cx="8568952" cy="40324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sz="16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1. Sergamumo rodiklis Lietuvoje beveik 5 kartus viršija Europos vidurkį, esame priskiriami prie didelį susirūpinimą keliančių Europos valstybių. </a:t>
            </a:r>
          </a:p>
          <a:p>
            <a:r>
              <a:rPr lang="lt-LT" sz="16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COVID-19 ligos 14 dienų sergamumo rodiklis (atvejai) 100 000 gyventojų:</a:t>
            </a:r>
            <a:endParaRPr lang="lt-LT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lt-LT" sz="16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ES/EEE šalyse </a:t>
            </a:r>
            <a:r>
              <a:rPr lang="lt-LT" sz="16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306,2  </a:t>
            </a:r>
            <a:r>
              <a:rPr lang="lt-LT" sz="16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Lietuvoje </a:t>
            </a:r>
            <a:r>
              <a:rPr lang="lt-LT" sz="16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1493,4</a:t>
            </a:r>
          </a:p>
          <a:p>
            <a:r>
              <a:rPr lang="lt-LT" sz="16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COVID-19 ligos mirtingumo rodiklis 1 </a:t>
            </a:r>
            <a:r>
              <a:rPr lang="lt-LT" sz="1600" b="1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mln</a:t>
            </a:r>
            <a:r>
              <a:rPr lang="lt-LT" sz="16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gyventojų:</a:t>
            </a:r>
            <a:endParaRPr lang="lt-LT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lt-LT" sz="16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ES/EEE šalyse </a:t>
            </a:r>
            <a:r>
              <a:rPr lang="lt-LT" sz="16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27,2     </a:t>
            </a:r>
            <a:r>
              <a:rPr lang="lt-LT" sz="16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Lietuvoje </a:t>
            </a:r>
            <a:r>
              <a:rPr lang="lt-LT" sz="16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78,4</a:t>
            </a:r>
            <a:endParaRPr lang="lt-LT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07000"/>
              </a:lnSpc>
              <a:buNone/>
              <a:tabLst>
                <a:tab pos="135255" algn="l"/>
              </a:tabLst>
            </a:pPr>
            <a:r>
              <a:rPr lang="lt-LT" sz="16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2. Beveik kas penktam testą atlikusiam Lietuvos gyventojui nustatoma COVID-19 liga, tarp simptomus turinčių - kas antram.  </a:t>
            </a:r>
            <a:endParaRPr lang="lt-LT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7000"/>
              </a:lnSpc>
              <a:buNone/>
              <a:tabLst>
                <a:tab pos="135255" algn="l"/>
              </a:tabLst>
            </a:pPr>
            <a:r>
              <a:rPr lang="lt-LT" sz="16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3. Lietuva priskiriama prie 10 Europos valstybių, kurių skiepijimo aprėptys mažiausios (Bulgarija, Čekija, Estija, Vengrija, Latvija, Lenkija, Rumunija, Slovėnija ir Slovakija). </a:t>
            </a:r>
            <a:endParaRPr lang="lt-LT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7000"/>
              </a:lnSpc>
              <a:buNone/>
              <a:tabLst>
                <a:tab pos="135255" algn="l"/>
              </a:tabLst>
            </a:pPr>
            <a:r>
              <a:rPr lang="lt-LT" sz="16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4. Prognozuojama, kad per ateinančias dvi savaites Europoje padidės sergamumo, mirtingumo rodikliai, hospitalizuotų ir intensyviosios terapijos skyriuose gydomų pacientų skaičius. </a:t>
            </a:r>
            <a:endParaRPr lang="lt-LT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7000"/>
              </a:lnSpc>
              <a:spcAft>
                <a:spcPts val="600"/>
              </a:spcAft>
              <a:buNone/>
              <a:tabLst>
                <a:tab pos="135255" algn="l"/>
              </a:tabLst>
            </a:pPr>
            <a:endParaRPr lang="lt-LT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0717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34C455E-0A55-4334-A4A5-B6B8A9198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028" y="1044439"/>
            <a:ext cx="8095593" cy="727364"/>
          </a:xfrm>
        </p:spPr>
        <p:txBody>
          <a:bodyPr>
            <a:normAutofit/>
          </a:bodyPr>
          <a:lstStyle/>
          <a:p>
            <a:pPr algn="ctr"/>
            <a:r>
              <a:rPr lang="lt-LT" sz="2400" b="1" dirty="0">
                <a:solidFill>
                  <a:srgbClr val="00206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COVID-19 ligai gydyti skirtos ir užimtos lovos (</a:t>
            </a:r>
            <a:r>
              <a:rPr lang="en-US" sz="2400" b="1" dirty="0">
                <a:solidFill>
                  <a:srgbClr val="00206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2021-11-</a:t>
            </a:r>
            <a:r>
              <a:rPr lang="lt-LT" sz="2400" b="1" dirty="0">
                <a:solidFill>
                  <a:srgbClr val="00206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lang="en-US" sz="2400" b="1" dirty="0">
                <a:solidFill>
                  <a:srgbClr val="00206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lt-L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1EDA177B-75F0-4C4E-832F-1A079EDA54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479758" y="1269622"/>
            <a:ext cx="1501912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lt-LT" sz="1350"/>
          </a:p>
        </p:txBody>
      </p:sp>
      <p:graphicFrame>
        <p:nvGraphicFramePr>
          <p:cNvPr id="14" name="Turinio vietos rezervavimo ženklas 13">
            <a:extLst>
              <a:ext uri="{FF2B5EF4-FFF2-40B4-BE49-F238E27FC236}">
                <a16:creationId xmlns:a16="http://schemas.microsoft.com/office/drawing/2014/main" id="{EC3F7AE0-60ED-4F74-A766-7C2A7EFBE7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7946298"/>
              </p:ext>
            </p:extLst>
          </p:nvPr>
        </p:nvGraphicFramePr>
        <p:xfrm>
          <a:off x="323528" y="1996986"/>
          <a:ext cx="8571092" cy="3406973"/>
        </p:xfrm>
        <a:graphic>
          <a:graphicData uri="http://schemas.openxmlformats.org/drawingml/2006/table">
            <a:tbl>
              <a:tblPr firstRow="1" firstCol="1" bandRow="1"/>
              <a:tblGrid>
                <a:gridCol w="1719857">
                  <a:extLst>
                    <a:ext uri="{9D8B030D-6E8A-4147-A177-3AD203B41FA5}">
                      <a16:colId xmlns:a16="http://schemas.microsoft.com/office/drawing/2014/main" val="2651538411"/>
                    </a:ext>
                  </a:extLst>
                </a:gridCol>
                <a:gridCol w="1635992">
                  <a:extLst>
                    <a:ext uri="{9D8B030D-6E8A-4147-A177-3AD203B41FA5}">
                      <a16:colId xmlns:a16="http://schemas.microsoft.com/office/drawing/2014/main" val="1240409973"/>
                    </a:ext>
                  </a:extLst>
                </a:gridCol>
                <a:gridCol w="1097756">
                  <a:extLst>
                    <a:ext uri="{9D8B030D-6E8A-4147-A177-3AD203B41FA5}">
                      <a16:colId xmlns:a16="http://schemas.microsoft.com/office/drawing/2014/main" val="398917727"/>
                    </a:ext>
                  </a:extLst>
                </a:gridCol>
                <a:gridCol w="1159619">
                  <a:extLst>
                    <a:ext uri="{9D8B030D-6E8A-4147-A177-3AD203B41FA5}">
                      <a16:colId xmlns:a16="http://schemas.microsoft.com/office/drawing/2014/main" val="2571861798"/>
                    </a:ext>
                  </a:extLst>
                </a:gridCol>
                <a:gridCol w="911747">
                  <a:extLst>
                    <a:ext uri="{9D8B030D-6E8A-4147-A177-3AD203B41FA5}">
                      <a16:colId xmlns:a16="http://schemas.microsoft.com/office/drawing/2014/main" val="3541391734"/>
                    </a:ext>
                  </a:extLst>
                </a:gridCol>
                <a:gridCol w="1226105">
                  <a:extLst>
                    <a:ext uri="{9D8B030D-6E8A-4147-A177-3AD203B41FA5}">
                      <a16:colId xmlns:a16="http://schemas.microsoft.com/office/drawing/2014/main" val="2358033082"/>
                    </a:ext>
                  </a:extLst>
                </a:gridCol>
                <a:gridCol w="820016">
                  <a:extLst>
                    <a:ext uri="{9D8B030D-6E8A-4147-A177-3AD203B41FA5}">
                      <a16:colId xmlns:a16="http://schemas.microsoft.com/office/drawing/2014/main" val="1996942300"/>
                    </a:ext>
                  </a:extLst>
                </a:gridCol>
              </a:tblGrid>
              <a:tr h="15332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Regionas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Covid-19 ligai gydyti skirtos lovos viso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Covid-19 ligai gydyti  skirtos lovos užimtos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Iš jų - lovos su deguonies tiekimu, viso</a:t>
                      </a:r>
                      <a:endParaRPr lang="lt-LT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Lovos su deguonies tiekimu užimtos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2200 lovos</a:t>
                      </a:r>
                      <a:endParaRPr lang="lt-LT" sz="1400" dirty="0">
                        <a:effectLst/>
                        <a:highlight>
                          <a:srgbClr val="FF00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Reanimacijos intensyvios terapijos (RITS) lovų viso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t-LT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RITS lovos užimtos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240 lovų</a:t>
                      </a:r>
                      <a:endParaRPr lang="lt-LT" sz="1400" dirty="0">
                        <a:effectLst/>
                        <a:highlight>
                          <a:srgbClr val="FF00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lt-LT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8356659"/>
                  </a:ext>
                </a:extLst>
              </a:tr>
              <a:tr h="2828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Vilniaus regionas</a:t>
                      </a:r>
                      <a:endParaRPr lang="lt-LT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lt-LT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t-LT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528</a:t>
                      </a:r>
                      <a:endParaRPr lang="lt-LT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</a:t>
                      </a:r>
                      <a:r>
                        <a:rPr lang="lt-LT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t-LT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500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lt-LT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lt-LT" sz="1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lt-LT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5645302"/>
                  </a:ext>
                </a:extLst>
              </a:tr>
              <a:tr h="2377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Kauno regionas</a:t>
                      </a:r>
                      <a:endParaRPr lang="lt-LT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</a:t>
                      </a:r>
                      <a:r>
                        <a:rPr lang="lt-LT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lt-LT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lt-LT" sz="1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</a:t>
                      </a:r>
                      <a:endParaRPr lang="lt-LT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453</a:t>
                      </a:r>
                      <a:endParaRPr lang="lt-LT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lt-LT" sz="1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lt-LT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lt-LT" sz="1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lt-LT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7172939"/>
                  </a:ext>
                </a:extLst>
              </a:tr>
              <a:tr h="2964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Klaipėdos regionas</a:t>
                      </a:r>
                      <a:endParaRPr lang="lt-LT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79</a:t>
                      </a:r>
                      <a:endParaRPr lang="lt-LT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lt-LT" sz="1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</a:t>
                      </a:r>
                      <a:endParaRPr lang="lt-LT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448</a:t>
                      </a:r>
                      <a:endParaRPr lang="lt-LT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lt-LT" sz="1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lt-LT" sz="14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  <a:endParaRPr lang="lt-LT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lt-LT" sz="1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lt-LT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771426"/>
                  </a:ext>
                </a:extLst>
              </a:tr>
              <a:tr h="2627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Šiaulių regionas</a:t>
                      </a:r>
                      <a:endParaRPr lang="lt-LT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lt-LT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lt-LT" sz="1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lt-LT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</a:t>
                      </a:r>
                      <a:endParaRPr lang="lt-LT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lt-LT" sz="1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93</a:t>
                      </a:r>
                      <a:endParaRPr lang="lt-LT" sz="14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 </a:t>
                      </a:r>
                      <a:endParaRPr lang="lt-LT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lt-LT" sz="1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lt-LT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4913677"/>
                  </a:ext>
                </a:extLst>
              </a:tr>
              <a:tr h="2477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Panevėžio regionas</a:t>
                      </a:r>
                      <a:endParaRPr lang="lt-LT" sz="1400" b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331</a:t>
                      </a:r>
                      <a:endParaRPr lang="lt-LT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197</a:t>
                      </a:r>
                      <a:endParaRPr lang="lt-LT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lt-LT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lt-LT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lt-LT" sz="1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lt-LT" sz="14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 </a:t>
                      </a:r>
                      <a:endParaRPr lang="lt-LT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lt-LT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7475382"/>
                  </a:ext>
                </a:extLst>
              </a:tr>
              <a:tr h="4202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5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Bendra</a:t>
                      </a:r>
                      <a:r>
                        <a:rPr lang="en-US" sz="15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lt-LT" sz="15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šalyje</a:t>
                      </a:r>
                      <a:r>
                        <a:rPr lang="en-US" sz="15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</a:t>
                      </a:r>
                      <a:endParaRPr lang="lt-LT" sz="15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5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5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29</a:t>
                      </a:r>
                      <a:r>
                        <a:rPr lang="lt-LT" sz="15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5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en-US" sz="15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lt-LT" sz="15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71</a:t>
                      </a:r>
                      <a:endParaRPr lang="en-US" sz="1500" b="1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5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2 03</a:t>
                      </a:r>
                      <a:r>
                        <a:rPr lang="lt-LT" sz="15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500" b="1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5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1 676</a:t>
                      </a:r>
                      <a:endParaRPr lang="en-US" sz="1500" b="1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5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5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t-LT" sz="15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5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lt-LT" sz="15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500" b="1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243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413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urinio vietos rezervavimo ženklas 1">
            <a:extLst>
              <a:ext uri="{FF2B5EF4-FFF2-40B4-BE49-F238E27FC236}">
                <a16:creationId xmlns:a16="http://schemas.microsoft.com/office/drawing/2014/main" id="{CE22F1E6-F07E-4C77-9E06-D74C306B69E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67544" y="1052736"/>
            <a:ext cx="8496944" cy="4680520"/>
          </a:xfrm>
        </p:spPr>
        <p:txBody>
          <a:bodyPr>
            <a:normAutofit/>
          </a:bodyPr>
          <a:lstStyle/>
          <a:p>
            <a:pPr marL="457200" algn="just">
              <a:lnSpc>
                <a:spcPct val="105000"/>
              </a:lnSpc>
              <a:tabLst>
                <a:tab pos="180340" algn="l"/>
              </a:tabLst>
            </a:pPr>
            <a:r>
              <a:rPr lang="lt-LT" sz="1800" b="1" u="sng" dirty="0">
                <a:latin typeface="Calibri Light" panose="020F03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</a:t>
            </a:r>
            <a:r>
              <a:rPr lang="lt-LT" sz="1800" b="1" u="sng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alimos rizikos artimiausiu metu:</a:t>
            </a:r>
            <a:r>
              <a:rPr lang="lt-LT" sz="1800" u="sng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lt-LT" sz="18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5000"/>
              </a:lnSpc>
              <a:buFont typeface="Calibri" panose="020F0502020204030204" pitchFamily="34" charset="0"/>
              <a:buChar char="-"/>
              <a:tabLst>
                <a:tab pos="180340" algn="l"/>
              </a:tabLst>
            </a:pPr>
            <a:r>
              <a:rPr lang="lt-LT" sz="1800" b="1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Šaltasis metų periodas</a:t>
            </a:r>
            <a:r>
              <a:rPr lang="lt-LT" sz="180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buvimas patalpose situacijos nepalengvins, taip pat artėja kalėdinis laikotarpis - tikėtini intensyvesni žmonių kontaktai, dažnesnis buvimas uždarose, blogai vėdinamose patalpose. </a:t>
            </a:r>
            <a:endParaRPr lang="lt-L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5000"/>
              </a:lnSpc>
              <a:spcAft>
                <a:spcPts val="800"/>
              </a:spcAft>
              <a:buFont typeface="Calibri" panose="020F0502020204030204" pitchFamily="34" charset="0"/>
              <a:buChar char="-"/>
              <a:tabLst>
                <a:tab pos="180340" algn="l"/>
              </a:tabLst>
            </a:pPr>
            <a:r>
              <a:rPr lang="lt-LT" sz="1800" dirty="0">
                <a:latin typeface="Calibri Light" panose="020F03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</a:t>
            </a:r>
            <a:r>
              <a:rPr lang="lt-LT" sz="180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er tam tikrą laiką vakcinacijos efektyvumo mažėjimas.</a:t>
            </a:r>
          </a:p>
          <a:p>
            <a:pPr marL="0" lvl="0" indent="0" algn="just">
              <a:lnSpc>
                <a:spcPct val="105000"/>
              </a:lnSpc>
              <a:spcAft>
                <a:spcPts val="800"/>
              </a:spcAft>
              <a:buNone/>
              <a:tabLst>
                <a:tab pos="180340" algn="l"/>
              </a:tabLst>
            </a:pPr>
            <a:r>
              <a:rPr lang="lt-LT" sz="180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Atsižvelgiant į tai, kad Lietuvoje sparčiai plinta koronaviruso SARS-CoV-2 delta atmaina, kuriai būdingas didesnis užkrečiamumas, sąlygojantis, kad virusui perduoti užtenka ir trumpesnio laiko, ir mažesnio jo kiekio, COVID-19 ligos (koronaviruso infekcijos) epidemiologinė situacija Lietuvoje išlieka nepalanki.</a:t>
            </a:r>
          </a:p>
          <a:p>
            <a:pPr marL="342900" indent="-342900" algn="just">
              <a:lnSpc>
                <a:spcPct val="105000"/>
              </a:lnSpc>
              <a:spcAft>
                <a:spcPts val="800"/>
              </a:spcAft>
              <a:buFont typeface="Calibri" panose="020F0502020204030204" pitchFamily="34" charset="0"/>
              <a:buChar char="-"/>
              <a:tabLst>
                <a:tab pos="180340" algn="l"/>
              </a:tabLst>
            </a:pPr>
            <a:r>
              <a:rPr lang="lt-LT" sz="1800" b="1" dirty="0">
                <a:latin typeface="Calibri Light" panose="020F03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lang="lt-LT" sz="1800" b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iekiant užtikrinti, kad sveikatos paslaugos visiems gyventojams būtų teikiamos  nenutrūkstamai, įskaitant ir  planines </a:t>
            </a:r>
            <a:r>
              <a:rPr lang="lt-LT" sz="1800" b="1" dirty="0">
                <a:latin typeface="Calibri Light" panose="020F03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sveikatos paslaugas. </a:t>
            </a:r>
            <a:r>
              <a:rPr lang="lt-LT" sz="18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Siūlomos naujos priemonės galėtų sulėtinti viruso plitimą visuomenėje. Tačiau tai priklauso nuo numatytų priemonių laikymosi ir viruso paplitimo.</a:t>
            </a:r>
            <a:endParaRPr lang="lt-L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116046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07A9DD0-237B-46F8-BBF6-B954D59DF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698" y="1011246"/>
            <a:ext cx="7969373" cy="525146"/>
          </a:xfrm>
        </p:spPr>
        <p:txBody>
          <a:bodyPr>
            <a:normAutofit/>
          </a:bodyPr>
          <a:lstStyle/>
          <a:p>
            <a:pPr algn="ctr"/>
            <a:r>
              <a:rPr lang="lt-LT" sz="2400" b="1" dirty="0">
                <a:solidFill>
                  <a:srgbClr val="002060"/>
                </a:solidFill>
                <a:latin typeface="+mn-lt"/>
              </a:rPr>
              <a:t>Siūlomos papildomos priemonės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258244D9-C531-4ED7-939F-33D312CA74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1" y="1703070"/>
            <a:ext cx="8945879" cy="3994730"/>
          </a:xfrm>
        </p:spPr>
        <p:txBody>
          <a:bodyPr>
            <a:normAutofit/>
          </a:bodyPr>
          <a:lstStyle/>
          <a:p>
            <a:pPr lvl="2"/>
            <a:endParaRPr lang="lt-LT" sz="1350" i="1" dirty="0"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lt-LT" sz="1350" b="1" dirty="0">
                <a:ea typeface="Calibri" panose="020F0502020204030204" pitchFamily="34" charset="0"/>
              </a:rPr>
              <a:t> </a:t>
            </a:r>
            <a:r>
              <a:rPr lang="lt-LT" sz="1800" b="1" dirty="0">
                <a:ea typeface="Calibri" panose="020F0502020204030204" pitchFamily="34" charset="0"/>
              </a:rPr>
              <a:t>LRV 152 nutarimo keitimai</a:t>
            </a:r>
            <a:endParaRPr lang="lt-LT" sz="1800" dirty="0">
              <a:ea typeface="Calibri" panose="020F0502020204030204" pitchFamily="34" charset="0"/>
            </a:endParaRPr>
          </a:p>
          <a:p>
            <a:r>
              <a:rPr lang="lt-LT" sz="1500" b="1" dirty="0">
                <a:solidFill>
                  <a:schemeClr val="tx1"/>
                </a:solidFill>
                <a:ea typeface="Calibri" panose="020F0502020204030204" pitchFamily="34" charset="0"/>
              </a:rPr>
              <a:t>Galimybių pasas (GP) nuo 12 metų </a:t>
            </a:r>
            <a:r>
              <a:rPr lang="lt-LT" sz="1350" b="1" i="1" dirty="0">
                <a:solidFill>
                  <a:schemeClr val="tx1"/>
                </a:solidFill>
              </a:rPr>
              <a:t>(nuo 12-28)</a:t>
            </a:r>
          </a:p>
          <a:p>
            <a:r>
              <a:rPr lang="lt-LT" sz="1350" b="1" dirty="0">
                <a:solidFill>
                  <a:schemeClr val="tx1"/>
                </a:solidFill>
                <a:ea typeface="Calibri" panose="020F0502020204030204" pitchFamily="34" charset="0"/>
              </a:rPr>
              <a:t>GP paliekamas tik PGR, išbraukiamas GAT, </a:t>
            </a:r>
            <a:r>
              <a:rPr lang="lt-LT" sz="1350" b="1" dirty="0">
                <a:solidFill>
                  <a:schemeClr val="tx1"/>
                </a:solidFill>
              </a:rPr>
              <a:t>galiojimas 72 val. </a:t>
            </a:r>
            <a:r>
              <a:rPr lang="lt-LT" sz="1200" i="1" dirty="0">
                <a:solidFill>
                  <a:schemeClr val="tx1"/>
                </a:solidFill>
                <a:ea typeface="Calibri" panose="020F0502020204030204" pitchFamily="34" charset="0"/>
              </a:rPr>
              <a:t>(</a:t>
            </a:r>
            <a:r>
              <a:rPr lang="lt-LT" sz="1200" b="1" i="1" dirty="0">
                <a:solidFill>
                  <a:schemeClr val="tx1"/>
                </a:solidFill>
                <a:ea typeface="Calibri" panose="020F0502020204030204" pitchFamily="34" charset="0"/>
              </a:rPr>
              <a:t>nuo 12-01</a:t>
            </a:r>
            <a:r>
              <a:rPr lang="lt-LT" sz="1200" i="1" dirty="0">
                <a:solidFill>
                  <a:schemeClr val="tx1"/>
                </a:solidFill>
                <a:ea typeface="Calibri" panose="020F0502020204030204" pitchFamily="34" charset="0"/>
              </a:rPr>
              <a:t>)</a:t>
            </a:r>
          </a:p>
          <a:p>
            <a:r>
              <a:rPr lang="lt-LT" sz="1500" b="1" dirty="0">
                <a:solidFill>
                  <a:schemeClr val="tx1"/>
                </a:solidFill>
                <a:ea typeface="Calibri" panose="020F0502020204030204" pitchFamily="34" charset="0"/>
              </a:rPr>
              <a:t>GP galiojimo terminas po pilnos vakcinacijos 7 mėn.</a:t>
            </a:r>
            <a:r>
              <a:rPr lang="lt-LT" sz="1500" dirty="0">
                <a:solidFill>
                  <a:schemeClr val="tx1"/>
                </a:solidFill>
                <a:ea typeface="Calibri" panose="020F0502020204030204" pitchFamily="34" charset="0"/>
              </a:rPr>
              <a:t> </a:t>
            </a:r>
            <a:r>
              <a:rPr lang="lt-LT" sz="1200" b="1" i="1" dirty="0">
                <a:solidFill>
                  <a:schemeClr val="tx1"/>
                </a:solidFill>
              </a:rPr>
              <a:t>(nuo 12-01)</a:t>
            </a:r>
          </a:p>
          <a:p>
            <a:pPr marL="0" indent="0">
              <a:buNone/>
            </a:pPr>
            <a:r>
              <a:rPr lang="lt-LT" sz="1800" b="1" dirty="0">
                <a:ea typeface="Calibri" panose="020F0502020204030204" pitchFamily="34" charset="0"/>
              </a:rPr>
              <a:t>SAM įsakymų ir OV keitimai</a:t>
            </a:r>
            <a:endParaRPr lang="lt-LT" sz="1800" dirty="0">
              <a:ea typeface="Calibri" panose="020F0502020204030204" pitchFamily="34" charset="0"/>
            </a:endParaRPr>
          </a:p>
          <a:p>
            <a:pPr marL="136922" indent="-136922"/>
            <a:r>
              <a:rPr lang="lt-LT" sz="1500" b="1" dirty="0">
                <a:solidFill>
                  <a:schemeClr val="tx1"/>
                </a:solidFill>
                <a:ea typeface="Calibri" panose="020F0502020204030204" pitchFamily="34" charset="0"/>
              </a:rPr>
              <a:t>Izoliacija po kontakto vakcinuotiems </a:t>
            </a:r>
            <a:r>
              <a:rPr lang="lt-LT" sz="1500" b="1" dirty="0">
                <a:solidFill>
                  <a:schemeClr val="tx1"/>
                </a:solidFill>
              </a:rPr>
              <a:t>asmenims </a:t>
            </a:r>
            <a:r>
              <a:rPr lang="lt-LT" sz="1500" dirty="0">
                <a:solidFill>
                  <a:schemeClr val="tx1"/>
                </a:solidFill>
              </a:rPr>
              <a:t>iki tyrimo atlikimo </a:t>
            </a:r>
            <a:r>
              <a:rPr lang="lt-LT" sz="1275" i="1" dirty="0">
                <a:solidFill>
                  <a:schemeClr val="tx1"/>
                </a:solidFill>
                <a:ea typeface="Calibri" panose="020F0502020204030204" pitchFamily="34" charset="0"/>
              </a:rPr>
              <a:t>(SAM įsakymas dėl izoliacijos taisyklių, </a:t>
            </a:r>
            <a:r>
              <a:rPr lang="lt-LT" sz="1275" b="1" i="1" dirty="0">
                <a:solidFill>
                  <a:schemeClr val="tx1"/>
                </a:solidFill>
                <a:ea typeface="Calibri" panose="020F0502020204030204" pitchFamily="34" charset="0"/>
              </a:rPr>
              <a:t>nuo 11-17</a:t>
            </a:r>
            <a:r>
              <a:rPr lang="lt-LT" sz="1275" i="1" dirty="0">
                <a:solidFill>
                  <a:schemeClr val="tx1"/>
                </a:solidFill>
                <a:ea typeface="Calibri" panose="020F0502020204030204" pitchFamily="34" charset="0"/>
              </a:rPr>
              <a:t>)</a:t>
            </a:r>
          </a:p>
          <a:p>
            <a:pPr marL="136922" indent="-136922"/>
            <a:r>
              <a:rPr lang="lt-LT" sz="1500" dirty="0">
                <a:solidFill>
                  <a:schemeClr val="tx1"/>
                </a:solidFill>
                <a:ea typeface="Calibri" panose="020F0502020204030204" pitchFamily="34" charset="0"/>
              </a:rPr>
              <a:t>Įpareigojimas</a:t>
            </a:r>
            <a:r>
              <a:rPr lang="lt-LT" sz="1500" b="1" dirty="0">
                <a:solidFill>
                  <a:schemeClr val="tx1"/>
                </a:solidFill>
                <a:ea typeface="Calibri" panose="020F0502020204030204" pitchFamily="34" charset="0"/>
              </a:rPr>
              <a:t> visiems </a:t>
            </a:r>
            <a:r>
              <a:rPr lang="lt-LT" sz="1500" dirty="0">
                <a:solidFill>
                  <a:schemeClr val="tx1"/>
                </a:solidFill>
                <a:ea typeface="Calibri" panose="020F0502020204030204" pitchFamily="34" charset="0"/>
              </a:rPr>
              <a:t>dėvėti</a:t>
            </a:r>
            <a:r>
              <a:rPr lang="lt-LT" sz="1500" b="1" dirty="0">
                <a:solidFill>
                  <a:schemeClr val="tx1"/>
                </a:solidFill>
                <a:ea typeface="Calibri" panose="020F0502020204030204" pitchFamily="34" charset="0"/>
              </a:rPr>
              <a:t> tik medicinines kaukes ar respiratorius </a:t>
            </a:r>
            <a:r>
              <a:rPr lang="lt-LT" sz="1275" dirty="0">
                <a:solidFill>
                  <a:schemeClr val="tx1"/>
                </a:solidFill>
                <a:ea typeface="Calibri" panose="020F0502020204030204" pitchFamily="34" charset="0"/>
              </a:rPr>
              <a:t>(</a:t>
            </a:r>
            <a:r>
              <a:rPr lang="lt-LT" sz="1275" i="1" dirty="0">
                <a:solidFill>
                  <a:schemeClr val="tx1"/>
                </a:solidFill>
                <a:ea typeface="Calibri" panose="020F0502020204030204" pitchFamily="34" charset="0"/>
              </a:rPr>
              <a:t>OV sprendimai, </a:t>
            </a:r>
            <a:r>
              <a:rPr lang="lt-LT" sz="1275" b="1" i="1" dirty="0">
                <a:solidFill>
                  <a:schemeClr val="tx1"/>
                </a:solidFill>
                <a:ea typeface="Calibri" panose="020F0502020204030204" pitchFamily="34" charset="0"/>
              </a:rPr>
              <a:t>nuo 11-15</a:t>
            </a:r>
            <a:r>
              <a:rPr lang="lt-LT" sz="1275" dirty="0">
                <a:solidFill>
                  <a:schemeClr val="tx1"/>
                </a:solidFill>
                <a:ea typeface="Calibri" panose="020F0502020204030204" pitchFamily="34" charset="0"/>
              </a:rPr>
              <a:t>)</a:t>
            </a:r>
          </a:p>
          <a:p>
            <a:pPr marL="136922" indent="-136922"/>
            <a:r>
              <a:rPr lang="lt-LT" sz="1500" b="1" dirty="0">
                <a:solidFill>
                  <a:schemeClr val="tx1"/>
                </a:solidFill>
              </a:rPr>
              <a:t>Privalomas kaukių dėvėjimas visiems mokiniams </a:t>
            </a:r>
            <a:r>
              <a:rPr lang="lt-LT" sz="1500" dirty="0">
                <a:solidFill>
                  <a:schemeClr val="tx1"/>
                </a:solidFill>
              </a:rPr>
              <a:t>ir darbuotojams </a:t>
            </a:r>
            <a:r>
              <a:rPr lang="lt-LT" sz="1275" i="1" dirty="0">
                <a:solidFill>
                  <a:schemeClr val="tx1"/>
                </a:solidFill>
              </a:rPr>
              <a:t>(OV sprendimai, </a:t>
            </a:r>
            <a:r>
              <a:rPr lang="lt-LT" sz="1275" b="1" i="1" dirty="0">
                <a:solidFill>
                  <a:schemeClr val="tx1"/>
                </a:solidFill>
              </a:rPr>
              <a:t>nuo 12-01</a:t>
            </a:r>
            <a:r>
              <a:rPr lang="lt-LT" sz="1275" i="1" dirty="0">
                <a:solidFill>
                  <a:schemeClr val="tx1"/>
                </a:solidFill>
              </a:rPr>
              <a:t>)</a:t>
            </a:r>
          </a:p>
          <a:p>
            <a:pPr marL="136922" indent="-136922"/>
            <a:r>
              <a:rPr lang="lt-LT" sz="1500" b="1" dirty="0">
                <a:solidFill>
                  <a:schemeClr val="tx1"/>
                </a:solidFill>
                <a:ea typeface="Calibri" panose="020F0502020204030204" pitchFamily="34" charset="0"/>
              </a:rPr>
              <a:t>Sustiprinančioji vakcinos dozė po 4 mėn</a:t>
            </a:r>
            <a:r>
              <a:rPr lang="lt-LT" sz="1050" b="1" i="1" dirty="0">
                <a:solidFill>
                  <a:schemeClr val="tx1"/>
                </a:solidFill>
                <a:ea typeface="Calibri" panose="020F0502020204030204" pitchFamily="34" charset="0"/>
              </a:rPr>
              <a:t>.</a:t>
            </a:r>
            <a:r>
              <a:rPr lang="lt-LT" sz="1050" b="1" i="1" dirty="0">
                <a:ea typeface="Calibri" panose="020F0502020204030204" pitchFamily="34" charset="0"/>
              </a:rPr>
              <a:t> </a:t>
            </a:r>
            <a:r>
              <a:rPr lang="lt-LT" sz="1350" i="1" dirty="0">
                <a:ea typeface="Calibri" panose="020F0502020204030204" pitchFamily="34" charset="0"/>
              </a:rPr>
              <a:t>(</a:t>
            </a:r>
            <a:r>
              <a:rPr lang="lt-LT" sz="1275" b="1" i="1" dirty="0">
                <a:ea typeface="Calibri" panose="020F0502020204030204" pitchFamily="34" charset="0"/>
              </a:rPr>
              <a:t>NEPT protokolas</a:t>
            </a:r>
            <a:r>
              <a:rPr lang="lt-LT" sz="1275" i="1" dirty="0">
                <a:ea typeface="Calibri" panose="020F0502020204030204" pitchFamily="34" charset="0"/>
              </a:rPr>
              <a:t>, SAM įsakymas dėl vakcinacijos tvarkos aprašo, </a:t>
            </a:r>
            <a:r>
              <a:rPr lang="lt-LT" sz="1275" b="1" i="1" dirty="0">
                <a:ea typeface="Calibri" panose="020F0502020204030204" pitchFamily="34" charset="0"/>
              </a:rPr>
              <a:t>nuo 11-17</a:t>
            </a:r>
            <a:r>
              <a:rPr lang="lt-LT" sz="1275" i="1" dirty="0">
                <a:ea typeface="Calibri" panose="020F0502020204030204" pitchFamily="34" charset="0"/>
              </a:rPr>
              <a:t>)</a:t>
            </a:r>
          </a:p>
          <a:p>
            <a:pPr lvl="1"/>
            <a:r>
              <a:rPr lang="lt-LT" sz="1350" i="1" dirty="0">
                <a:ea typeface="Calibri" panose="020F0502020204030204" pitchFamily="34" charset="0"/>
              </a:rPr>
              <a:t>Leisti ne anksčiau nei 4 mėnesiai po pilnos vakcinacijos</a:t>
            </a:r>
          </a:p>
          <a:p>
            <a:pPr lvl="1"/>
            <a:r>
              <a:rPr lang="lt-LT" sz="1350" dirty="0">
                <a:ea typeface="Calibri" panose="020F0502020204030204" pitchFamily="34" charset="0"/>
              </a:rPr>
              <a:t> </a:t>
            </a:r>
            <a:r>
              <a:rPr lang="lt-LT" sz="1350" i="1" dirty="0">
                <a:ea typeface="Calibri" panose="020F0502020204030204" pitchFamily="34" charset="0"/>
              </a:rPr>
              <a:t>Asmenims, kuriems nesusidarė imunitetas (nesusidarė antikūnai) po pilnos vakcinacijos </a:t>
            </a:r>
          </a:p>
          <a:p>
            <a:pPr lvl="2"/>
            <a:r>
              <a:rPr lang="lt-LT" sz="1350" i="1" dirty="0">
                <a:ea typeface="Calibri" panose="020F0502020204030204" pitchFamily="34" charset="0"/>
              </a:rPr>
              <a:t>leisti </a:t>
            </a:r>
            <a:r>
              <a:rPr lang="lt-LT" sz="1350" i="1" dirty="0" err="1">
                <a:ea typeface="Calibri" panose="020F0502020204030204" pitchFamily="34" charset="0"/>
              </a:rPr>
              <a:t>revakcinaciją</a:t>
            </a:r>
            <a:r>
              <a:rPr lang="lt-LT" sz="1350" i="1" dirty="0">
                <a:ea typeface="Calibri" panose="020F0502020204030204" pitchFamily="34" charset="0"/>
              </a:rPr>
              <a:t> po 28 d.</a:t>
            </a:r>
          </a:p>
          <a:p>
            <a:pPr lvl="2"/>
            <a:r>
              <a:rPr lang="lt-LT" sz="1350" i="1" dirty="0">
                <a:ea typeface="Calibri" panose="020F0502020204030204" pitchFamily="34" charset="0"/>
              </a:rPr>
              <a:t>rekomendaciją </a:t>
            </a:r>
            <a:r>
              <a:rPr lang="lt-LT" sz="1350" i="1" dirty="0" err="1">
                <a:ea typeface="Calibri" panose="020F0502020204030204" pitchFamily="34" charset="0"/>
              </a:rPr>
              <a:t>revakcinacijai</a:t>
            </a:r>
            <a:r>
              <a:rPr lang="lt-LT" sz="1350" i="1" dirty="0">
                <a:ea typeface="Calibri" panose="020F0502020204030204" pitchFamily="34" charset="0"/>
              </a:rPr>
              <a:t> turi teikti šeimos gydytojas</a:t>
            </a:r>
          </a:p>
          <a:p>
            <a:endParaRPr lang="lt-LT" sz="1350" i="1" dirty="0"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lt-LT" sz="15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814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70F2B92-0C05-4EC9-AB37-F529FD0433EF}"/>
              </a:ext>
            </a:extLst>
          </p:cNvPr>
          <p:cNvSpPr txBox="1"/>
          <p:nvPr/>
        </p:nvSpPr>
        <p:spPr>
          <a:xfrm>
            <a:off x="107505" y="1484785"/>
            <a:ext cx="8847846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t-LT" sz="225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GP paliekamas tik PGR, išbraukiamas GAT, </a:t>
            </a:r>
            <a:r>
              <a:rPr lang="lt-LT" sz="2250" b="1" dirty="0">
                <a:solidFill>
                  <a:schemeClr val="accent1">
                    <a:lumMod val="75000"/>
                  </a:schemeClr>
                </a:solidFill>
              </a:rPr>
              <a:t>galiojimas 72 val. </a:t>
            </a:r>
            <a:r>
              <a:rPr lang="lt-LT" sz="2250" i="1" dirty="0">
                <a:ea typeface="Calibri" panose="020F0502020204030204" pitchFamily="34" charset="0"/>
              </a:rPr>
              <a:t>(</a:t>
            </a:r>
            <a:r>
              <a:rPr lang="lt-LT" sz="2250" b="1" i="1" dirty="0">
                <a:ea typeface="Calibri" panose="020F0502020204030204" pitchFamily="34" charset="0"/>
              </a:rPr>
              <a:t>nuo 12-01</a:t>
            </a:r>
            <a:r>
              <a:rPr lang="lt-LT" sz="2250" i="1" dirty="0">
                <a:ea typeface="Calibri" panose="020F0502020204030204" pitchFamily="34" charset="0"/>
              </a:rPr>
              <a:t>) </a:t>
            </a:r>
          </a:p>
          <a:p>
            <a:endParaRPr lang="lt-LT" sz="2250" i="1" dirty="0">
              <a:ea typeface="Calibri" panose="020F0502020204030204" pitchFamily="34" charset="0"/>
            </a:endParaRPr>
          </a:p>
          <a:p>
            <a:pPr indent="337661" algn="just"/>
            <a:r>
              <a:rPr lang="lt-LT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1.2. Pakeisti </a:t>
            </a:r>
            <a:r>
              <a:rPr lang="lt-LT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3.1.1.3 papunktį ir jį išdėstyti taip:</a:t>
            </a:r>
            <a:endParaRPr lang="lt-LT" sz="14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42900" algn="just"/>
            <a:r>
              <a:rPr lang="lt-LT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3.1.1.3. asmeniui, kuriam atliktas COVID-19 tyrimas, nustatytas neigiamas rezultatas,  – ne anksčiau nei prieš 72 valandas (skaičiuojant nuo ėminio paėmimo momento) atlikus SARS-CoV-2 PGR tyrimą</a:t>
            </a:r>
            <a:r>
              <a:rPr lang="lt-LT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lt-LT" sz="1400" strike="sngStrik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arba greitąjį SARS-CoV-2 antigeno testą COVID-19 ligai (koronaviruso infekcijai) nustatyti</a:t>
            </a:r>
            <a:r>
              <a:rPr lang="lt-LT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indent="342900" algn="just"/>
            <a:endParaRPr lang="lt-LT" sz="1350" b="1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342900"/>
            <a:r>
              <a:rPr lang="lt-LT" sz="225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GP galiojimo terminas po pilnos vakcinacijos 7 mėn. </a:t>
            </a:r>
            <a:r>
              <a:rPr lang="lt-LT" sz="2250" b="1" i="1" dirty="0"/>
              <a:t>(nuo 12-01)</a:t>
            </a:r>
            <a:br>
              <a:rPr lang="lt-LT" sz="2250" b="1" i="1" dirty="0"/>
            </a:br>
            <a:endParaRPr lang="lt-LT" sz="1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1.1. </a:t>
            </a:r>
            <a:r>
              <a:rPr lang="lt-LT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Pakeisti </a:t>
            </a: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3.1.1.1 papunktį ir jį išdėstyti taip:</a:t>
            </a:r>
            <a:endParaRPr lang="lt-LT" sz="14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457200" algn="just"/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3.1.1.1. asmuo yra pasiskiepijęs viena iš šių COVID-19 ligos (koronaviruso infekcijos) vakcinų ir yra praėję </a:t>
            </a:r>
            <a:r>
              <a:rPr lang="lt-LT" sz="1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 daugiau kaip 7 mėnesiams</a:t>
            </a:r>
            <a:r>
              <a:rPr lang="lt-LT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nuo vakcinos antrosios dozės suleidimo pagal skiepijimo schemą.</a:t>
            </a:r>
            <a:endParaRPr lang="lt-LT" sz="1400" i="1" dirty="0">
              <a:ea typeface="Calibri" panose="020F0502020204030204" pitchFamily="34" charset="0"/>
            </a:endParaRPr>
          </a:p>
          <a:p>
            <a:endParaRPr lang="lt-LT" sz="2250" b="1" dirty="0">
              <a:solidFill>
                <a:schemeClr val="accent1">
                  <a:lumMod val="75000"/>
                </a:schemeClr>
              </a:solidFill>
              <a:ea typeface="Calibri" panose="020F0502020204030204" pitchFamily="34" charset="0"/>
            </a:endParaRPr>
          </a:p>
          <a:p>
            <a:r>
              <a:rPr lang="lt-LT" sz="225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Galimybių pasas (GP) nuo 12 metų </a:t>
            </a:r>
            <a:r>
              <a:rPr lang="lt-LT" sz="2250" b="1" i="1" dirty="0"/>
              <a:t>(nuo 12-28)</a:t>
            </a:r>
          </a:p>
          <a:p>
            <a:endParaRPr lang="lt-LT" sz="1200" i="1" dirty="0">
              <a:ea typeface="Calibri" panose="020F0502020204030204" pitchFamily="34" charset="0"/>
            </a:endParaRPr>
          </a:p>
          <a:p>
            <a:pPr indent="337661" algn="just"/>
            <a:r>
              <a:rPr lang="lt-LT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1.3. Pakeisti </a:t>
            </a:r>
            <a:r>
              <a:rPr lang="lt-LT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3.1.1.4 papunktį ir jį išdėstyti taip:</a:t>
            </a:r>
            <a:endParaRPr lang="lt-LT" sz="14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37661" algn="just"/>
            <a:r>
              <a:rPr lang="lt-LT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„3.1.1.4. yra vaikas iki </a:t>
            </a:r>
            <a:r>
              <a:rPr lang="lt-LT" sz="1400" strike="sngStrik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16</a:t>
            </a:r>
            <a:r>
              <a:rPr lang="lt-LT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lt-LT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12</a:t>
            </a:r>
            <a:r>
              <a:rPr lang="lt-LT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metų;“.</a:t>
            </a:r>
            <a:endParaRPr lang="lt-LT" sz="14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37661" algn="just"/>
            <a:r>
              <a:rPr lang="lt-LT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lt-LT" sz="14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endParaRPr lang="lt-LT" sz="1200" i="1" dirty="0">
              <a:ea typeface="Calibri" panose="020F0502020204030204" pitchFamily="34" charset="0"/>
            </a:endParaRPr>
          </a:p>
          <a:p>
            <a:endParaRPr lang="lt-LT" sz="1200" i="1" dirty="0">
              <a:ea typeface="Calibri" panose="020F0502020204030204" pitchFamily="34" charset="0"/>
            </a:endParaRPr>
          </a:p>
          <a:p>
            <a:endParaRPr lang="lt-LT" sz="1200" i="1" dirty="0"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5059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5538B4F-6A20-4735-9C21-BF0D07BBF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115" y="1131095"/>
            <a:ext cx="7816235" cy="638337"/>
          </a:xfrm>
        </p:spPr>
        <p:txBody>
          <a:bodyPr>
            <a:normAutofit fontScale="90000"/>
          </a:bodyPr>
          <a:lstStyle/>
          <a:p>
            <a:pPr algn="ctr"/>
            <a:r>
              <a:rPr lang="lt-LT" sz="2400" b="1" dirty="0">
                <a:solidFill>
                  <a:srgbClr val="002060"/>
                </a:solidFill>
                <a:latin typeface="+mn-lt"/>
              </a:rPr>
              <a:t>Galimybių pasą atitinkančius kriterijus patvirtinantys dokumentai </a:t>
            </a:r>
            <a:endParaRPr lang="lt-LT" sz="24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7E715FFE-0FA5-4828-B959-AD3E7C8EA5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636" y="2007871"/>
            <a:ext cx="8033180" cy="3719036"/>
          </a:xfrm>
        </p:spPr>
        <p:txBody>
          <a:bodyPr>
            <a:normAutofit/>
          </a:bodyPr>
          <a:lstStyle/>
          <a:p>
            <a:pPr marL="257175" indent="-257175" algn="just">
              <a:buFont typeface="Symbol" panose="05050102010706020507" pitchFamily="18" charset="2"/>
              <a:buChar char=""/>
            </a:pPr>
            <a:r>
              <a:rPr lang="lt-LT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Galimybių pasas.</a:t>
            </a:r>
            <a:endParaRPr lang="lt-LT" sz="14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marL="257175" indent="-257175" algn="just">
              <a:buFont typeface="Symbol" panose="05050102010706020507" pitchFamily="18" charset="2"/>
              <a:buChar char=""/>
            </a:pPr>
            <a:r>
              <a:rPr lang="lt-LT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ES ar kitos šalies skaitmeninio pažymėjimo persirgimo / vakcinacijos dalis.</a:t>
            </a:r>
            <a:endParaRPr lang="lt-LT" sz="14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marL="257175" indent="-257175" algn="just">
              <a:buFont typeface="Symbol" panose="05050102010706020507" pitchFamily="18" charset="2"/>
              <a:buChar char=""/>
            </a:pPr>
            <a:r>
              <a:rPr lang="lt-LT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Išrašas iš e-sveikatos.</a:t>
            </a:r>
            <a:endParaRPr lang="lt-LT" sz="14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marL="257175" indent="-257175" algn="just">
              <a:buFont typeface="Symbol" panose="05050102010706020507" pitchFamily="18" charset="2"/>
              <a:buChar char=""/>
            </a:pPr>
            <a:r>
              <a:rPr lang="lt-LT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ASPĮ (ar kitos kompetentingos institucijos – vakcinacijos įrodymui) išduotas dokumentas.</a:t>
            </a:r>
            <a:endParaRPr lang="lt-LT" sz="14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marL="0" indent="0" algn="just">
              <a:buNone/>
            </a:pPr>
            <a:endParaRPr lang="lt-LT" sz="14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lt-LT" sz="1500" b="1" dirty="0">
                <a:solidFill>
                  <a:srgbClr val="002060"/>
                </a:solidFill>
                <a:ea typeface="Calibri" panose="020F0502020204030204" pitchFamily="34" charset="0"/>
              </a:rPr>
              <a:t>Siūloma numatyti, kad naudojami tik šie dokumentai</a:t>
            </a:r>
          </a:p>
          <a:p>
            <a:pPr marL="257175" indent="-257175" algn="just">
              <a:buFont typeface="Symbol" panose="05050102010706020507" pitchFamily="18" charset="2"/>
              <a:buChar char=""/>
            </a:pPr>
            <a:r>
              <a:rPr lang="lt-LT" sz="1500" b="1" dirty="0">
                <a:solidFill>
                  <a:srgbClr val="002060"/>
                </a:solidFill>
                <a:ea typeface="Times New Roman" panose="02020603050405020304" pitchFamily="18" charset="0"/>
              </a:rPr>
              <a:t>Galimybių pasas</a:t>
            </a:r>
            <a:endParaRPr lang="lt-LT" sz="1500" b="1" dirty="0">
              <a:solidFill>
                <a:srgbClr val="002060"/>
              </a:solidFill>
              <a:ea typeface="Calibri" panose="020F0502020204030204" pitchFamily="34" charset="0"/>
            </a:endParaRPr>
          </a:p>
          <a:p>
            <a:pPr marL="257175" indent="-257175" algn="just">
              <a:buFont typeface="Symbol" panose="05050102010706020507" pitchFamily="18" charset="2"/>
              <a:buChar char=""/>
            </a:pPr>
            <a:r>
              <a:rPr lang="lt-LT" sz="1500" b="1" dirty="0">
                <a:solidFill>
                  <a:srgbClr val="002060"/>
                </a:solidFill>
                <a:ea typeface="Times New Roman" panose="02020603050405020304" pitchFamily="18" charset="0"/>
              </a:rPr>
              <a:t>ES ar kitos šalies skaitmeninio pažymėjimo persirgimo / vakcinacijos dalis</a:t>
            </a:r>
          </a:p>
          <a:p>
            <a:pPr marL="257175" indent="-257175" algn="just">
              <a:buFont typeface="Symbol" panose="05050102010706020507" pitchFamily="18" charset="2"/>
              <a:buChar char=""/>
            </a:pPr>
            <a:endParaRPr lang="lt-LT" sz="15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lt-LT" sz="1500" b="1" dirty="0">
                <a:solidFill>
                  <a:srgbClr val="C00000"/>
                </a:solidFill>
                <a:ea typeface="Calibri" panose="020F0502020204030204" pitchFamily="34" charset="0"/>
              </a:rPr>
              <a:t>Keičiasi atvykimo į Lietuvą ir naudojimosi ES </a:t>
            </a:r>
            <a:r>
              <a:rPr lang="lt-LT" sz="1500" b="1" dirty="0">
                <a:solidFill>
                  <a:srgbClr val="C00000"/>
                </a:solidFill>
                <a:ea typeface="Times New Roman" panose="02020603050405020304" pitchFamily="18" charset="0"/>
              </a:rPr>
              <a:t>skaitmeniniu pažymėjimu Lietuvoje reikalavimai</a:t>
            </a:r>
          </a:p>
          <a:p>
            <a:pPr marL="0" indent="0" algn="just">
              <a:buNone/>
            </a:pPr>
            <a:endParaRPr lang="lt-LT" sz="1500" b="1" dirty="0">
              <a:solidFill>
                <a:srgbClr val="C00000"/>
              </a:solidFill>
              <a:ea typeface="Calibri" panose="020F0502020204030204" pitchFamily="34" charset="0"/>
            </a:endParaRPr>
          </a:p>
          <a:p>
            <a:pPr marL="0" indent="0" algn="just">
              <a:buNone/>
            </a:pPr>
            <a:endParaRPr lang="lt-LT" sz="15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marL="0" indent="335756">
              <a:spcBef>
                <a:spcPts val="450"/>
              </a:spcBef>
            </a:pPr>
            <a:endParaRPr lang="lt-LT" sz="1800" dirty="0"/>
          </a:p>
          <a:p>
            <a:pPr marL="0" indent="0">
              <a:spcBef>
                <a:spcPts val="450"/>
              </a:spcBef>
              <a:buNone/>
            </a:pPr>
            <a:endParaRPr lang="lt-LT" sz="135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lt-LT" sz="135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55731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07A9DD0-237B-46F8-BBF6-B954D59DF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698" y="1011246"/>
            <a:ext cx="7969373" cy="525146"/>
          </a:xfrm>
        </p:spPr>
        <p:txBody>
          <a:bodyPr>
            <a:normAutofit/>
          </a:bodyPr>
          <a:lstStyle/>
          <a:p>
            <a:pPr algn="ctr"/>
            <a:r>
              <a:rPr lang="lt-LT" sz="2400" b="1" dirty="0">
                <a:solidFill>
                  <a:srgbClr val="002060"/>
                </a:solidFill>
                <a:latin typeface="+mn-lt"/>
              </a:rPr>
              <a:t>Siūlomos papildomos priemonės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258244D9-C531-4ED7-939F-33D312CA74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5" y="1772816"/>
            <a:ext cx="8928992" cy="3924984"/>
          </a:xfrm>
        </p:spPr>
        <p:txBody>
          <a:bodyPr>
            <a:normAutofit/>
          </a:bodyPr>
          <a:lstStyle/>
          <a:p>
            <a:pPr lvl="2"/>
            <a:endParaRPr lang="lt-LT" sz="1350" i="1" dirty="0"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lt-LT" sz="1800" b="1" dirty="0">
                <a:ea typeface="Calibri" panose="020F0502020204030204" pitchFamily="34" charset="0"/>
              </a:rPr>
              <a:t>SAM įsakymų ir OV keitimai</a:t>
            </a:r>
            <a:endParaRPr lang="lt-LT" sz="1800" dirty="0">
              <a:ea typeface="Calibri" panose="020F0502020204030204" pitchFamily="34" charset="0"/>
            </a:endParaRPr>
          </a:p>
          <a:p>
            <a:pPr marL="136922" indent="-136922"/>
            <a:r>
              <a:rPr lang="lt-LT" sz="15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Izoliacija po kontakto vakcinuotiems </a:t>
            </a:r>
            <a:r>
              <a:rPr lang="lt-LT" sz="1500" b="1" dirty="0">
                <a:solidFill>
                  <a:schemeClr val="accent1">
                    <a:lumMod val="75000"/>
                  </a:schemeClr>
                </a:solidFill>
              </a:rPr>
              <a:t>asmenims </a:t>
            </a:r>
            <a:r>
              <a:rPr lang="lt-LT" sz="1500" dirty="0">
                <a:solidFill>
                  <a:schemeClr val="accent1">
                    <a:lumMod val="75000"/>
                  </a:schemeClr>
                </a:solidFill>
              </a:rPr>
              <a:t>iki tyrimo atlikimo </a:t>
            </a:r>
            <a:r>
              <a:rPr lang="lt-LT" sz="1275" i="1" dirty="0">
                <a:ea typeface="Calibri" panose="020F0502020204030204" pitchFamily="34" charset="0"/>
              </a:rPr>
              <a:t>(SAM įsakymas dėl izoliacijos taisyklių, </a:t>
            </a:r>
            <a:r>
              <a:rPr lang="lt-LT" sz="1275" b="1" i="1" dirty="0">
                <a:ea typeface="Calibri" panose="020F0502020204030204" pitchFamily="34" charset="0"/>
              </a:rPr>
              <a:t>nuo 11-17</a:t>
            </a:r>
            <a:r>
              <a:rPr lang="lt-LT" sz="1275" i="1" dirty="0">
                <a:ea typeface="Calibri" panose="020F0502020204030204" pitchFamily="34" charset="0"/>
              </a:rPr>
              <a:t>)</a:t>
            </a:r>
          </a:p>
          <a:p>
            <a:pPr marL="136922" indent="-136922"/>
            <a:r>
              <a:rPr lang="lt-LT" sz="1500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Įpareigojimas</a:t>
            </a:r>
            <a:r>
              <a:rPr lang="lt-LT" sz="15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 visiems </a:t>
            </a:r>
            <a:r>
              <a:rPr lang="lt-LT" sz="1500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dėvėti</a:t>
            </a:r>
            <a:r>
              <a:rPr lang="lt-LT" sz="15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 tik medicinines kaukes ar respiratorius </a:t>
            </a:r>
            <a:r>
              <a:rPr lang="lt-LT" sz="1275" dirty="0">
                <a:ea typeface="Calibri" panose="020F0502020204030204" pitchFamily="34" charset="0"/>
              </a:rPr>
              <a:t>(</a:t>
            </a:r>
            <a:r>
              <a:rPr lang="lt-LT" sz="1275" i="1" dirty="0">
                <a:ea typeface="Calibri" panose="020F0502020204030204" pitchFamily="34" charset="0"/>
              </a:rPr>
              <a:t>OV sprendimai, </a:t>
            </a:r>
            <a:r>
              <a:rPr lang="lt-LT" sz="1275" b="1" i="1" dirty="0">
                <a:ea typeface="Calibri" panose="020F0502020204030204" pitchFamily="34" charset="0"/>
              </a:rPr>
              <a:t>nuo 11-15</a:t>
            </a:r>
            <a:r>
              <a:rPr lang="lt-LT" sz="1275" dirty="0">
                <a:ea typeface="Calibri" panose="020F0502020204030204" pitchFamily="34" charset="0"/>
              </a:rPr>
              <a:t>)</a:t>
            </a:r>
          </a:p>
          <a:p>
            <a:pPr marL="136922" indent="-136922"/>
            <a:r>
              <a:rPr lang="lt-LT" sz="1500" b="1" dirty="0">
                <a:solidFill>
                  <a:schemeClr val="accent1">
                    <a:lumMod val="75000"/>
                  </a:schemeClr>
                </a:solidFill>
              </a:rPr>
              <a:t>Privalomas kaukių dėvėjimas visiems mokiniams </a:t>
            </a:r>
            <a:r>
              <a:rPr lang="lt-LT" sz="1500" dirty="0"/>
              <a:t>ir darbuotojams </a:t>
            </a:r>
            <a:r>
              <a:rPr lang="lt-LT" sz="1275" i="1" dirty="0"/>
              <a:t>(OV sprendimai, </a:t>
            </a:r>
            <a:r>
              <a:rPr lang="lt-LT" sz="1275" b="1" i="1" dirty="0"/>
              <a:t>nuo 12-01</a:t>
            </a:r>
            <a:r>
              <a:rPr lang="lt-LT" sz="1275" i="1" dirty="0"/>
              <a:t>)</a:t>
            </a:r>
          </a:p>
          <a:p>
            <a:pPr marL="136922" indent="-136922"/>
            <a:r>
              <a:rPr lang="lt-LT" sz="15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Sustiprinančioji vakcinos dozė po 4 mėn</a:t>
            </a:r>
            <a:r>
              <a:rPr lang="lt-LT" sz="1050" b="1" i="1" dirty="0">
                <a:ea typeface="Calibri" panose="020F0502020204030204" pitchFamily="34" charset="0"/>
              </a:rPr>
              <a:t>. </a:t>
            </a:r>
            <a:r>
              <a:rPr lang="lt-LT" sz="1350" i="1" dirty="0">
                <a:ea typeface="Calibri" panose="020F0502020204030204" pitchFamily="34" charset="0"/>
              </a:rPr>
              <a:t>(</a:t>
            </a:r>
            <a:r>
              <a:rPr lang="lt-LT" sz="1275" i="1" dirty="0">
                <a:ea typeface="Calibri" panose="020F0502020204030204" pitchFamily="34" charset="0"/>
              </a:rPr>
              <a:t>NEPT protokolas, SAM įsakymas dėl vakcinacijos tvarkos aprašo, </a:t>
            </a:r>
            <a:r>
              <a:rPr lang="lt-LT" sz="1275" b="1" i="1" dirty="0">
                <a:ea typeface="Calibri" panose="020F0502020204030204" pitchFamily="34" charset="0"/>
              </a:rPr>
              <a:t>nuo 11-17</a:t>
            </a:r>
            <a:r>
              <a:rPr lang="lt-LT" sz="1275" i="1" dirty="0">
                <a:ea typeface="Calibri" panose="020F0502020204030204" pitchFamily="34" charset="0"/>
              </a:rPr>
              <a:t>)</a:t>
            </a:r>
          </a:p>
          <a:p>
            <a:pPr lvl="1"/>
            <a:r>
              <a:rPr lang="lt-LT" sz="1350" i="1" dirty="0">
                <a:ea typeface="Calibri" panose="020F0502020204030204" pitchFamily="34" charset="0"/>
              </a:rPr>
              <a:t>Leisti ne anksčiau nei 4 mėnesiai po pilnos vakcinacijos</a:t>
            </a:r>
          </a:p>
          <a:p>
            <a:pPr lvl="1"/>
            <a:r>
              <a:rPr lang="lt-LT" sz="1350" dirty="0">
                <a:ea typeface="Calibri" panose="020F0502020204030204" pitchFamily="34" charset="0"/>
              </a:rPr>
              <a:t> </a:t>
            </a:r>
            <a:r>
              <a:rPr lang="lt-LT" sz="1350" i="1" dirty="0">
                <a:ea typeface="Calibri" panose="020F0502020204030204" pitchFamily="34" charset="0"/>
              </a:rPr>
              <a:t>Asmenims, kuriems nesusidarė imunitetas (nesusidarė antikūnai) po pilnos vakcinacijos </a:t>
            </a:r>
          </a:p>
          <a:p>
            <a:pPr lvl="2"/>
            <a:r>
              <a:rPr lang="lt-LT" sz="1350" i="1" dirty="0">
                <a:ea typeface="Calibri" panose="020F0502020204030204" pitchFamily="34" charset="0"/>
              </a:rPr>
              <a:t>leisti </a:t>
            </a:r>
            <a:r>
              <a:rPr lang="lt-LT" sz="1350" i="1" dirty="0" err="1">
                <a:ea typeface="Calibri" panose="020F0502020204030204" pitchFamily="34" charset="0"/>
              </a:rPr>
              <a:t>revakcinaciją</a:t>
            </a:r>
            <a:r>
              <a:rPr lang="lt-LT" sz="1350" i="1" dirty="0">
                <a:ea typeface="Calibri" panose="020F0502020204030204" pitchFamily="34" charset="0"/>
              </a:rPr>
              <a:t> po 28 d.</a:t>
            </a:r>
          </a:p>
          <a:p>
            <a:pPr lvl="2"/>
            <a:r>
              <a:rPr lang="lt-LT" sz="1350" i="1" dirty="0">
                <a:ea typeface="Calibri" panose="020F0502020204030204" pitchFamily="34" charset="0"/>
              </a:rPr>
              <a:t>rekomendaciją </a:t>
            </a:r>
            <a:r>
              <a:rPr lang="lt-LT" sz="1350" i="1" dirty="0" err="1">
                <a:ea typeface="Calibri" panose="020F0502020204030204" pitchFamily="34" charset="0"/>
              </a:rPr>
              <a:t>revakcinacijai</a:t>
            </a:r>
            <a:r>
              <a:rPr lang="lt-LT" sz="1350" i="1" dirty="0">
                <a:ea typeface="Calibri" panose="020F0502020204030204" pitchFamily="34" charset="0"/>
              </a:rPr>
              <a:t> turi teikti šeimos gydytojas</a:t>
            </a:r>
          </a:p>
          <a:p>
            <a:endParaRPr lang="lt-LT" sz="1350" i="1" dirty="0"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lt-LT" sz="15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6077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C8E8911-D0DC-48A2-B753-451F3D729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052" y="1131095"/>
            <a:ext cx="8030489" cy="617934"/>
          </a:xfrm>
        </p:spPr>
        <p:txBody>
          <a:bodyPr>
            <a:noAutofit/>
          </a:bodyPr>
          <a:lstStyle/>
          <a:p>
            <a:pPr algn="ctr"/>
            <a:r>
              <a:rPr lang="lt-LT" sz="2400" b="1" dirty="0">
                <a:solidFill>
                  <a:srgbClr val="002060"/>
                </a:solidFill>
                <a:latin typeface="+mn-lt"/>
              </a:rPr>
              <a:t>Izoliacija po didelės rizikos kontakto vakcinuotiems asmenims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D513994A-1C2B-4303-8E3D-768C332787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6155" y="1849330"/>
            <a:ext cx="4092027" cy="617934"/>
          </a:xfrm>
        </p:spPr>
        <p:txBody>
          <a:bodyPr>
            <a:normAutofit/>
          </a:bodyPr>
          <a:lstStyle/>
          <a:p>
            <a:pPr algn="ctr"/>
            <a:r>
              <a:rPr lang="lt-LT" dirty="0">
                <a:solidFill>
                  <a:schemeClr val="tx1"/>
                </a:solidFill>
              </a:rPr>
              <a:t>B</a:t>
            </a:r>
            <a:r>
              <a:rPr lang="lt-LT" sz="1800" b="1" dirty="0">
                <a:solidFill>
                  <a:schemeClr val="tx1"/>
                </a:solidFill>
              </a:rPr>
              <a:t>endra populiacija</a:t>
            </a:r>
            <a:endParaRPr lang="lt-LT" dirty="0">
              <a:solidFill>
                <a:schemeClr val="tx1"/>
              </a:solidFill>
            </a:endParaRP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A505078E-01CC-45CB-A9DC-84C3906E67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8448" y="2492896"/>
            <a:ext cx="4149734" cy="3528392"/>
          </a:xfrm>
          <a:ln w="9525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lt-LT" sz="1500" b="1" dirty="0">
                <a:ea typeface="Calibri" panose="020F0502020204030204" pitchFamily="34" charset="0"/>
                <a:cs typeface="Times New Roman" panose="02020603050405020304" pitchFamily="18" charset="0"/>
              </a:rPr>
              <a:t>Izoliuojami </a:t>
            </a:r>
            <a:r>
              <a:rPr lang="lt-LT" sz="1500" dirty="0">
                <a:ea typeface="Calibri" panose="020F0502020204030204" pitchFamily="34" charset="0"/>
                <a:cs typeface="Times New Roman" panose="02020603050405020304" pitchFamily="18" charset="0"/>
              </a:rPr>
              <a:t>iki neigiamo PGR tyrimo atsakymo (tyrimas ne anksčiau, kaip 3 d. po kontakto)</a:t>
            </a:r>
          </a:p>
          <a:p>
            <a:pPr marL="335756" lvl="1" indent="-138113"/>
            <a:r>
              <a:rPr lang="lt-LT" sz="15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vakcinuoti</a:t>
            </a:r>
            <a:r>
              <a:rPr lang="lt-LT" sz="1500" dirty="0">
                <a:cs typeface="Times New Roman" panose="02020603050405020304" pitchFamily="18" charset="0"/>
              </a:rPr>
              <a:t> pagal pilną schemą,</a:t>
            </a:r>
            <a:r>
              <a:rPr lang="lt-LT" sz="15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kai praėjo daugiau kaip 4 mėn. </a:t>
            </a:r>
            <a:r>
              <a:rPr lang="lt-LT" sz="1500" dirty="0">
                <a:cs typeface="Times New Roman" panose="02020603050405020304" pitchFamily="18" charset="0"/>
              </a:rPr>
              <a:t>nuo paskutinės dozės</a:t>
            </a:r>
          </a:p>
          <a:p>
            <a:pPr marL="335756" lvl="1" indent="-138113">
              <a:buNone/>
            </a:pPr>
            <a:r>
              <a:rPr lang="lt-LT" sz="1500" dirty="0">
                <a:ea typeface="Calibri" panose="020F0502020204030204" pitchFamily="34" charset="0"/>
                <a:cs typeface="Times New Roman" panose="02020603050405020304" pitchFamily="18" charset="0"/>
              </a:rPr>
              <a:t>IR</a:t>
            </a:r>
          </a:p>
          <a:p>
            <a:pPr marL="335756" lvl="1" indent="-138113"/>
            <a:r>
              <a:rPr lang="lt-LT" sz="15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neskiepyti sustiprinančiąja doze</a:t>
            </a:r>
          </a:p>
          <a:p>
            <a:endParaRPr lang="lt-LT" sz="15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lt-LT" sz="1500" b="1" dirty="0">
                <a:ea typeface="Calibri" panose="020F0502020204030204" pitchFamily="34" charset="0"/>
                <a:cs typeface="Times New Roman" panose="02020603050405020304" pitchFamily="18" charset="0"/>
              </a:rPr>
              <a:t>Neizoliuojami</a:t>
            </a:r>
            <a:r>
              <a:rPr lang="lt-LT" sz="1500" dirty="0">
                <a:ea typeface="Calibri" panose="020F0502020204030204" pitchFamily="34" charset="0"/>
                <a:cs typeface="Times New Roman" panose="02020603050405020304" pitchFamily="18" charset="0"/>
              </a:rPr>
              <a:t> (PGR tyrimas rekomenduojamas)</a:t>
            </a:r>
          </a:p>
          <a:p>
            <a:pPr marL="171450" lvl="1" indent="164306">
              <a:spcBef>
                <a:spcPts val="0"/>
              </a:spcBef>
              <a:spcAft>
                <a:spcPts val="450"/>
              </a:spcAft>
            </a:pPr>
            <a:r>
              <a:rPr lang="lt-LT" sz="1500" dirty="0">
                <a:cs typeface="Times New Roman" panose="02020603050405020304" pitchFamily="18" charset="0"/>
              </a:rPr>
              <a:t>vakcinuoti pagal pilną schemą ir praėjo ne daugiau kaip 4 mėn. nuo paskutinės dozės</a:t>
            </a:r>
          </a:p>
          <a:p>
            <a:pPr marL="342900" lvl="1" indent="-145256">
              <a:spcBef>
                <a:spcPts val="0"/>
              </a:spcBef>
              <a:spcAft>
                <a:spcPts val="450"/>
              </a:spcAft>
              <a:buNone/>
            </a:pPr>
            <a:r>
              <a:rPr lang="lt-LT" sz="1500" dirty="0">
                <a:ea typeface="Calibri" panose="020F0502020204030204" pitchFamily="34" charset="0"/>
                <a:cs typeface="Times New Roman" panose="02020603050405020304" pitchFamily="18" charset="0"/>
              </a:rPr>
              <a:t>ARBA</a:t>
            </a:r>
          </a:p>
          <a:p>
            <a:pPr marL="171450" lvl="1" indent="164306">
              <a:spcBef>
                <a:spcPts val="0"/>
              </a:spcBef>
              <a:spcAft>
                <a:spcPts val="450"/>
              </a:spcAft>
            </a:pPr>
            <a:r>
              <a:rPr lang="lt-LT" sz="1500" dirty="0">
                <a:cs typeface="Times New Roman" panose="02020603050405020304" pitchFamily="18" charset="0"/>
              </a:rPr>
              <a:t>vakcinuoti sustiprinančiąja doze</a:t>
            </a:r>
          </a:p>
          <a:p>
            <a:endParaRPr lang="lt-LT" dirty="0"/>
          </a:p>
        </p:txBody>
      </p:sp>
      <p:sp>
        <p:nvSpPr>
          <p:cNvPr id="5" name="Teksto vietos rezervavimo ženklas 4">
            <a:extLst>
              <a:ext uri="{FF2B5EF4-FFF2-40B4-BE49-F238E27FC236}">
                <a16:creationId xmlns:a16="http://schemas.microsoft.com/office/drawing/2014/main" id="{4B50CAFE-5D1A-483F-8988-5EC39431B8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572000" y="1849330"/>
            <a:ext cx="4143653" cy="617934"/>
          </a:xfrm>
        </p:spPr>
        <p:txBody>
          <a:bodyPr>
            <a:normAutofit/>
          </a:bodyPr>
          <a:lstStyle/>
          <a:p>
            <a:pPr algn="ctr"/>
            <a:r>
              <a:rPr lang="lt-LT" dirty="0">
                <a:solidFill>
                  <a:schemeClr val="tx1"/>
                </a:solidFill>
              </a:rPr>
              <a:t>A</a:t>
            </a:r>
            <a:r>
              <a:rPr lang="lt-LT" sz="1800" b="1" dirty="0">
                <a:solidFill>
                  <a:schemeClr val="tx1"/>
                </a:solidFill>
              </a:rPr>
              <a:t>lgoritmas mokyklose</a:t>
            </a:r>
            <a:endParaRPr lang="lt-LT" dirty="0">
              <a:solidFill>
                <a:schemeClr val="tx1"/>
              </a:solidFill>
            </a:endParaRPr>
          </a:p>
        </p:txBody>
      </p:sp>
      <p:sp>
        <p:nvSpPr>
          <p:cNvPr id="6" name="Turinio vietos rezervavimo ženklas 5">
            <a:extLst>
              <a:ext uri="{FF2B5EF4-FFF2-40B4-BE49-F238E27FC236}">
                <a16:creationId xmlns:a16="http://schemas.microsoft.com/office/drawing/2014/main" id="{15323254-58B5-490B-878C-542646D95C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725718" y="2492896"/>
            <a:ext cx="4069833" cy="3528392"/>
          </a:xfrm>
          <a:ln w="3175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lt-LT" sz="1500" b="1" dirty="0">
                <a:ea typeface="Calibri" panose="020F0502020204030204" pitchFamily="34" charset="0"/>
                <a:cs typeface="Times New Roman" panose="02020603050405020304" pitchFamily="18" charset="0"/>
              </a:rPr>
              <a:t>Personalas (mokytojai ir kiti darbuotojai)</a:t>
            </a:r>
          </a:p>
          <a:p>
            <a:r>
              <a:rPr lang="lt-LT" sz="1500" dirty="0">
                <a:ea typeface="Calibri" panose="020F0502020204030204" pitchFamily="34" charset="0"/>
                <a:cs typeface="Times New Roman" panose="02020603050405020304" pitchFamily="18" charset="0"/>
              </a:rPr>
              <a:t>vakcinuoti </a:t>
            </a:r>
            <a:r>
              <a:rPr lang="lt-LT" sz="1500" b="1" dirty="0">
                <a:ea typeface="Calibri" panose="020F0502020204030204" pitchFamily="34" charset="0"/>
                <a:cs typeface="Times New Roman" panose="02020603050405020304" pitchFamily="18" charset="0"/>
              </a:rPr>
              <a:t>daugiau nei prieš 4 mėn.</a:t>
            </a:r>
            <a:r>
              <a:rPr lang="lt-LT" sz="1500" dirty="0">
                <a:ea typeface="Calibri" panose="020F0502020204030204" pitchFamily="34" charset="0"/>
                <a:cs typeface="Times New Roman" panose="02020603050405020304" pitchFamily="18" charset="0"/>
              </a:rPr>
              <a:t> ir neturintys sustiprinančios dozės</a:t>
            </a:r>
          </a:p>
          <a:p>
            <a:pPr lvl="1"/>
            <a:r>
              <a:rPr lang="lt-LT" sz="15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neizoliuojami, jei testuojasi </a:t>
            </a:r>
            <a:r>
              <a:rPr lang="lt-LT" sz="1500" b="1" dirty="0">
                <a:ea typeface="Times New Roman" panose="02020603050405020304" pitchFamily="18" charset="0"/>
              </a:rPr>
              <a:t>GAT iškart + GAT po 48 / 72  val. + GAT po 48 val. </a:t>
            </a:r>
            <a:endParaRPr lang="lt-LT" sz="1500" dirty="0">
              <a:ea typeface="Times New Roman" panose="02020603050405020304" pitchFamily="18" charset="0"/>
            </a:endParaRPr>
          </a:p>
          <a:p>
            <a:r>
              <a:rPr lang="lt-LT" sz="1500" dirty="0">
                <a:ea typeface="Calibri" panose="020F0502020204030204" pitchFamily="34" charset="0"/>
                <a:cs typeface="Times New Roman" panose="02020603050405020304" pitchFamily="18" charset="0"/>
              </a:rPr>
              <a:t>vakcinuoti iki 4 mėn. ar po sustiprinančios dozės</a:t>
            </a:r>
          </a:p>
          <a:p>
            <a:pPr lvl="1"/>
            <a:r>
              <a:rPr lang="lt-LT" sz="1350" dirty="0">
                <a:ea typeface="Calibri" panose="020F0502020204030204" pitchFamily="34" charset="0"/>
                <a:cs typeface="Times New Roman" panose="02020603050405020304" pitchFamily="18" charset="0"/>
              </a:rPr>
              <a:t>neizoliuojami</a:t>
            </a:r>
          </a:p>
          <a:p>
            <a:pPr lvl="1"/>
            <a:r>
              <a:rPr lang="lt-LT" sz="1350" dirty="0">
                <a:ea typeface="Calibri" panose="020F0502020204030204" pitchFamily="34" charset="0"/>
                <a:cs typeface="Times New Roman" panose="02020603050405020304" pitchFamily="18" charset="0"/>
              </a:rPr>
              <a:t>testavimas rekomenduojamas</a:t>
            </a:r>
          </a:p>
          <a:p>
            <a:pPr marL="0" indent="0">
              <a:spcBef>
                <a:spcPts val="450"/>
              </a:spcBef>
              <a:buNone/>
            </a:pPr>
            <a:endParaRPr lang="lt-LT" sz="1500" b="1" dirty="0">
              <a:solidFill>
                <a:srgbClr val="000000"/>
              </a:solidFill>
            </a:endParaRPr>
          </a:p>
          <a:p>
            <a:pPr marL="0" indent="0">
              <a:spcBef>
                <a:spcPts val="450"/>
              </a:spcBef>
              <a:buNone/>
            </a:pPr>
            <a:r>
              <a:rPr lang="lt-LT" sz="1500" b="1" dirty="0">
                <a:solidFill>
                  <a:srgbClr val="000000"/>
                </a:solidFill>
              </a:rPr>
              <a:t>Mokiniai</a:t>
            </a:r>
          </a:p>
          <a:p>
            <a:pPr>
              <a:spcBef>
                <a:spcPts val="450"/>
              </a:spcBef>
            </a:pPr>
            <a:r>
              <a:rPr lang="lt-LT" sz="1500" dirty="0">
                <a:solidFill>
                  <a:srgbClr val="000000"/>
                </a:solidFill>
              </a:rPr>
              <a:t>tvarka nesikeičia </a:t>
            </a:r>
            <a:endParaRPr lang="lt-LT" sz="1650" dirty="0">
              <a:solidFill>
                <a:srgbClr val="000000"/>
              </a:solidFill>
            </a:endParaRPr>
          </a:p>
          <a:p>
            <a:pPr>
              <a:spcBef>
                <a:spcPts val="450"/>
              </a:spcBef>
            </a:pPr>
            <a:r>
              <a:rPr lang="lt-LT" sz="1500" dirty="0">
                <a:ea typeface="Calibri" panose="020F0502020204030204" pitchFamily="34" charset="0"/>
                <a:cs typeface="Times New Roman" panose="02020603050405020304" pitchFamily="18" charset="0"/>
              </a:rPr>
              <a:t>vakcinuotiems testavimas rekomenduojamas.</a:t>
            </a:r>
          </a:p>
          <a:p>
            <a:pPr marL="0" indent="0">
              <a:buNone/>
            </a:pPr>
            <a:endParaRPr lang="lt-LT" sz="165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lt-LT" sz="1650" dirty="0">
                <a:solidFill>
                  <a:schemeClr val="tx1"/>
                </a:solidFill>
              </a:rPr>
              <a:t>Jei nesitestuoja – taikoma bendra izoliavimo tvarka, esant didelės rizikos kontaktui.</a:t>
            </a:r>
          </a:p>
        </p:txBody>
      </p:sp>
    </p:spTree>
    <p:extLst>
      <p:ext uri="{BB962C8B-B14F-4D97-AF65-F5344CB8AC3E}">
        <p14:creationId xmlns:p14="http://schemas.microsoft.com/office/powerpoint/2010/main" val="26002254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M pristatymas">
  <a:themeElements>
    <a:clrScheme name="Bangos form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Bangos form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ngos form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SAM pristatymas</Template>
  <TotalTime>33</TotalTime>
  <Words>1325</Words>
  <Application>Microsoft Office PowerPoint</Application>
  <PresentationFormat>Demonstracija ekrane (4:3)</PresentationFormat>
  <Paragraphs>189</Paragraphs>
  <Slides>13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6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Candara</vt:lpstr>
      <vt:lpstr>Symbol</vt:lpstr>
      <vt:lpstr>Times New Roman</vt:lpstr>
      <vt:lpstr>SAM pristatymas</vt:lpstr>
      <vt:lpstr>Siūlomos COVID-19 ligos (koronaviruso infekcijos) valdymo priemonės   2021-11-10</vt:lpstr>
      <vt:lpstr>Epidemiologinė situacija</vt:lpstr>
      <vt:lpstr>COVID-19 ligai gydyti skirtos ir užimtos lovos (2021-11-10)</vt:lpstr>
      <vt:lpstr>„PowerPoint“ pateiktis</vt:lpstr>
      <vt:lpstr>Siūlomos papildomos priemonės</vt:lpstr>
      <vt:lpstr>„PowerPoint“ pateiktis</vt:lpstr>
      <vt:lpstr>Galimybių pasą atitinkančius kriterijus patvirtinantys dokumentai </vt:lpstr>
      <vt:lpstr>Siūlomos papildomos priemonės</vt:lpstr>
      <vt:lpstr>Izoliacija po didelės rizikos kontakto vakcinuotiems asmenims</vt:lpstr>
      <vt:lpstr>Grupės, turinčios atskirą izoliacijos algoritmą</vt:lpstr>
      <vt:lpstr>Siūlomi ribojimai kai RITS lovų užimtumas 215</vt:lpstr>
      <vt:lpstr>Ribojimai, kai RITS užimtumas 240 lovų</vt:lpstr>
      <vt:lpstr>Pagrindiniai veiksniai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pristatymas</dc:title>
  <dc:creator>Eimantas Minkevičius</dc:creator>
  <cp:lastModifiedBy>Aušra Bilotienė Motiejūnienė</cp:lastModifiedBy>
  <cp:revision>2</cp:revision>
  <dcterms:created xsi:type="dcterms:W3CDTF">2014-04-14T12:35:39Z</dcterms:created>
  <dcterms:modified xsi:type="dcterms:W3CDTF">2021-11-10T11:21:03Z</dcterms:modified>
</cp:coreProperties>
</file>