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258" r:id="rId5"/>
    <p:sldId id="308" r:id="rId6"/>
    <p:sldId id="303" r:id="rId7"/>
    <p:sldId id="306" r:id="rId8"/>
    <p:sldId id="307" r:id="rId9"/>
    <p:sldId id="309" r:id="rId10"/>
    <p:sldId id="310" r:id="rId11"/>
    <p:sldId id="311" r:id="rId12"/>
    <p:sldId id="312" r:id="rId13"/>
  </p:sldIdLst>
  <p:sldSz cx="12192000" cy="6858000"/>
  <p:notesSz cx="6797675" cy="987425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4090CF-539C-4347-987D-CD6CDE660DC2}">
          <p14:sldIdLst>
            <p14:sldId id="258"/>
            <p14:sldId id="308"/>
            <p14:sldId id="303"/>
            <p14:sldId id="306"/>
            <p14:sldId id="307"/>
            <p14:sldId id="309"/>
            <p14:sldId id="310"/>
            <p14:sldId id="311"/>
            <p14:sldId id="31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5F7"/>
    <a:srgbClr val="7EB2E6"/>
    <a:srgbClr val="7FBEE1"/>
    <a:srgbClr val="FFDB69"/>
    <a:srgbClr val="253781"/>
    <a:srgbClr val="009900"/>
    <a:srgbClr val="74A7D6"/>
    <a:srgbClr val="5499DE"/>
    <a:srgbClr val="649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58" autoAdjust="0"/>
    <p:restoredTop sz="85691" autoAdjust="0"/>
  </p:normalViewPr>
  <p:slideViewPr>
    <p:cSldViewPr snapToGrid="0">
      <p:cViewPr varScale="1">
        <p:scale>
          <a:sx n="97" d="100"/>
          <a:sy n="97" d="100"/>
        </p:scale>
        <p:origin x="22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4950787401575"/>
          <c:y val="5.2453121773306979E-2"/>
          <c:w val="0.54225098425196849"/>
          <c:h val="0.81337642634249341"/>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B0D-430C-A2B4-79040AA2EC1E}"/>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FB0D-430C-A2B4-79040AA2EC1E}"/>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2-EC80-4540-A29D-827D6965E8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B0D-430C-A2B4-79040AA2EC1E}"/>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iso"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0%</c:formatCode>
                <c:ptCount val="4"/>
                <c:pt idx="0">
                  <c:v>0.56000000000000005</c:v>
                </c:pt>
                <c:pt idx="1">
                  <c:v>0.16</c:v>
                </c:pt>
                <c:pt idx="2">
                  <c:v>0.28000000000000003</c:v>
                </c:pt>
              </c:numCache>
            </c:numRef>
          </c:val>
          <c:extLst>
            <c:ext xmlns:c16="http://schemas.microsoft.com/office/drawing/2014/chart" uri="{C3380CC4-5D6E-409C-BE32-E72D297353CC}">
              <c16:uniqueId val="{00000000-EC80-4540-A29D-827D6965E81D}"/>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24950787401575"/>
          <c:y val="5.2453121773306979E-2"/>
          <c:w val="0.54225098425196849"/>
          <c:h val="0.81337642634249341"/>
        </c:manualLayout>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47-40F9-86F7-89D316EB7A4C}"/>
              </c:ext>
            </c:extLst>
          </c:dPt>
          <c:dPt>
            <c:idx val="1"/>
            <c:bubble3D val="0"/>
            <c:spPr>
              <a:solidFill>
                <a:srgbClr val="D4E5F7"/>
              </a:solidFill>
              <a:ln w="19050">
                <a:solidFill>
                  <a:schemeClr val="lt1"/>
                </a:solidFill>
              </a:ln>
              <a:effectLst/>
            </c:spPr>
            <c:extLst>
              <c:ext xmlns:c16="http://schemas.microsoft.com/office/drawing/2014/chart" uri="{C3380CC4-5D6E-409C-BE32-E72D297353CC}">
                <c16:uniqueId val="{00000003-9947-40F9-86F7-89D316EB7A4C}"/>
              </c:ext>
            </c:extLst>
          </c:dPt>
          <c:dPt>
            <c:idx val="2"/>
            <c:bubble3D val="0"/>
            <c:spPr>
              <a:solidFill>
                <a:srgbClr val="7EB2E6"/>
              </a:solidFill>
              <a:ln w="19050">
                <a:solidFill>
                  <a:schemeClr val="lt1"/>
                </a:solidFill>
              </a:ln>
              <a:effectLst/>
            </c:spPr>
            <c:extLst>
              <c:ext xmlns:c16="http://schemas.microsoft.com/office/drawing/2014/chart" uri="{C3380CC4-5D6E-409C-BE32-E72D297353CC}">
                <c16:uniqueId val="{00000005-9947-40F9-86F7-89D316EB7A4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47-40F9-86F7-89D316EB7A4C}"/>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iso" pitchFamily="2"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1st Qtr</c:v>
                </c:pt>
                <c:pt idx="1">
                  <c:v>2nd Qtr</c:v>
                </c:pt>
                <c:pt idx="2">
                  <c:v>3rd Qtr</c:v>
                </c:pt>
              </c:strCache>
            </c:strRef>
          </c:cat>
          <c:val>
            <c:numRef>
              <c:f>Sheet1!$B$2:$B$5</c:f>
              <c:numCache>
                <c:formatCode>0%</c:formatCode>
                <c:ptCount val="4"/>
                <c:pt idx="0">
                  <c:v>0.42</c:v>
                </c:pt>
                <c:pt idx="1">
                  <c:v>0.34</c:v>
                </c:pt>
                <c:pt idx="2">
                  <c:v>0.24</c:v>
                </c:pt>
              </c:numCache>
            </c:numRef>
          </c:val>
          <c:extLst>
            <c:ext xmlns:c16="http://schemas.microsoft.com/office/drawing/2014/chart" uri="{C3380CC4-5D6E-409C-BE32-E72D297353CC}">
              <c16:uniqueId val="{00000008-9947-40F9-86F7-89D316EB7A4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24C351-5FF7-4B63-95E0-A1D8E3959199}"/>
              </a:ext>
            </a:extLst>
          </p:cNvPr>
          <p:cNvSpPr>
            <a:spLocks noGrp="1"/>
          </p:cNvSpPr>
          <p:nvPr>
            <p:ph type="hdr" sz="quarter"/>
          </p:nvPr>
        </p:nvSpPr>
        <p:spPr>
          <a:xfrm>
            <a:off x="1" y="1"/>
            <a:ext cx="2946400" cy="49426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E9015E2-6E8E-4B3C-87F7-56D6672BFAF1}"/>
              </a:ext>
            </a:extLst>
          </p:cNvPr>
          <p:cNvSpPr>
            <a:spLocks noGrp="1"/>
          </p:cNvSpPr>
          <p:nvPr>
            <p:ph type="dt" sz="quarter" idx="1"/>
          </p:nvPr>
        </p:nvSpPr>
        <p:spPr>
          <a:xfrm>
            <a:off x="3849688" y="1"/>
            <a:ext cx="2946400" cy="494265"/>
          </a:xfrm>
          <a:prstGeom prst="rect">
            <a:avLst/>
          </a:prstGeom>
        </p:spPr>
        <p:txBody>
          <a:bodyPr vert="horz" lIns="91440" tIns="45720" rIns="91440" bIns="45720" rtlCol="0"/>
          <a:lstStyle>
            <a:lvl1pPr algn="r">
              <a:defRPr sz="1200"/>
            </a:lvl1pPr>
          </a:lstStyle>
          <a:p>
            <a:fld id="{4724B700-0ACA-47ED-A0E0-71D6DBFDAA2B}" type="datetimeFigureOut">
              <a:rPr lang="en-US" smtClean="0"/>
              <a:t>3/23/2021</a:t>
            </a:fld>
            <a:endParaRPr lang="en-US" dirty="0"/>
          </a:p>
        </p:txBody>
      </p:sp>
      <p:sp>
        <p:nvSpPr>
          <p:cNvPr id="4" name="Footer Placeholder 3">
            <a:extLst>
              <a:ext uri="{FF2B5EF4-FFF2-40B4-BE49-F238E27FC236}">
                <a16:creationId xmlns:a16="http://schemas.microsoft.com/office/drawing/2014/main" id="{20A35A3A-F315-48E2-B0FD-0A4F259747B1}"/>
              </a:ext>
            </a:extLst>
          </p:cNvPr>
          <p:cNvSpPr>
            <a:spLocks noGrp="1"/>
          </p:cNvSpPr>
          <p:nvPr>
            <p:ph type="ftr" sz="quarter" idx="2"/>
          </p:nvPr>
        </p:nvSpPr>
        <p:spPr>
          <a:xfrm>
            <a:off x="1" y="9379985"/>
            <a:ext cx="2946400" cy="49426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BD169A6-7110-4F23-8D1E-32067D82A6DF}"/>
              </a:ext>
            </a:extLst>
          </p:cNvPr>
          <p:cNvSpPr>
            <a:spLocks noGrp="1"/>
          </p:cNvSpPr>
          <p:nvPr>
            <p:ph type="sldNum" sz="quarter" idx="3"/>
          </p:nvPr>
        </p:nvSpPr>
        <p:spPr>
          <a:xfrm>
            <a:off x="3849688" y="9379985"/>
            <a:ext cx="2946400" cy="494265"/>
          </a:xfrm>
          <a:prstGeom prst="rect">
            <a:avLst/>
          </a:prstGeom>
        </p:spPr>
        <p:txBody>
          <a:bodyPr vert="horz" lIns="91440" tIns="45720" rIns="91440" bIns="45720" rtlCol="0" anchor="b"/>
          <a:lstStyle>
            <a:lvl1pPr algn="r">
              <a:defRPr sz="1200"/>
            </a:lvl1pPr>
          </a:lstStyle>
          <a:p>
            <a:fld id="{51420A9C-82C8-47CB-8A8D-B95435810BF3}" type="slidenum">
              <a:rPr lang="en-US" smtClean="0"/>
              <a:t>‹#›</a:t>
            </a:fld>
            <a:endParaRPr lang="en-US" dirty="0"/>
          </a:p>
        </p:txBody>
      </p:sp>
    </p:spTree>
    <p:extLst>
      <p:ext uri="{BB962C8B-B14F-4D97-AF65-F5344CB8AC3E}">
        <p14:creationId xmlns:p14="http://schemas.microsoft.com/office/powerpoint/2010/main" val="341832160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8"/>
          </a:xfrm>
          <a:prstGeom prst="rect">
            <a:avLst/>
          </a:prstGeom>
        </p:spPr>
        <p:txBody>
          <a:bodyPr vert="horz" lIns="91440" tIns="45720" rIns="91440" bIns="45720" rtlCol="0"/>
          <a:lstStyle>
            <a:lvl1pPr algn="l">
              <a:defRPr sz="1200"/>
            </a:lvl1pPr>
          </a:lstStyle>
          <a:p>
            <a:endParaRPr lang="lt-LT" dirty="0"/>
          </a:p>
        </p:txBody>
      </p:sp>
      <p:sp>
        <p:nvSpPr>
          <p:cNvPr id="3" name="Date Placeholder 2"/>
          <p:cNvSpPr>
            <a:spLocks noGrp="1"/>
          </p:cNvSpPr>
          <p:nvPr>
            <p:ph type="dt" idx="1"/>
          </p:nvPr>
        </p:nvSpPr>
        <p:spPr>
          <a:xfrm>
            <a:off x="3850443" y="0"/>
            <a:ext cx="2945659" cy="495428"/>
          </a:xfrm>
          <a:prstGeom prst="rect">
            <a:avLst/>
          </a:prstGeom>
        </p:spPr>
        <p:txBody>
          <a:bodyPr vert="horz" lIns="91440" tIns="45720" rIns="91440" bIns="45720" rtlCol="0"/>
          <a:lstStyle>
            <a:lvl1pPr algn="r">
              <a:defRPr sz="1200"/>
            </a:lvl1pPr>
          </a:lstStyle>
          <a:p>
            <a:fld id="{4923A152-58A9-482C-A1BF-3784273BCA6A}" type="datetimeFigureOut">
              <a:rPr lang="lt-LT" smtClean="0"/>
              <a:t>2021-03-23</a:t>
            </a:fld>
            <a:endParaRPr lang="lt-LT" dirty="0"/>
          </a:p>
        </p:txBody>
      </p:sp>
      <p:sp>
        <p:nvSpPr>
          <p:cNvPr id="4" name="Slide Image Placehold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440" tIns="45720" rIns="91440" bIns="45720" rtlCol="0" anchor="ctr"/>
          <a:lstStyle/>
          <a:p>
            <a:endParaRPr lang="lt-LT" dirty="0"/>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378826"/>
            <a:ext cx="2945659" cy="495427"/>
          </a:xfrm>
          <a:prstGeom prst="rect">
            <a:avLst/>
          </a:prstGeom>
        </p:spPr>
        <p:txBody>
          <a:bodyPr vert="horz" lIns="91440" tIns="45720" rIns="91440" bIns="45720" rtlCol="0" anchor="b"/>
          <a:lstStyle>
            <a:lvl1pPr algn="l">
              <a:defRPr sz="1200"/>
            </a:lvl1pPr>
          </a:lstStyle>
          <a:p>
            <a:endParaRPr lang="lt-LT" dirty="0"/>
          </a:p>
        </p:txBody>
      </p:sp>
      <p:sp>
        <p:nvSpPr>
          <p:cNvPr id="7" name="Slide Number Placeholder 6"/>
          <p:cNvSpPr>
            <a:spLocks noGrp="1"/>
          </p:cNvSpPr>
          <p:nvPr>
            <p:ph type="sldNum" sz="quarter" idx="5"/>
          </p:nvPr>
        </p:nvSpPr>
        <p:spPr>
          <a:xfrm>
            <a:off x="3850443" y="9378826"/>
            <a:ext cx="2945659" cy="495427"/>
          </a:xfrm>
          <a:prstGeom prst="rect">
            <a:avLst/>
          </a:prstGeom>
        </p:spPr>
        <p:txBody>
          <a:bodyPr vert="horz" lIns="91440" tIns="45720" rIns="91440" bIns="45720" rtlCol="0" anchor="b"/>
          <a:lstStyle>
            <a:lvl1pPr algn="r">
              <a:defRPr sz="1200"/>
            </a:lvl1pPr>
          </a:lstStyle>
          <a:p>
            <a:fld id="{D2555CD9-F513-4B3A-9A38-4073B899965B}" type="slidenum">
              <a:rPr lang="lt-LT" smtClean="0"/>
              <a:t>‹#›</a:t>
            </a:fld>
            <a:endParaRPr lang="lt-LT" dirty="0"/>
          </a:p>
        </p:txBody>
      </p:sp>
    </p:spTree>
    <p:extLst>
      <p:ext uri="{BB962C8B-B14F-4D97-AF65-F5344CB8AC3E}">
        <p14:creationId xmlns:p14="http://schemas.microsoft.com/office/powerpoint/2010/main" val="104912609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kern="1200" dirty="0">
                <a:solidFill>
                  <a:schemeClr val="tx1"/>
                </a:solidFill>
                <a:effectLst/>
                <a:latin typeface="+mn-lt"/>
                <a:ea typeface="+mn-ea"/>
                <a:cs typeface="+mn-cs"/>
              </a:rPr>
              <a:t>Geresniam reglamentavimui ilgą laiką mūsų politinėje ir institucinėje aplinkoje nebuvo teikiama didelė reikšmė ir politinis prioritetas. Sunku suprasti, kodėl, nes būtent aiškios, prognozuojamos ir neperkrautos taisyklės kuria palankų ekonominį, investicinį ir socialinį klimatą. Pasaulio konkurencingumo indekse Lietuvos pozicija neatrodo patraukli, ypač reguliavimo naštos vertinimo, politikos stabilumo, socialinio kapitalo srityse. Dabar, su šios Vyriausybės palaikymu, turime unikalią galimybę prisidėti prie Lietuvos konkurencingumo auginimo per geresnio reglamentavimo ir verslo priežiūros sistemą.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lt-LT" sz="1200" kern="1200" dirty="0">
                <a:solidFill>
                  <a:schemeClr val="tx1"/>
                </a:solidFill>
                <a:effectLst/>
                <a:latin typeface="+mn-lt"/>
                <a:ea typeface="+mn-ea"/>
                <a:cs typeface="+mn-cs"/>
              </a:rPr>
              <a:t>Žiniai:</a:t>
            </a:r>
          </a:p>
          <a:p>
            <a:r>
              <a:rPr lang="lt-LT" sz="1200" kern="1200" dirty="0">
                <a:solidFill>
                  <a:schemeClr val="tx1"/>
                </a:solidFill>
                <a:effectLst/>
                <a:latin typeface="+mn-lt"/>
                <a:ea typeface="+mn-ea"/>
                <a:cs typeface="+mn-cs"/>
              </a:rPr>
              <a:t>39 vieta iš 141 pagal</a:t>
            </a:r>
            <a:r>
              <a:rPr lang="en-US" sz="1200" kern="1200" dirty="0">
                <a:solidFill>
                  <a:schemeClr val="tx1"/>
                </a:solidFill>
                <a:effectLst/>
                <a:latin typeface="+mn-lt"/>
                <a:ea typeface="+mn-ea"/>
                <a:cs typeface="+mn-cs"/>
              </a:rPr>
              <a:t> 2019 m. </a:t>
            </a:r>
            <a:r>
              <a:rPr lang="lt-LT" sz="1200" kern="1200" dirty="0">
                <a:solidFill>
                  <a:schemeClr val="tx1"/>
                </a:solidFill>
                <a:effectLst/>
                <a:latin typeface="+mn-lt"/>
                <a:ea typeface="+mn-ea"/>
                <a:cs typeface="+mn-cs"/>
              </a:rPr>
              <a:t>duomenis; pernai reitingas nebuvo sudaromas dėl pandemijos, pagal preliminarią informaciją</a:t>
            </a:r>
            <a:r>
              <a:rPr lang="en-US" sz="1200" kern="1200" dirty="0">
                <a:solidFill>
                  <a:schemeClr val="tx1"/>
                </a:solidFill>
                <a:effectLst/>
                <a:latin typeface="+mn-lt"/>
                <a:ea typeface="+mn-ea"/>
                <a:cs typeface="+mn-cs"/>
              </a:rPr>
              <a:t>, LT </a:t>
            </a:r>
            <a:r>
              <a:rPr lang="lt-LT" sz="1200" kern="1200" dirty="0">
                <a:solidFill>
                  <a:schemeClr val="tx1"/>
                </a:solidFill>
                <a:effectLst/>
                <a:latin typeface="+mn-lt"/>
                <a:ea typeface="+mn-ea"/>
                <a:cs typeface="+mn-cs"/>
              </a:rPr>
              <a:t>pozicija iš esmės nesikeistų</a:t>
            </a:r>
          </a:p>
          <a:p>
            <a:r>
              <a:rPr lang="en-US" sz="1200" kern="1200" dirty="0">
                <a:solidFill>
                  <a:schemeClr val="tx1"/>
                </a:solidFill>
                <a:effectLst/>
                <a:latin typeface="+mn-lt"/>
                <a:ea typeface="+mn-ea"/>
                <a:cs typeface="+mn-cs"/>
              </a:rPr>
              <a:t>Burden of government regulation</a:t>
            </a:r>
            <a:r>
              <a:rPr lang="lt-LT"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85 </a:t>
            </a:r>
            <a:r>
              <a:rPr lang="lt-LT" sz="1200" kern="1200" dirty="0">
                <a:solidFill>
                  <a:schemeClr val="tx1"/>
                </a:solidFill>
                <a:effectLst/>
                <a:latin typeface="+mn-lt"/>
                <a:ea typeface="+mn-ea"/>
                <a:cs typeface="+mn-cs"/>
              </a:rPr>
              <a:t>vieta iš </a:t>
            </a:r>
            <a:r>
              <a:rPr lang="en-US" sz="1200" kern="1200" dirty="0">
                <a:solidFill>
                  <a:schemeClr val="tx1"/>
                </a:solidFill>
                <a:effectLst/>
                <a:latin typeface="+mn-lt"/>
                <a:ea typeface="+mn-ea"/>
                <a:cs typeface="+mn-cs"/>
              </a:rPr>
              <a:t>141</a:t>
            </a:r>
            <a:endParaRPr lang="lt-L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Government ensuring policy stability</a:t>
            </a:r>
            <a:r>
              <a:rPr lang="lt-LT"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83 </a:t>
            </a:r>
            <a:r>
              <a:rPr lang="en-US" sz="1200" kern="1200" dirty="0" err="1">
                <a:solidFill>
                  <a:schemeClr val="tx1"/>
                </a:solidFill>
                <a:effectLst/>
                <a:latin typeface="+mn-lt"/>
                <a:ea typeface="+mn-ea"/>
                <a:cs typeface="+mn-cs"/>
              </a:rPr>
              <a:t>vieta</a:t>
            </a:r>
            <a:r>
              <a:rPr lang="en-US" sz="1200" kern="1200" dirty="0">
                <a:solidFill>
                  <a:schemeClr val="tx1"/>
                </a:solidFill>
                <a:effectLst/>
                <a:latin typeface="+mn-lt"/>
                <a:ea typeface="+mn-ea"/>
                <a:cs typeface="+mn-cs"/>
              </a:rPr>
              <a:t> </a:t>
            </a:r>
            <a:r>
              <a:rPr lang="lt-LT" sz="1200" kern="1200" dirty="0">
                <a:solidFill>
                  <a:schemeClr val="tx1"/>
                </a:solidFill>
                <a:effectLst/>
                <a:latin typeface="+mn-lt"/>
                <a:ea typeface="+mn-ea"/>
                <a:cs typeface="+mn-cs"/>
              </a:rPr>
              <a:t>iš </a:t>
            </a:r>
            <a:r>
              <a:rPr lang="en-US" sz="1200" kern="1200" dirty="0">
                <a:solidFill>
                  <a:schemeClr val="tx1"/>
                </a:solidFill>
                <a:effectLst/>
                <a:latin typeface="+mn-lt"/>
                <a:ea typeface="+mn-ea"/>
                <a:cs typeface="+mn-cs"/>
              </a:rPr>
              <a:t>141</a:t>
            </a:r>
            <a:endParaRPr lang="lt-LT"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Social cohesion, community networks, political participation and institutional trust: 89 </a:t>
            </a:r>
            <a:r>
              <a:rPr lang="en-US" sz="1200" kern="1200" dirty="0" err="1">
                <a:solidFill>
                  <a:schemeClr val="tx1"/>
                </a:solidFill>
                <a:effectLst/>
                <a:latin typeface="+mn-lt"/>
                <a:ea typeface="+mn-ea"/>
                <a:cs typeface="+mn-cs"/>
              </a:rPr>
              <a:t>vieta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iš</a:t>
            </a:r>
            <a:r>
              <a:rPr lang="en-US" sz="1200" kern="1200" dirty="0">
                <a:solidFill>
                  <a:schemeClr val="tx1"/>
                </a:solidFill>
                <a:effectLst/>
                <a:latin typeface="+mn-lt"/>
                <a:ea typeface="+mn-ea"/>
                <a:cs typeface="+mn-cs"/>
              </a:rPr>
              <a:t> 141</a:t>
            </a:r>
            <a:endParaRPr lang="lt-LT" sz="1200" kern="1200" dirty="0">
              <a:solidFill>
                <a:schemeClr val="tx1"/>
              </a:solidFill>
              <a:effectLst/>
              <a:latin typeface="+mn-lt"/>
              <a:ea typeface="+mn-ea"/>
              <a:cs typeface="+mn-cs"/>
            </a:endParaRPr>
          </a:p>
          <a:p>
            <a:endParaRPr lang="lt-LT" dirty="0"/>
          </a:p>
        </p:txBody>
      </p:sp>
      <p:sp>
        <p:nvSpPr>
          <p:cNvPr id="4" name="Slide Number Placeholder 3"/>
          <p:cNvSpPr>
            <a:spLocks noGrp="1"/>
          </p:cNvSpPr>
          <p:nvPr>
            <p:ph type="sldNum" sz="quarter" idx="10"/>
          </p:nvPr>
        </p:nvSpPr>
        <p:spPr/>
        <p:txBody>
          <a:bodyPr/>
          <a:lstStyle/>
          <a:p>
            <a:fld id="{D2555CD9-F513-4B3A-9A38-4073B899965B}" type="slidenum">
              <a:rPr lang="lt-LT" smtClean="0"/>
              <a:t>1</a:t>
            </a:fld>
            <a:endParaRPr lang="lt-LT" dirty="0"/>
          </a:p>
        </p:txBody>
      </p:sp>
      <p:sp>
        <p:nvSpPr>
          <p:cNvPr id="5" name="Footer Placeholder 4">
            <a:extLst>
              <a:ext uri="{FF2B5EF4-FFF2-40B4-BE49-F238E27FC236}">
                <a16:creationId xmlns:a16="http://schemas.microsoft.com/office/drawing/2014/main" id="{F599331D-4D57-4D08-B0AD-A4CE19338C05}"/>
              </a:ext>
            </a:extLst>
          </p:cNvPr>
          <p:cNvSpPr>
            <a:spLocks noGrp="1"/>
          </p:cNvSpPr>
          <p:nvPr>
            <p:ph type="ftr" sz="quarter" idx="4"/>
          </p:nvPr>
        </p:nvSpPr>
        <p:spPr/>
        <p:txBody>
          <a:bodyPr/>
          <a:lstStyle/>
          <a:p>
            <a:endParaRPr lang="lt-LT" dirty="0"/>
          </a:p>
        </p:txBody>
      </p:sp>
    </p:spTree>
    <p:extLst>
      <p:ext uri="{BB962C8B-B14F-4D97-AF65-F5344CB8AC3E}">
        <p14:creationId xmlns:p14="http://schemas.microsoft.com/office/powerpoint/2010/main" val="37417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Taigi, pagrindiniai mūsų įrankiai, kurių pagalbą karpysime raudoną juostą.</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 Esame subūrę </a:t>
            </a:r>
            <a:r>
              <a:rPr lang="lt-LT" b="1" dirty="0"/>
              <a:t>profesionalų komandą – Patarėjų tarybą</a:t>
            </a:r>
            <a:r>
              <a:rPr lang="lt-LT" dirty="0"/>
              <a:t>, kuri dalinsis savo įžvalgomis ir patirtimi geresnio reguliavimo bei verslo priežiūros srityse.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lt-LT" dirty="0"/>
              <a:t>Artimiausias mūsų darbas, kurį jau minėjau ir kuris yra svarbus tolesniems veiksmams – tai </a:t>
            </a:r>
            <a:r>
              <a:rPr lang="lt-LT" b="1" dirty="0"/>
              <a:t>Prisitaikymo išlaidų vertinimo metodikos patvirtinimas</a:t>
            </a:r>
            <a:r>
              <a:rPr lang="lt-LT" dirty="0"/>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lt-LT"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lt-LT" dirty="0"/>
              <a:t>Kitas mūsų darbas, numatytas LRV programos nuostatų įgyvendinimo plane – </a:t>
            </a:r>
            <a:r>
              <a:rPr lang="lt-LT" b="1" dirty="0"/>
              <a:t>Sektorinių reguliavimo naštos mažinimo planų sudarymas</a:t>
            </a:r>
            <a:r>
              <a:rPr lang="lt-LT" dirty="0"/>
              <a:t>. Čia bus svarbus ir Patarėjų tarybos, ir visų suinteresuotų institucijų įsitraukimas.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lt-LT" dirty="0"/>
              <a:t>Kartu su „Kurk LT“ dalyviais pradėjome </a:t>
            </a:r>
            <a:r>
              <a:rPr lang="lt-LT" b="1" dirty="0"/>
              <a:t>institucijų dalyvavimu paremto reguliavimo tobulinimo projektą</a:t>
            </a:r>
            <a:r>
              <a:rPr lang="lt-LT" dirty="0"/>
              <a:t>, kuris papildys ir praplės paminėtus veiksmus.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lt-LT"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lt-LT" dirty="0"/>
              <a:t>Verslo priežiūros tobulinimas taip pat neliks be dėmesio: įdiegsime </a:t>
            </a:r>
            <a:r>
              <a:rPr lang="lt-LT" b="1" dirty="0"/>
              <a:t>priežiūros institucijų atskaitomybės sistemą</a:t>
            </a:r>
            <a:r>
              <a:rPr lang="lt-LT" dirty="0"/>
              <a:t>, apimančią priežiūros institucijų misijų išgryninimą ir veiklos standartų kėlimą, organizuosime gerųjų priežiūros praktikų sklaidą.</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lt-LT"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lt-LT" dirty="0"/>
              <a:t>Parengsime </a:t>
            </a:r>
            <a:r>
              <a:rPr lang="lt-LT" b="1" dirty="0"/>
              <a:t>Ūkio subjektų veiklos priežiūros institucijų konsolidavimo sprendimų vertinimo metodiką</a:t>
            </a:r>
            <a:r>
              <a:rPr lang="lt-LT" dirty="0"/>
              <a:t>, remdamiesi ja atliksime priežiūros institucijų vertinimą, parengsime priežiūros institucijų konsolidavimo planą.</a:t>
            </a:r>
          </a:p>
          <a:p>
            <a:endParaRPr lang="lt-LT" dirty="0"/>
          </a:p>
        </p:txBody>
      </p:sp>
      <p:sp>
        <p:nvSpPr>
          <p:cNvPr id="4" name="Footer Placeholder 3"/>
          <p:cNvSpPr>
            <a:spLocks noGrp="1"/>
          </p:cNvSpPr>
          <p:nvPr>
            <p:ph type="ftr" sz="quarter" idx="4"/>
          </p:nvPr>
        </p:nvSpPr>
        <p:spPr/>
        <p:txBody>
          <a:bodyPr/>
          <a:lstStyle/>
          <a:p>
            <a:endParaRPr lang="lt-LT" dirty="0"/>
          </a:p>
        </p:txBody>
      </p:sp>
      <p:sp>
        <p:nvSpPr>
          <p:cNvPr id="5" name="Slide Number Placeholder 4"/>
          <p:cNvSpPr>
            <a:spLocks noGrp="1"/>
          </p:cNvSpPr>
          <p:nvPr>
            <p:ph type="sldNum" sz="quarter" idx="5"/>
          </p:nvPr>
        </p:nvSpPr>
        <p:spPr/>
        <p:txBody>
          <a:bodyPr/>
          <a:lstStyle/>
          <a:p>
            <a:fld id="{D2555CD9-F513-4B3A-9A38-4073B899965B}" type="slidenum">
              <a:rPr lang="lt-LT" smtClean="0"/>
              <a:t>2</a:t>
            </a:fld>
            <a:endParaRPr lang="lt-LT" dirty="0"/>
          </a:p>
        </p:txBody>
      </p:sp>
    </p:spTree>
    <p:extLst>
      <p:ext uri="{BB962C8B-B14F-4D97-AF65-F5344CB8AC3E}">
        <p14:creationId xmlns:p14="http://schemas.microsoft.com/office/powerpoint/2010/main" val="1382221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Administracinės naštos sumažinimo rodiklis „popieriuje“ atrodo visai neblogai – per praėjusius metus ji buvo sumažinta daugiau nei </a:t>
            </a:r>
            <a:r>
              <a:rPr lang="en-US" dirty="0"/>
              <a:t>6 mln. Eu</a:t>
            </a:r>
            <a:r>
              <a:rPr lang="lt-LT" dirty="0" err="1"/>
              <a:t>rų</a:t>
            </a:r>
            <a:r>
              <a:rPr lang="lt-LT" dirty="0"/>
              <a:t>, per visą vertinimo laikotarpį, nuo </a:t>
            </a:r>
            <a:r>
              <a:rPr lang="en-US" dirty="0"/>
              <a:t>2014 m. – 128 mln. Eur</a:t>
            </a:r>
            <a:r>
              <a:rPr lang="lt-LT" dirty="0"/>
              <a:t>ų.</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Tačiau nepamirškime to, kad administracinė našta – tai toli gražu nėra visi verslo patiriami suvaržymai ir įpareigojimai. </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Administracinė našta </a:t>
            </a:r>
            <a:r>
              <a:rPr lang="lt-LT" dirty="0"/>
              <a:t>ūkio subjektams suprantama kaip </a:t>
            </a:r>
            <a:r>
              <a:rPr lang="lt-LT" b="1" dirty="0"/>
              <a:t>laiko sąnaudos ir finansinės išlaidos</a:t>
            </a:r>
            <a:r>
              <a:rPr lang="lt-LT" dirty="0"/>
              <a:t>, kurios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patiriamos vykdant teisės aktuose nustatytus informacinius įpareigojimus.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Informacinis įpareigojimas </a:t>
            </a:r>
            <a:r>
              <a:rPr lang="lt-LT" dirty="0"/>
              <a:t>– įpareigojimas pateikti valstybės ar savivaldybių institucijoms ar</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įstaigoms arba jų įgaliotiems asmenims informaciją apie savo veiklą ar gaminius; tokią informaciją</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kaupti, saugoti ir pateikti valstybės ar savivaldybių institucijų ar įstaigų arba jų įgalioto asmens atskiru</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pareikalavimu; pateikti informaciją trečiosioms šalims.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Taigi, visus šituos rezultatus, reikia vertinti pakankamai kritiškai. Pabrėžiu, kad vertinti ir mažinti administracinę naštą yra būtina, tačiau būtina nepamiršti ir apie kitas verslo patiriamas kliūtis – prisitaikymo išlaidas. Pvz. </a:t>
            </a:r>
            <a:r>
              <a:rPr lang="en-US" dirty="0"/>
              <a:t>2018 m. </a:t>
            </a:r>
            <a:r>
              <a:rPr lang="lt-LT" dirty="0"/>
              <a:t>įspūdingas rezultatas </a:t>
            </a:r>
            <a:r>
              <a:rPr lang="en-US" dirty="0"/>
              <a:t>(</a:t>
            </a:r>
            <a:r>
              <a:rPr lang="en-US" dirty="0" err="1"/>
              <a:t>vir</a:t>
            </a:r>
            <a:r>
              <a:rPr lang="lt-LT" dirty="0"/>
              <a:t>š </a:t>
            </a:r>
            <a:r>
              <a:rPr lang="en-US" dirty="0"/>
              <a:t>100 mln. Eur</a:t>
            </a:r>
            <a:r>
              <a:rPr lang="lt-LT" dirty="0"/>
              <a:t>ų sumažinta administracinė našta) yra apskaičiuotas neįvertinus prisitaikymo išlaidų pokyčio. Toks rezultatas susidarė iš esmės dėl vieno teisės akto, kuriuo atsisakoma popierinių žurnalų pildymo dirbantiems su kasos aparatais. Tačiau tuo pat metu buvo nustatyta pareiga įsigyti naujo modelio kasos aparatus, kas gerokai išaugino prisitaikymo išlaidas ūkio subjektams.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effectLst>
                  <a:outerShdw blurRad="38100" dist="38100" dir="2700000" algn="tl">
                    <a:srgbClr val="000000">
                      <a:alpha val="43137"/>
                    </a:srgbClr>
                  </a:outerShdw>
                </a:effectLst>
              </a:rPr>
              <a:t>Būtent apie poreikį pereiti prie visapusiško verslo patiriamos naštos vertinimo mes ir kalbame šiandien.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ŽINIAI: </a:t>
            </a:r>
            <a:r>
              <a:rPr lang="lt-LT" i="1" dirty="0"/>
              <a:t>Administracinė našta apskaičiuojama padauginant laiką, per kurį atliekamas informacinio</a:t>
            </a:r>
          </a:p>
          <a:p>
            <a:pPr marL="0" marR="0" lvl="0" indent="0" algn="l" defTabSz="914400" rtl="0" eaLnBrk="1" fontAlgn="auto" latinLnBrk="0" hangingPunct="1">
              <a:lnSpc>
                <a:spcPct val="100000"/>
              </a:lnSpc>
              <a:spcBef>
                <a:spcPts val="0"/>
              </a:spcBef>
              <a:spcAft>
                <a:spcPts val="0"/>
              </a:spcAft>
              <a:buClrTx/>
              <a:buSzTx/>
              <a:buFontTx/>
              <a:buNone/>
              <a:tabLst/>
              <a:defRPr/>
            </a:pPr>
            <a:r>
              <a:rPr lang="lt-LT" i="1" dirty="0"/>
              <a:t>įpareigojimo vykdymo veiksmas, vidutinį valandinį darbo užmokestį ir kiekio kintamąjį, kuris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i="1" dirty="0"/>
              <a:t>parodo informacinio įpareigojimo vykdymo veiksmo atlikimo dažnį ir jį atliekančių ūkio subjektų</a:t>
            </a:r>
          </a:p>
          <a:p>
            <a:pPr marL="0" marR="0" lvl="0" indent="0" algn="l" defTabSz="914400" rtl="0" eaLnBrk="1" fontAlgn="auto" latinLnBrk="0" hangingPunct="1">
              <a:lnSpc>
                <a:spcPct val="100000"/>
              </a:lnSpc>
              <a:spcBef>
                <a:spcPts val="0"/>
              </a:spcBef>
              <a:spcAft>
                <a:spcPts val="0"/>
              </a:spcAft>
              <a:buClrTx/>
              <a:buSzTx/>
              <a:buFontTx/>
              <a:buNone/>
              <a:tabLst/>
              <a:defRPr/>
            </a:pPr>
            <a:r>
              <a:rPr lang="lt-LT" i="1" dirty="0"/>
              <a:t>skaičių. </a:t>
            </a:r>
            <a:endParaRPr lang="en-US" i="1" dirty="0"/>
          </a:p>
          <a:p>
            <a:endParaRPr lang="lt-LT" dirty="0"/>
          </a:p>
        </p:txBody>
      </p:sp>
      <p:sp>
        <p:nvSpPr>
          <p:cNvPr id="4" name="Footer Placeholder 3"/>
          <p:cNvSpPr>
            <a:spLocks noGrp="1"/>
          </p:cNvSpPr>
          <p:nvPr>
            <p:ph type="ftr" sz="quarter" idx="4"/>
          </p:nvPr>
        </p:nvSpPr>
        <p:spPr/>
        <p:txBody>
          <a:bodyPr/>
          <a:lstStyle/>
          <a:p>
            <a:endParaRPr lang="lt-LT" dirty="0"/>
          </a:p>
        </p:txBody>
      </p:sp>
      <p:sp>
        <p:nvSpPr>
          <p:cNvPr id="5" name="Slide Number Placeholder 4"/>
          <p:cNvSpPr>
            <a:spLocks noGrp="1"/>
          </p:cNvSpPr>
          <p:nvPr>
            <p:ph type="sldNum" sz="quarter" idx="5"/>
          </p:nvPr>
        </p:nvSpPr>
        <p:spPr/>
        <p:txBody>
          <a:bodyPr/>
          <a:lstStyle/>
          <a:p>
            <a:fld id="{D2555CD9-F513-4B3A-9A38-4073B899965B}" type="slidenum">
              <a:rPr lang="lt-LT" smtClean="0"/>
              <a:t>3</a:t>
            </a:fld>
            <a:endParaRPr lang="lt-LT" dirty="0"/>
          </a:p>
        </p:txBody>
      </p:sp>
    </p:spTree>
    <p:extLst>
      <p:ext uri="{BB962C8B-B14F-4D97-AF65-F5344CB8AC3E}">
        <p14:creationId xmlns:p14="http://schemas.microsoft.com/office/powerpoint/2010/main" val="4230404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Per 2020 metus institucijų pateiktais duomenimis, buvo priimti 97 teisės aktų pakeitimai, darę įtaką administracinės naštos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ūkio subjektams pokyčiui.</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Mūsų signalai rodo, kad nemaža dalis net ir administracinės naštos, nekalbant apie prisitaikymo išlaidas, išlieka neapskaityta. Kodėl? Pakankamai neblogai funkcionuoja įstatymų ir Vyriausybės nutarimų derinimo ir vertinimo mechanizmas – pvz., Vyriausybės kanceliarija atkreipia dėmesį į tuos atvejus, kai teisės akto projekto rengimo metu nebuvo apskaičiuota administracinė našta verslui. Tačiau ministerijoms pavaldžių institucijų ar savivaldybių lygiu turime nevienareikšmę situaciją, kai teisės aktai, sukeliantys administracinę ar kitokią naštą, gali būti priimami ir nederinant su EIMIN ar suinteresuotais subjektais. Todėl savo ruožtu planuojame atidžiau pasigilinti į šią sritį ir ištraukti į dienos šviesą bent dalį „šešėlinės“ naštos.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i="1"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b="1" i="1" dirty="0"/>
              <a:t>ŽINIAI</a:t>
            </a:r>
            <a:r>
              <a:rPr lang="lt-LT" i="1" dirty="0"/>
              <a:t> (per pasitarimą minėti nebūtina, vidinė </a:t>
            </a:r>
            <a:r>
              <a:rPr lang="lt-LT" i="1" dirty="0" err="1"/>
              <a:t>info</a:t>
            </a:r>
            <a:r>
              <a:rPr lang="lt-LT" i="1" dirty="0"/>
              <a:t>): planuojame patyrinėti </a:t>
            </a:r>
            <a:r>
              <a:rPr lang="lt-LT" i="1" dirty="0" err="1"/>
              <a:t>random</a:t>
            </a:r>
            <a:r>
              <a:rPr lang="lt-LT" i="1" dirty="0"/>
              <a:t> institucijos per metus priimtus teisės aktus, ir įvertinti, kiek buvo sukelta apskaičiuotos, o kiek – neapskaičiuotos naštos.</a:t>
            </a:r>
            <a:endParaRPr lang="en-US" i="1" dirty="0"/>
          </a:p>
          <a:p>
            <a:endParaRPr lang="lt-LT" dirty="0"/>
          </a:p>
        </p:txBody>
      </p:sp>
      <p:sp>
        <p:nvSpPr>
          <p:cNvPr id="4" name="Footer Placeholder 3"/>
          <p:cNvSpPr>
            <a:spLocks noGrp="1"/>
          </p:cNvSpPr>
          <p:nvPr>
            <p:ph type="ftr" sz="quarter" idx="4"/>
          </p:nvPr>
        </p:nvSpPr>
        <p:spPr/>
        <p:txBody>
          <a:bodyPr/>
          <a:lstStyle/>
          <a:p>
            <a:endParaRPr lang="lt-LT" dirty="0"/>
          </a:p>
        </p:txBody>
      </p:sp>
      <p:sp>
        <p:nvSpPr>
          <p:cNvPr id="5" name="Slide Number Placeholder 4"/>
          <p:cNvSpPr>
            <a:spLocks noGrp="1"/>
          </p:cNvSpPr>
          <p:nvPr>
            <p:ph type="sldNum" sz="quarter" idx="5"/>
          </p:nvPr>
        </p:nvSpPr>
        <p:spPr/>
        <p:txBody>
          <a:bodyPr/>
          <a:lstStyle/>
          <a:p>
            <a:fld id="{D2555CD9-F513-4B3A-9A38-4073B899965B}" type="slidenum">
              <a:rPr lang="lt-LT" smtClean="0"/>
              <a:t>4</a:t>
            </a:fld>
            <a:endParaRPr lang="lt-LT" dirty="0"/>
          </a:p>
        </p:txBody>
      </p:sp>
    </p:spTree>
    <p:extLst>
      <p:ext uri="{BB962C8B-B14F-4D97-AF65-F5344CB8AC3E}">
        <p14:creationId xmlns:p14="http://schemas.microsoft.com/office/powerpoint/2010/main" val="308014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Šiais metais turime svarbią užduotį – turime įgyvendinti Vyriausybės programos nuostatų įgyvendinimo plane numatytą darbą (kurį patys ir pasiūlėme) – įtvirtinti reguliavimo naštos vertinimo mechanizmą.</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Kaip ir minėjau, šiuo metu privaloma vertinti tik administracinės naštos pokytį verslui, tačiau didesnę naštos dalį sukelia būtent prisitaikymo išlaidos. Todėl parengėme ir jau artimiausiu metu plačiam ratui teiksime derinti Ūkio subjektų prisitaikymo prie reguliavimo išlaidų vertinimo metodiką, kuri leis skaidriai ir visapusiškai įvertinti teisinio reguliavimo sukeliamą naštą verslui.</a:t>
            </a:r>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Savaime aišku, kad metodika neužgrius institucijų per vieną dieną – planuojame išsamius mokymus ir konsultacijas, numatome pereinamąjį laikotarpį, per kurį prisitaikymo naštos vertinimas bus tik rekomendacinis, o ne privalomas.</a:t>
            </a:r>
          </a:p>
          <a:p>
            <a:pPr marL="0" marR="0" lvl="0" indent="0" algn="l" defTabSz="914400" rtl="0" eaLnBrk="1" fontAlgn="auto" latinLnBrk="0" hangingPunct="1">
              <a:lnSpc>
                <a:spcPct val="100000"/>
              </a:lnSpc>
              <a:spcBef>
                <a:spcPts val="0"/>
              </a:spcBef>
              <a:spcAft>
                <a:spcPts val="0"/>
              </a:spcAft>
              <a:buClrTx/>
              <a:buSzTx/>
              <a:buFontTx/>
              <a:buNone/>
              <a:tabLst/>
              <a:defRPr/>
            </a:pPr>
            <a:r>
              <a:rPr lang="lt-LT" b="1" dirty="0"/>
              <a:t>Tačiau svarbiausia, kad visi vienodai suvoktume naštos mažinimo svarbą ir prioritetą, suvoktume jo tiesioginį ryšį su mūsų valstybės konkurencingumu. Kuo skaidresnę, lankstesnę ir „lieknesnę“ teisinio reguliavimo sistemą turėsime, tuo patrauklesni būsime investicijoms, inovacijoms ir naujų darbo vietų kūrimui.</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Daugiau nei pusė institucijų </a:t>
            </a:r>
            <a:r>
              <a:rPr lang="lt-LT" b="1" dirty="0"/>
              <a:t>nesilaiko „</a:t>
            </a:r>
            <a:r>
              <a:rPr lang="lt-LT" b="1" i="1" dirty="0"/>
              <a:t>one in, one out</a:t>
            </a:r>
            <a:r>
              <a:rPr lang="lt-LT" b="1" dirty="0"/>
              <a:t>“ taisyklės </a:t>
            </a:r>
            <a:r>
              <a:rPr lang="lt-LT" dirty="0"/>
              <a:t>(iš EIMIN duomenis pateikusių 17 institucijų, 9 administracinę naštą savo kompetencijos ribose padidino (3 iš jų nežymiai) ir tik 8 – sumažino (2 iš jų nežymiai)) ir nesilaiko Vyriausybės nutarime numatyto tikslo, kad bendras administracinės naštos, kurią sukelia ūkio subjektams institucijos kompetencijos srityje inicijuotas teisinis reguliavimas turi mažėti, arba bent nedidėti. </a:t>
            </a:r>
            <a:r>
              <a:rPr lang="lt-LT" b="1" dirty="0"/>
              <a:t>Tokiais tempais tikslo tikrai nepasieksime, todėl į procesą turi </a:t>
            </a:r>
            <a:r>
              <a:rPr lang="lt-LT" b="1" dirty="0" err="1"/>
              <a:t>proaktyviai</a:t>
            </a:r>
            <a:r>
              <a:rPr lang="lt-LT" b="1" dirty="0"/>
              <a:t> įsijungti visos institucijos.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b="1" dirty="0"/>
          </a:p>
          <a:p>
            <a:pPr marL="0" marR="0" lvl="0" indent="0" algn="l" defTabSz="914400" rtl="0" eaLnBrk="1" fontAlgn="auto" latinLnBrk="0" hangingPunct="1">
              <a:lnSpc>
                <a:spcPct val="100000"/>
              </a:lnSpc>
              <a:spcBef>
                <a:spcPts val="0"/>
              </a:spcBef>
              <a:spcAft>
                <a:spcPts val="0"/>
              </a:spcAft>
              <a:buClrTx/>
              <a:buSzTx/>
              <a:buFontTx/>
              <a:buNone/>
              <a:tabLst/>
              <a:defRPr/>
            </a:pPr>
            <a:r>
              <a:rPr lang="lt-LT" b="0" i="1" dirty="0"/>
              <a:t>One-</a:t>
            </a:r>
            <a:r>
              <a:rPr lang="lt-LT" b="0" i="1" dirty="0" err="1"/>
              <a:t>in</a:t>
            </a:r>
            <a:r>
              <a:rPr lang="lt-LT" b="0" i="1" dirty="0"/>
              <a:t>-</a:t>
            </a:r>
            <a:r>
              <a:rPr lang="lt-LT" b="0" i="1" dirty="0" err="1"/>
              <a:t>one-out</a:t>
            </a:r>
            <a:r>
              <a:rPr lang="lt-LT" b="0" i="1" dirty="0"/>
              <a:t> principas reiškia, kad institucija, kuri nustato naują teisinį reguliavimą, sukuriantį reguliavimo ar administracinę naštą, turi panaikinti (supaprastinti) galiojančius teisės aktus.</a:t>
            </a:r>
            <a:endParaRPr lang="en-US" b="0" i="1" dirty="0"/>
          </a:p>
          <a:p>
            <a:endParaRPr lang="lt-LT" dirty="0"/>
          </a:p>
        </p:txBody>
      </p:sp>
      <p:sp>
        <p:nvSpPr>
          <p:cNvPr id="4" name="Footer Placeholder 3"/>
          <p:cNvSpPr>
            <a:spLocks noGrp="1"/>
          </p:cNvSpPr>
          <p:nvPr>
            <p:ph type="ftr" sz="quarter" idx="4"/>
          </p:nvPr>
        </p:nvSpPr>
        <p:spPr/>
        <p:txBody>
          <a:bodyPr/>
          <a:lstStyle/>
          <a:p>
            <a:endParaRPr lang="lt-LT" dirty="0"/>
          </a:p>
        </p:txBody>
      </p:sp>
      <p:sp>
        <p:nvSpPr>
          <p:cNvPr id="5" name="Slide Number Placeholder 4"/>
          <p:cNvSpPr>
            <a:spLocks noGrp="1"/>
          </p:cNvSpPr>
          <p:nvPr>
            <p:ph type="sldNum" sz="quarter" idx="5"/>
          </p:nvPr>
        </p:nvSpPr>
        <p:spPr/>
        <p:txBody>
          <a:bodyPr/>
          <a:lstStyle/>
          <a:p>
            <a:fld id="{D2555CD9-F513-4B3A-9A38-4073B899965B}" type="slidenum">
              <a:rPr lang="lt-LT" smtClean="0"/>
              <a:t>5</a:t>
            </a:fld>
            <a:endParaRPr lang="lt-LT" dirty="0"/>
          </a:p>
        </p:txBody>
      </p:sp>
    </p:spTree>
    <p:extLst>
      <p:ext uri="{BB962C8B-B14F-4D97-AF65-F5344CB8AC3E}">
        <p14:creationId xmlns:p14="http://schemas.microsoft.com/office/powerpoint/2010/main" val="2927333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dirty="0"/>
              <a:t>Taip pat norėčiau pristatyti kelias skaidres apie Švieslentės vertinimą, kuriuo vertinamos visų </a:t>
            </a:r>
            <a:r>
              <a:rPr lang="en-US" dirty="0"/>
              <a:t>47</a:t>
            </a:r>
            <a:r>
              <a:rPr lang="lt-LT" dirty="0"/>
              <a:t> Lietuvoje veikiančių verslo priežiūros institucijų taikomos veiklos priemonės ir metodai. </a:t>
            </a:r>
          </a:p>
          <a:p>
            <a:endParaRPr lang="lt-LT" dirty="0"/>
          </a:p>
          <a:p>
            <a:r>
              <a:rPr lang="lt-LT" dirty="0"/>
              <a:t>Švieslentės pagrindinis tikslas – padėti priežiūros institucijoms tobulėti, taikant pažangesnius veiklos metodus.</a:t>
            </a:r>
          </a:p>
          <a:p>
            <a:endParaRPr lang="lt-LT" dirty="0"/>
          </a:p>
          <a:p>
            <a:r>
              <a:rPr lang="lt-LT" dirty="0"/>
              <a:t>Švieslentės paskirtis nėra identifikuoti „geriausias“ priežiūros institucijas – nėra vertinami priežiūros institucijų veiklos rezultatai. Vertinimas apsiriboja priežiūros institucijų taikomomis priemonėmis, pvz. rizikos vertinimas, kontroliniai klausimynai, konsultavimas ir pan. Ateityje sieksime sukurti priežiūros institucijų veiklos standartą, kad jos visos „veiktų kaip viena“ (</a:t>
            </a:r>
            <a:r>
              <a:rPr lang="lt-LT" dirty="0" err="1"/>
              <a:t>all</a:t>
            </a:r>
            <a:r>
              <a:rPr lang="lt-LT" dirty="0"/>
              <a:t> </a:t>
            </a:r>
            <a:r>
              <a:rPr lang="lt-LT" dirty="0" err="1"/>
              <a:t>act</a:t>
            </a:r>
            <a:r>
              <a:rPr lang="lt-LT" dirty="0"/>
              <a:t> </a:t>
            </a:r>
            <a:r>
              <a:rPr lang="lt-LT" dirty="0" err="1"/>
              <a:t>like</a:t>
            </a:r>
            <a:r>
              <a:rPr lang="lt-LT" dirty="0"/>
              <a:t>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t-LT" dirty="0"/>
          </a:p>
          <a:p>
            <a:endParaRPr lang="lt-LT" dirty="0"/>
          </a:p>
        </p:txBody>
      </p:sp>
      <p:sp>
        <p:nvSpPr>
          <p:cNvPr id="4" name="Footer Placeholder 3"/>
          <p:cNvSpPr>
            <a:spLocks noGrp="1"/>
          </p:cNvSpPr>
          <p:nvPr>
            <p:ph type="ftr" sz="quarter" idx="4"/>
          </p:nvPr>
        </p:nvSpPr>
        <p:spPr/>
        <p:txBody>
          <a:bodyPr/>
          <a:lstStyle/>
          <a:p>
            <a:endParaRPr lang="lt-LT" dirty="0"/>
          </a:p>
        </p:txBody>
      </p:sp>
      <p:sp>
        <p:nvSpPr>
          <p:cNvPr id="5" name="Slide Number Placeholder 4"/>
          <p:cNvSpPr>
            <a:spLocks noGrp="1"/>
          </p:cNvSpPr>
          <p:nvPr>
            <p:ph type="sldNum" sz="quarter" idx="5"/>
          </p:nvPr>
        </p:nvSpPr>
        <p:spPr/>
        <p:txBody>
          <a:bodyPr/>
          <a:lstStyle/>
          <a:p>
            <a:fld id="{D2555CD9-F513-4B3A-9A38-4073B899965B}" type="slidenum">
              <a:rPr lang="lt-LT" smtClean="0"/>
              <a:t>6</a:t>
            </a:fld>
            <a:endParaRPr lang="lt-LT" dirty="0"/>
          </a:p>
        </p:txBody>
      </p:sp>
    </p:spTree>
    <p:extLst>
      <p:ext uri="{BB962C8B-B14F-4D97-AF65-F5344CB8AC3E}">
        <p14:creationId xmlns:p14="http://schemas.microsoft.com/office/powerpoint/2010/main" val="248109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Nepaisant to, kad vertinimo metodika buvo atnaujinta ir reikalavimai buvo padidinti, </a:t>
            </a:r>
            <a:r>
              <a:rPr lang="en-US" dirty="0"/>
              <a:t>2020</a:t>
            </a:r>
            <a:r>
              <a:rPr lang="lt-LT" dirty="0"/>
              <a:t> m. rezultatai pagerėjo lyginant su </a:t>
            </a:r>
            <a:r>
              <a:rPr lang="en-US" dirty="0"/>
              <a:t>2018</a:t>
            </a:r>
            <a:r>
              <a:rPr lang="lt-LT" dirty="0"/>
              <a:t> m. Vidutiniškai priežiūros institucijos </a:t>
            </a:r>
            <a:r>
              <a:rPr lang="en-US" dirty="0"/>
              <a:t>2020 </a:t>
            </a:r>
            <a:r>
              <a:rPr lang="lt-LT" dirty="0"/>
              <a:t>m. surinko beveik </a:t>
            </a:r>
            <a:r>
              <a:rPr lang="en-US" dirty="0"/>
              <a:t>6,5</a:t>
            </a:r>
            <a:r>
              <a:rPr lang="lt-LT" dirty="0"/>
              <a:t> balo, arba </a:t>
            </a:r>
            <a:r>
              <a:rPr lang="en-US" dirty="0"/>
              <a:t>1,46</a:t>
            </a:r>
            <a:r>
              <a:rPr lang="lt-LT" dirty="0"/>
              <a:t> daugiau negu </a:t>
            </a:r>
            <a:r>
              <a:rPr lang="en-US" dirty="0"/>
              <a:t>2018</a:t>
            </a:r>
            <a:r>
              <a:rPr lang="lt-LT" dirty="0"/>
              <a:t> m.</a:t>
            </a:r>
          </a:p>
          <a:p>
            <a:endParaRPr lang="lt-LT" dirty="0"/>
          </a:p>
          <a:p>
            <a:r>
              <a:rPr lang="lt-LT" dirty="0"/>
              <a:t>Spalvotuose grafikuose iš žalios spalvos matoma, kad padaugėjo institucijų, kurių taikomos veiklos priemonės vertintinos kaip pažangiausios.</a:t>
            </a:r>
          </a:p>
          <a:p>
            <a:endParaRPr lang="lt-LT" dirty="0"/>
          </a:p>
          <a:p>
            <a:r>
              <a:rPr lang="lt-LT" dirty="0"/>
              <a:t>Ateityje bus keliami vis aukštesni reikalavimai, todėl taps sudėtingiau gerinti rezultatus. Kai kuriais atvejais vertinimų rezultatai galbūt net ir prastės, tačiau tokį pokytį gali nulemti patys metodikos pokyčiai, o ne prastėjanti priežiūros institucijų veikla.</a:t>
            </a:r>
          </a:p>
          <a:p>
            <a:endParaRPr lang="lt-LT" dirty="0"/>
          </a:p>
        </p:txBody>
      </p:sp>
      <p:sp>
        <p:nvSpPr>
          <p:cNvPr id="4" name="Footer Placeholder 3"/>
          <p:cNvSpPr>
            <a:spLocks noGrp="1"/>
          </p:cNvSpPr>
          <p:nvPr>
            <p:ph type="ftr" sz="quarter" idx="4"/>
          </p:nvPr>
        </p:nvSpPr>
        <p:spPr/>
        <p:txBody>
          <a:bodyPr/>
          <a:lstStyle/>
          <a:p>
            <a:endParaRPr lang="lt-LT" dirty="0"/>
          </a:p>
        </p:txBody>
      </p:sp>
      <p:sp>
        <p:nvSpPr>
          <p:cNvPr id="5" name="Slide Number Placeholder 4"/>
          <p:cNvSpPr>
            <a:spLocks noGrp="1"/>
          </p:cNvSpPr>
          <p:nvPr>
            <p:ph type="sldNum" sz="quarter" idx="5"/>
          </p:nvPr>
        </p:nvSpPr>
        <p:spPr/>
        <p:txBody>
          <a:bodyPr/>
          <a:lstStyle/>
          <a:p>
            <a:fld id="{D2555CD9-F513-4B3A-9A38-4073B899965B}" type="slidenum">
              <a:rPr lang="lt-LT" smtClean="0"/>
              <a:t>7</a:t>
            </a:fld>
            <a:endParaRPr lang="lt-LT" dirty="0"/>
          </a:p>
        </p:txBody>
      </p:sp>
    </p:spTree>
    <p:extLst>
      <p:ext uri="{BB962C8B-B14F-4D97-AF65-F5344CB8AC3E}">
        <p14:creationId xmlns:p14="http://schemas.microsoft.com/office/powerpoint/2010/main" val="1495844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Švieslentė atskleidė tiek teigiamų, tiek tobulintinų praktikų. Pateikti keli pavyzdžiai, kurie padės suprasti, kokius dalykus gali atskleisti Švieslentės tyrimas.</a:t>
            </a:r>
          </a:p>
          <a:p>
            <a:endParaRPr lang="lt-LT" dirty="0"/>
          </a:p>
          <a:p>
            <a:r>
              <a:rPr lang="lt-LT" dirty="0"/>
              <a:t>Įdomu tai, kad kai kurios priežiūros institucijos iš vidinių resursų pačios parengė rizikos vertinimo metodikas, kurios vertintinos kaip pažangesnės negu brangios, išorės konsultantų parengtos rizikos vertinimo metodikos.</a:t>
            </a:r>
          </a:p>
          <a:p>
            <a:endParaRPr lang="lt-LT" dirty="0"/>
          </a:p>
        </p:txBody>
      </p:sp>
      <p:sp>
        <p:nvSpPr>
          <p:cNvPr id="4" name="Footer Placeholder 3"/>
          <p:cNvSpPr>
            <a:spLocks noGrp="1"/>
          </p:cNvSpPr>
          <p:nvPr>
            <p:ph type="ftr" sz="quarter" idx="4"/>
          </p:nvPr>
        </p:nvSpPr>
        <p:spPr/>
        <p:txBody>
          <a:bodyPr/>
          <a:lstStyle/>
          <a:p>
            <a:endParaRPr lang="lt-LT" dirty="0"/>
          </a:p>
        </p:txBody>
      </p:sp>
      <p:sp>
        <p:nvSpPr>
          <p:cNvPr id="5" name="Slide Number Placeholder 4"/>
          <p:cNvSpPr>
            <a:spLocks noGrp="1"/>
          </p:cNvSpPr>
          <p:nvPr>
            <p:ph type="sldNum" sz="quarter" idx="5"/>
          </p:nvPr>
        </p:nvSpPr>
        <p:spPr/>
        <p:txBody>
          <a:bodyPr/>
          <a:lstStyle/>
          <a:p>
            <a:fld id="{D2555CD9-F513-4B3A-9A38-4073B899965B}" type="slidenum">
              <a:rPr lang="lt-LT" smtClean="0"/>
              <a:t>8</a:t>
            </a:fld>
            <a:endParaRPr lang="lt-LT" dirty="0"/>
          </a:p>
        </p:txBody>
      </p:sp>
    </p:spTree>
    <p:extLst>
      <p:ext uri="{BB962C8B-B14F-4D97-AF65-F5344CB8AC3E}">
        <p14:creationId xmlns:p14="http://schemas.microsoft.com/office/powerpoint/2010/main" val="30449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a:t>Švieslentė atskleidė tiek teigiamų, tiek tobulintinų praktikų. Pateikti keli pavyzdžiai, kurie padės suprasti, kokius dalykus gali atskleisti Švieslentės tyrimas.</a:t>
            </a:r>
          </a:p>
          <a:p>
            <a:endParaRPr lang="lt-LT" dirty="0"/>
          </a:p>
          <a:p>
            <a:r>
              <a:rPr lang="lt-LT" dirty="0"/>
              <a:t>Įdomu tai, kad kai kurios priežiūros institucijos iš vidinių resursų pačios parengė rizikos vertinimo metodikas, kurios vertintinos kaip pažangesnės negu brangios, išorės konsultantų parengtos rizikos vertinimo metodikos.</a:t>
            </a:r>
          </a:p>
          <a:p>
            <a:endParaRPr lang="lt-LT" dirty="0"/>
          </a:p>
        </p:txBody>
      </p:sp>
      <p:sp>
        <p:nvSpPr>
          <p:cNvPr id="4" name="Footer Placeholder 3"/>
          <p:cNvSpPr>
            <a:spLocks noGrp="1"/>
          </p:cNvSpPr>
          <p:nvPr>
            <p:ph type="ftr" sz="quarter" idx="4"/>
          </p:nvPr>
        </p:nvSpPr>
        <p:spPr/>
        <p:txBody>
          <a:bodyPr/>
          <a:lstStyle/>
          <a:p>
            <a:endParaRPr lang="lt-LT" dirty="0"/>
          </a:p>
        </p:txBody>
      </p:sp>
      <p:sp>
        <p:nvSpPr>
          <p:cNvPr id="5" name="Slide Number Placeholder 4"/>
          <p:cNvSpPr>
            <a:spLocks noGrp="1"/>
          </p:cNvSpPr>
          <p:nvPr>
            <p:ph type="sldNum" sz="quarter" idx="5"/>
          </p:nvPr>
        </p:nvSpPr>
        <p:spPr/>
        <p:txBody>
          <a:bodyPr/>
          <a:lstStyle/>
          <a:p>
            <a:fld id="{D2555CD9-F513-4B3A-9A38-4073B899965B}" type="slidenum">
              <a:rPr lang="lt-LT" smtClean="0"/>
              <a:t>9</a:t>
            </a:fld>
            <a:endParaRPr lang="lt-LT" dirty="0"/>
          </a:p>
        </p:txBody>
      </p:sp>
    </p:spTree>
    <p:extLst>
      <p:ext uri="{BB962C8B-B14F-4D97-AF65-F5344CB8AC3E}">
        <p14:creationId xmlns:p14="http://schemas.microsoft.com/office/powerpoint/2010/main" val="3850871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700"/>
            <a:ext cx="12192000" cy="6770526"/>
          </a:xfrm>
          <a:prstGeom prst="rect">
            <a:avLst/>
          </a:prstGeom>
        </p:spPr>
      </p:pic>
      <p:sp>
        <p:nvSpPr>
          <p:cNvPr id="2" name="Title 1"/>
          <p:cNvSpPr>
            <a:spLocks noGrp="1"/>
          </p:cNvSpPr>
          <p:nvPr>
            <p:ph type="ctrTitle" hasCustomPrompt="1"/>
          </p:nvPr>
        </p:nvSpPr>
        <p:spPr>
          <a:xfrm>
            <a:off x="1524000" y="3322750"/>
            <a:ext cx="9144000" cy="753884"/>
          </a:xfrm>
        </p:spPr>
        <p:txBody>
          <a:bodyPr anchor="b">
            <a:normAutofit/>
          </a:bodyPr>
          <a:lstStyle>
            <a:lvl1pPr algn="ctr">
              <a:defRPr sz="4000" b="1" baseline="0">
                <a:effectLst/>
              </a:defRPr>
            </a:lvl1pPr>
          </a:lstStyle>
          <a:p>
            <a:r>
              <a:rPr lang="en-US" dirty="0"/>
              <a:t>A</a:t>
            </a:r>
            <a:r>
              <a:rPr lang="lt-LT" dirty="0"/>
              <a:t>ČIŪ UŽ JŪSŲ DĖMESĮ </a:t>
            </a:r>
            <a:r>
              <a:rPr lang="en-US" dirty="0"/>
              <a:t>!</a:t>
            </a:r>
            <a:endParaRPr lang="lt-LT" dirty="0"/>
          </a:p>
        </p:txBody>
      </p:sp>
      <p:sp>
        <p:nvSpPr>
          <p:cNvPr id="3" name="Subtitle 2"/>
          <p:cNvSpPr>
            <a:spLocks noGrp="1"/>
          </p:cNvSpPr>
          <p:nvPr>
            <p:ph type="subTitle" idx="1"/>
          </p:nvPr>
        </p:nvSpPr>
        <p:spPr>
          <a:xfrm>
            <a:off x="1524000" y="45279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spTree>
    <p:extLst>
      <p:ext uri="{BB962C8B-B14F-4D97-AF65-F5344CB8AC3E}">
        <p14:creationId xmlns:p14="http://schemas.microsoft.com/office/powerpoint/2010/main" val="378470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endParaRPr lang="lt-LT" dirty="0"/>
          </a:p>
        </p:txBody>
      </p:sp>
      <p:sp>
        <p:nvSpPr>
          <p:cNvPr id="9" name="Content Placeholder 2"/>
          <p:cNvSpPr>
            <a:spLocks noGrp="1"/>
          </p:cNvSpPr>
          <p:nvPr>
            <p:ph idx="13" hasCustomPrompt="1"/>
          </p:nvPr>
        </p:nvSpPr>
        <p:spPr>
          <a:xfrm>
            <a:off x="7559898" y="2137893"/>
            <a:ext cx="3528811" cy="3425779"/>
          </a:xfrm>
        </p:spPr>
        <p:txBody>
          <a:bodyPr>
            <a:normAutofit/>
          </a:bodyPr>
          <a:lstStyle>
            <a:lvl1pPr marL="0" indent="0" algn="l">
              <a:buNone/>
              <a:defRPr sz="1400"/>
            </a:lvl1pPr>
          </a:lstStyle>
          <a:p>
            <a:pPr lvl="0"/>
            <a:r>
              <a:rPr lang="en-US" dirty="0"/>
              <a:t>TEKSTAS</a:t>
            </a:r>
            <a:endParaRPr lang="lt-LT"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2744355"/>
            <a:ext cx="6205741" cy="2212853"/>
          </a:xfrm>
          <a:prstGeom prst="rect">
            <a:avLst/>
          </a:prstGeom>
        </p:spPr>
      </p:pic>
      <p:sp>
        <p:nvSpPr>
          <p:cNvPr id="8" name="Content Placeholder 2"/>
          <p:cNvSpPr>
            <a:spLocks noGrp="1"/>
          </p:cNvSpPr>
          <p:nvPr>
            <p:ph idx="14" hasCustomPrompt="1"/>
          </p:nvPr>
        </p:nvSpPr>
        <p:spPr>
          <a:xfrm>
            <a:off x="2176665" y="5008586"/>
            <a:ext cx="1404736" cy="748270"/>
          </a:xfrm>
        </p:spPr>
        <p:txBody>
          <a:bodyPr>
            <a:normAutofit/>
          </a:bodyPr>
          <a:lstStyle>
            <a:lvl1pPr marL="0" indent="0" algn="ctr">
              <a:buNone/>
              <a:defRPr sz="1400"/>
            </a:lvl1pPr>
          </a:lstStyle>
          <a:p>
            <a:pPr lvl="0"/>
            <a:r>
              <a:rPr lang="en-US" dirty="0"/>
              <a:t>TEKSTAS</a:t>
            </a:r>
            <a:endParaRPr lang="lt-LT" dirty="0"/>
          </a:p>
        </p:txBody>
      </p:sp>
      <p:sp>
        <p:nvSpPr>
          <p:cNvPr id="10" name="Content Placeholder 2"/>
          <p:cNvSpPr>
            <a:spLocks noGrp="1"/>
          </p:cNvSpPr>
          <p:nvPr>
            <p:ph idx="15" hasCustomPrompt="1"/>
          </p:nvPr>
        </p:nvSpPr>
        <p:spPr>
          <a:xfrm>
            <a:off x="4610235" y="5008586"/>
            <a:ext cx="1404736" cy="748270"/>
          </a:xfrm>
        </p:spPr>
        <p:txBody>
          <a:bodyPr>
            <a:normAutofit/>
          </a:bodyPr>
          <a:lstStyle>
            <a:lvl1pPr marL="0" indent="0" algn="ctr">
              <a:buNone/>
              <a:defRPr sz="1400"/>
            </a:lvl1pPr>
          </a:lstStyle>
          <a:p>
            <a:pPr lvl="0"/>
            <a:r>
              <a:rPr lang="en-US" dirty="0"/>
              <a:t>TEKSTAS</a:t>
            </a:r>
            <a:endParaRPr lang="lt-LT" dirty="0"/>
          </a:p>
        </p:txBody>
      </p:sp>
    </p:spTree>
    <p:extLst>
      <p:ext uri="{BB962C8B-B14F-4D97-AF65-F5344CB8AC3E}">
        <p14:creationId xmlns:p14="http://schemas.microsoft.com/office/powerpoint/2010/main" val="214898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a:t>PAVADINIMAS</a:t>
            </a:r>
            <a:endParaRPr lang="lt-LT"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817649"/>
            <a:ext cx="6012857" cy="4538701"/>
          </a:xfrm>
          <a:prstGeom prst="rect">
            <a:avLst/>
          </a:prstGeom>
        </p:spPr>
      </p:pic>
      <p:sp>
        <p:nvSpPr>
          <p:cNvPr id="7" name="Content Placeholder 2"/>
          <p:cNvSpPr>
            <a:spLocks noGrp="1"/>
          </p:cNvSpPr>
          <p:nvPr>
            <p:ph idx="11" hasCustomPrompt="1"/>
          </p:nvPr>
        </p:nvSpPr>
        <p:spPr>
          <a:xfrm>
            <a:off x="4534548" y="5155285"/>
            <a:ext cx="2069212" cy="553791"/>
          </a:xfrm>
        </p:spPr>
        <p:txBody>
          <a:bodyPr>
            <a:normAutofit/>
          </a:bodyPr>
          <a:lstStyle>
            <a:lvl1pPr marL="0" indent="0">
              <a:buNone/>
              <a:defRPr sz="1400"/>
            </a:lvl1pPr>
          </a:lstStyle>
          <a:p>
            <a:pPr lvl="0"/>
            <a:r>
              <a:rPr lang="lt-LT" dirty="0"/>
              <a:t>TEKSTAS</a:t>
            </a:r>
          </a:p>
        </p:txBody>
      </p:sp>
      <p:sp>
        <p:nvSpPr>
          <p:cNvPr id="11" name="Content Placeholder 2"/>
          <p:cNvSpPr>
            <a:spLocks noGrp="1"/>
          </p:cNvSpPr>
          <p:nvPr>
            <p:ph idx="15" hasCustomPrompt="1"/>
          </p:nvPr>
        </p:nvSpPr>
        <p:spPr>
          <a:xfrm>
            <a:off x="4534548" y="2982357"/>
            <a:ext cx="2069212" cy="504110"/>
          </a:xfrm>
        </p:spPr>
        <p:txBody>
          <a:bodyPr>
            <a:normAutofit/>
          </a:bodyPr>
          <a:lstStyle>
            <a:lvl1pPr marL="0" indent="0">
              <a:buNone/>
              <a:defRPr sz="1400"/>
            </a:lvl1pPr>
          </a:lstStyle>
          <a:p>
            <a:pPr lvl="0"/>
            <a:r>
              <a:rPr lang="lt-LT" dirty="0"/>
              <a:t>TEKSTAS</a:t>
            </a:r>
          </a:p>
        </p:txBody>
      </p:sp>
      <p:sp>
        <p:nvSpPr>
          <p:cNvPr id="9" name="Content Placeholder 2"/>
          <p:cNvSpPr>
            <a:spLocks noGrp="1"/>
          </p:cNvSpPr>
          <p:nvPr>
            <p:ph idx="13" hasCustomPrompt="1"/>
          </p:nvPr>
        </p:nvSpPr>
        <p:spPr>
          <a:xfrm>
            <a:off x="1078723" y="1817649"/>
            <a:ext cx="2069212" cy="553791"/>
          </a:xfrm>
        </p:spPr>
        <p:txBody>
          <a:bodyPr>
            <a:normAutofit/>
          </a:bodyPr>
          <a:lstStyle>
            <a:lvl1pPr marL="0" indent="0">
              <a:buNone/>
              <a:defRPr sz="1400"/>
            </a:lvl1pPr>
          </a:lstStyle>
          <a:p>
            <a:pPr lvl="0"/>
            <a:r>
              <a:rPr lang="lt-LT" dirty="0"/>
              <a:t>TEKSTAS</a:t>
            </a:r>
          </a:p>
        </p:txBody>
      </p:sp>
      <p:sp>
        <p:nvSpPr>
          <p:cNvPr id="12" name="Content Placeholder 2"/>
          <p:cNvSpPr>
            <a:spLocks noGrp="1"/>
          </p:cNvSpPr>
          <p:nvPr>
            <p:ph idx="16" hasCustomPrompt="1"/>
          </p:nvPr>
        </p:nvSpPr>
        <p:spPr>
          <a:xfrm>
            <a:off x="1078723" y="4043729"/>
            <a:ext cx="2069212" cy="504110"/>
          </a:xfrm>
        </p:spPr>
        <p:txBody>
          <a:bodyPr>
            <a:normAutofit/>
          </a:bodyPr>
          <a:lstStyle>
            <a:lvl1pPr marL="0" indent="0">
              <a:buNone/>
              <a:defRPr sz="1400"/>
            </a:lvl1pPr>
          </a:lstStyle>
          <a:p>
            <a:pPr lvl="0"/>
            <a:r>
              <a:rPr lang="lt-LT" dirty="0"/>
              <a:t>TEKSTAS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1709" y="2165272"/>
            <a:ext cx="667402" cy="602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25629" y="4292477"/>
            <a:ext cx="647513" cy="6475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77843" y="3178929"/>
            <a:ext cx="553970" cy="690907"/>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7843" y="5343095"/>
            <a:ext cx="719075" cy="731962"/>
          </a:xfrm>
          <a:prstGeom prst="rect">
            <a:avLst/>
          </a:prstGeom>
        </p:spPr>
      </p:pic>
      <p:sp>
        <p:nvSpPr>
          <p:cNvPr id="14" name="Content Placeholder 2"/>
          <p:cNvSpPr>
            <a:spLocks noGrp="1"/>
          </p:cNvSpPr>
          <p:nvPr>
            <p:ph idx="17" hasCustomPrompt="1"/>
          </p:nvPr>
        </p:nvSpPr>
        <p:spPr>
          <a:xfrm>
            <a:off x="7214994" y="1817648"/>
            <a:ext cx="3873715" cy="3762881"/>
          </a:xfrm>
        </p:spPr>
        <p:txBody>
          <a:bodyPr>
            <a:normAutofit/>
          </a:bodyPr>
          <a:lstStyle>
            <a:lvl1pPr marL="0" indent="0">
              <a:buNone/>
              <a:defRPr sz="1600"/>
            </a:lvl1pPr>
          </a:lstStyle>
          <a:p>
            <a:pPr lvl="0"/>
            <a:r>
              <a:rPr lang="lt-LT" dirty="0"/>
              <a:t>TEKSTAS</a:t>
            </a:r>
          </a:p>
        </p:txBody>
      </p:sp>
    </p:spTree>
    <p:extLst>
      <p:ext uri="{BB962C8B-B14F-4D97-AF65-F5344CB8AC3E}">
        <p14:creationId xmlns:p14="http://schemas.microsoft.com/office/powerpoint/2010/main" val="325167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a:lvl1pPr>
          </a:lstStyle>
          <a:p>
            <a:r>
              <a:rPr lang="en-US" dirty="0"/>
              <a:t>PAVADINIMAS</a:t>
            </a:r>
            <a:endParaRPr lang="lt-LT" dirty="0"/>
          </a:p>
        </p:txBody>
      </p:sp>
      <p:sp>
        <p:nvSpPr>
          <p:cNvPr id="3" name="Content Placeholder 2"/>
          <p:cNvSpPr>
            <a:spLocks noGrp="1"/>
          </p:cNvSpPr>
          <p:nvPr>
            <p:ph idx="1" hasCustomPrompt="1"/>
          </p:nvPr>
        </p:nvSpPr>
        <p:spPr>
          <a:xfrm>
            <a:off x="5963455" y="2029071"/>
            <a:ext cx="4753852" cy="3726060"/>
          </a:xfrm>
        </p:spPr>
        <p:txBody>
          <a:bodyPr>
            <a:normAutofit/>
          </a:bodyPr>
          <a:lstStyle>
            <a:lvl1pPr marL="0" indent="0">
              <a:buNone/>
              <a:defRPr sz="1800"/>
            </a:lvl1pPr>
          </a:lstStyle>
          <a:p>
            <a:pPr lvl="0"/>
            <a:r>
              <a:rPr lang="lt-LT" dirty="0"/>
              <a:t>TEKSTAS</a:t>
            </a:r>
            <a:r>
              <a:rPr lang="en-US" dirty="0"/>
              <a:t>/</a:t>
            </a:r>
            <a:r>
              <a:rPr lang="en-US" dirty="0" err="1"/>
              <a:t>nuotrauka</a:t>
            </a:r>
            <a:endParaRPr lang="lt-LT" dirty="0"/>
          </a:p>
        </p:txBody>
      </p:sp>
      <p:sp>
        <p:nvSpPr>
          <p:cNvPr id="4" name="Date Placeholder 3"/>
          <p:cNvSpPr>
            <a:spLocks noGrp="1"/>
          </p:cNvSpPr>
          <p:nvPr>
            <p:ph type="dt" sz="half" idx="10"/>
          </p:nvPr>
        </p:nvSpPr>
        <p:spPr/>
        <p:txBody>
          <a:bodyPr/>
          <a:lstStyle/>
          <a:p>
            <a:endParaRPr lang="lt-LT"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88395"/>
            <a:ext cx="4428402" cy="4129572"/>
          </a:xfrm>
          <a:prstGeom prst="rect">
            <a:avLst/>
          </a:prstGeom>
        </p:spPr>
      </p:pic>
      <p:sp>
        <p:nvSpPr>
          <p:cNvPr id="6" name="Content Placeholder 2"/>
          <p:cNvSpPr>
            <a:spLocks noGrp="1"/>
          </p:cNvSpPr>
          <p:nvPr>
            <p:ph idx="11" hasCustomPrompt="1"/>
          </p:nvPr>
        </p:nvSpPr>
        <p:spPr>
          <a:xfrm>
            <a:off x="1549316" y="2138082"/>
            <a:ext cx="387060" cy="510989"/>
          </a:xfrm>
        </p:spPr>
        <p:txBody>
          <a:bodyPr>
            <a:normAutofit/>
          </a:bodyPr>
          <a:lstStyle>
            <a:lvl1pPr marL="0" indent="0">
              <a:buNone/>
              <a:defRPr sz="2800"/>
            </a:lvl1pPr>
          </a:lstStyle>
          <a:p>
            <a:pPr lvl="0"/>
            <a:r>
              <a:rPr lang="en-US" dirty="0"/>
              <a:t>1</a:t>
            </a:r>
            <a:endParaRPr lang="lt-LT" dirty="0"/>
          </a:p>
        </p:txBody>
      </p:sp>
      <p:sp>
        <p:nvSpPr>
          <p:cNvPr id="8" name="Content Placeholder 2"/>
          <p:cNvSpPr>
            <a:spLocks noGrp="1"/>
          </p:cNvSpPr>
          <p:nvPr>
            <p:ph idx="12" hasCustomPrompt="1"/>
          </p:nvPr>
        </p:nvSpPr>
        <p:spPr>
          <a:xfrm>
            <a:off x="1135362" y="3173429"/>
            <a:ext cx="387060" cy="510989"/>
          </a:xfrm>
        </p:spPr>
        <p:txBody>
          <a:bodyPr>
            <a:normAutofit/>
          </a:bodyPr>
          <a:lstStyle>
            <a:lvl1pPr marL="0" indent="0">
              <a:buNone/>
              <a:defRPr sz="2800"/>
            </a:lvl1pPr>
          </a:lstStyle>
          <a:p>
            <a:pPr lvl="0"/>
            <a:r>
              <a:rPr lang="en-US" dirty="0"/>
              <a:t>2</a:t>
            </a:r>
            <a:endParaRPr lang="lt-LT" dirty="0"/>
          </a:p>
        </p:txBody>
      </p:sp>
      <p:sp>
        <p:nvSpPr>
          <p:cNvPr id="9" name="Content Placeholder 2"/>
          <p:cNvSpPr>
            <a:spLocks noGrp="1"/>
          </p:cNvSpPr>
          <p:nvPr>
            <p:ph idx="13" hasCustomPrompt="1"/>
          </p:nvPr>
        </p:nvSpPr>
        <p:spPr>
          <a:xfrm>
            <a:off x="1549316" y="4199964"/>
            <a:ext cx="387060" cy="510989"/>
          </a:xfrm>
        </p:spPr>
        <p:txBody>
          <a:bodyPr>
            <a:normAutofit/>
          </a:bodyPr>
          <a:lstStyle>
            <a:lvl1pPr marL="0" indent="0">
              <a:buNone/>
              <a:defRPr sz="2800"/>
            </a:lvl1pPr>
          </a:lstStyle>
          <a:p>
            <a:pPr lvl="0"/>
            <a:r>
              <a:rPr lang="en-US" dirty="0"/>
              <a:t>3</a:t>
            </a:r>
            <a:endParaRPr lang="lt-LT" dirty="0"/>
          </a:p>
        </p:txBody>
      </p:sp>
      <p:sp>
        <p:nvSpPr>
          <p:cNvPr id="10" name="Content Placeholder 2"/>
          <p:cNvSpPr>
            <a:spLocks noGrp="1"/>
          </p:cNvSpPr>
          <p:nvPr>
            <p:ph idx="14" hasCustomPrompt="1"/>
          </p:nvPr>
        </p:nvSpPr>
        <p:spPr>
          <a:xfrm>
            <a:off x="1108467" y="5244142"/>
            <a:ext cx="387060" cy="510989"/>
          </a:xfrm>
        </p:spPr>
        <p:txBody>
          <a:bodyPr>
            <a:normAutofit/>
          </a:bodyPr>
          <a:lstStyle>
            <a:lvl1pPr marL="0" indent="0">
              <a:buNone/>
              <a:defRPr sz="2800"/>
            </a:lvl1pPr>
          </a:lstStyle>
          <a:p>
            <a:pPr lvl="0"/>
            <a:r>
              <a:rPr lang="en-US" dirty="0"/>
              <a:t>4</a:t>
            </a:r>
            <a:endParaRPr lang="lt-LT" dirty="0"/>
          </a:p>
        </p:txBody>
      </p:sp>
      <p:sp>
        <p:nvSpPr>
          <p:cNvPr id="11" name="Content Placeholder 2"/>
          <p:cNvSpPr>
            <a:spLocks noGrp="1"/>
          </p:cNvSpPr>
          <p:nvPr>
            <p:ph idx="15" hasCustomPrompt="1"/>
          </p:nvPr>
        </p:nvSpPr>
        <p:spPr>
          <a:xfrm>
            <a:off x="2475747" y="2029071"/>
            <a:ext cx="2486218" cy="510989"/>
          </a:xfrm>
        </p:spPr>
        <p:txBody>
          <a:bodyPr>
            <a:normAutofit/>
          </a:bodyPr>
          <a:lstStyle>
            <a:lvl1pPr marL="0" indent="0">
              <a:buNone/>
              <a:defRPr sz="1400"/>
            </a:lvl1pPr>
          </a:lstStyle>
          <a:p>
            <a:pPr lvl="0"/>
            <a:r>
              <a:rPr lang="en-US" dirty="0" err="1"/>
              <a:t>tekstas</a:t>
            </a:r>
            <a:endParaRPr lang="lt-LT" dirty="0"/>
          </a:p>
        </p:txBody>
      </p:sp>
      <p:sp>
        <p:nvSpPr>
          <p:cNvPr id="12" name="Content Placeholder 2"/>
          <p:cNvSpPr>
            <a:spLocks noGrp="1"/>
          </p:cNvSpPr>
          <p:nvPr>
            <p:ph idx="16" hasCustomPrompt="1"/>
          </p:nvPr>
        </p:nvSpPr>
        <p:spPr>
          <a:xfrm>
            <a:off x="2020662" y="3100723"/>
            <a:ext cx="2486218" cy="510989"/>
          </a:xfrm>
        </p:spPr>
        <p:txBody>
          <a:bodyPr>
            <a:normAutofit/>
          </a:bodyPr>
          <a:lstStyle>
            <a:lvl1pPr marL="0" indent="0">
              <a:buNone/>
              <a:defRPr sz="1400"/>
            </a:lvl1pPr>
          </a:lstStyle>
          <a:p>
            <a:pPr lvl="0"/>
            <a:r>
              <a:rPr lang="en-US" dirty="0" err="1"/>
              <a:t>tekstas</a:t>
            </a:r>
            <a:endParaRPr lang="lt-LT" dirty="0"/>
          </a:p>
        </p:txBody>
      </p:sp>
      <p:sp>
        <p:nvSpPr>
          <p:cNvPr id="13" name="Content Placeholder 2"/>
          <p:cNvSpPr>
            <a:spLocks noGrp="1"/>
          </p:cNvSpPr>
          <p:nvPr>
            <p:ph idx="17" hasCustomPrompt="1"/>
          </p:nvPr>
        </p:nvSpPr>
        <p:spPr>
          <a:xfrm>
            <a:off x="2475747" y="4099719"/>
            <a:ext cx="2486218" cy="510989"/>
          </a:xfrm>
        </p:spPr>
        <p:txBody>
          <a:bodyPr>
            <a:normAutofit/>
          </a:bodyPr>
          <a:lstStyle>
            <a:lvl1pPr marL="0" indent="0">
              <a:buNone/>
              <a:defRPr sz="1400"/>
            </a:lvl1pPr>
          </a:lstStyle>
          <a:p>
            <a:pPr lvl="0"/>
            <a:r>
              <a:rPr lang="en-US" dirty="0" err="1"/>
              <a:t>tekstas</a:t>
            </a:r>
            <a:endParaRPr lang="lt-LT" dirty="0"/>
          </a:p>
        </p:txBody>
      </p:sp>
      <p:sp>
        <p:nvSpPr>
          <p:cNvPr id="14" name="Content Placeholder 2"/>
          <p:cNvSpPr>
            <a:spLocks noGrp="1"/>
          </p:cNvSpPr>
          <p:nvPr>
            <p:ph idx="18" hasCustomPrompt="1"/>
          </p:nvPr>
        </p:nvSpPr>
        <p:spPr>
          <a:xfrm>
            <a:off x="2020662" y="5194352"/>
            <a:ext cx="2486218" cy="510989"/>
          </a:xfrm>
        </p:spPr>
        <p:txBody>
          <a:bodyPr>
            <a:normAutofit/>
          </a:bodyPr>
          <a:lstStyle>
            <a:lvl1pPr marL="0" indent="0">
              <a:buNone/>
              <a:defRPr sz="1400">
                <a:solidFill>
                  <a:schemeClr val="bg1">
                    <a:lumMod val="95000"/>
                  </a:schemeClr>
                </a:solidFill>
              </a:defRPr>
            </a:lvl1pPr>
          </a:lstStyle>
          <a:p>
            <a:pPr lvl="0"/>
            <a:r>
              <a:rPr lang="en-US" dirty="0" err="1"/>
              <a:t>tekstas</a:t>
            </a:r>
            <a:endParaRPr lang="lt-LT" dirty="0"/>
          </a:p>
        </p:txBody>
      </p:sp>
    </p:spTree>
    <p:extLst>
      <p:ext uri="{BB962C8B-B14F-4D97-AF65-F5344CB8AC3E}">
        <p14:creationId xmlns:p14="http://schemas.microsoft.com/office/powerpoint/2010/main" val="109331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396093"/>
            <a:ext cx="10515600" cy="2852737"/>
          </a:xfrm>
        </p:spPr>
        <p:txBody>
          <a:bodyPr anchor="b"/>
          <a:lstStyle>
            <a:lvl1pPr>
              <a:defRPr sz="5400" baseline="0"/>
            </a:lvl1pPr>
          </a:lstStyle>
          <a:p>
            <a:endParaRPr lang="lt-LT" dirty="0"/>
          </a:p>
        </p:txBody>
      </p:sp>
      <p:sp>
        <p:nvSpPr>
          <p:cNvPr id="3" name="Text Placeholder 2"/>
          <p:cNvSpPr>
            <a:spLocks noGrp="1"/>
          </p:cNvSpPr>
          <p:nvPr>
            <p:ph type="body" idx="1" hasCustomPrompt="1"/>
          </p:nvPr>
        </p:nvSpPr>
        <p:spPr>
          <a:xfrm>
            <a:off x="838200" y="355915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a:t>TEXT</a:t>
            </a:r>
            <a:r>
              <a:rPr lang="en-US" dirty="0"/>
              <a:t>/</a:t>
            </a:r>
            <a:r>
              <a:rPr lang="lt-LT" dirty="0"/>
              <a:t> TEKSTAS</a:t>
            </a:r>
          </a:p>
        </p:txBody>
      </p:sp>
      <p:sp>
        <p:nvSpPr>
          <p:cNvPr id="4" name="Date Placeholder 3"/>
          <p:cNvSpPr>
            <a:spLocks noGrp="1"/>
          </p:cNvSpPr>
          <p:nvPr>
            <p:ph type="dt" sz="half" idx="10"/>
          </p:nvPr>
        </p:nvSpPr>
        <p:spPr/>
        <p:txBody>
          <a:bodyPr/>
          <a:lstStyle/>
          <a:p>
            <a:endParaRPr lang="lt-LT" dirty="0"/>
          </a:p>
        </p:txBody>
      </p:sp>
      <p:sp>
        <p:nvSpPr>
          <p:cNvPr id="5" name="Footer Placeholder 4"/>
          <p:cNvSpPr>
            <a:spLocks noGrp="1"/>
          </p:cNvSpPr>
          <p:nvPr>
            <p:ph type="ftr" sz="quarter" idx="11"/>
          </p:nvPr>
        </p:nvSpPr>
        <p:spPr/>
        <p:txBody>
          <a:bodyPr/>
          <a:lstStyle/>
          <a:p>
            <a:endParaRPr lang="lt-LT" dirty="0"/>
          </a:p>
        </p:txBody>
      </p:sp>
    </p:spTree>
    <p:extLst>
      <p:ext uri="{BB962C8B-B14F-4D97-AF65-F5344CB8AC3E}">
        <p14:creationId xmlns:p14="http://schemas.microsoft.com/office/powerpoint/2010/main" val="14759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76268" cy="1325563"/>
          </a:xfrm>
        </p:spPr>
        <p:txBody>
          <a:bodyPr/>
          <a:lstStyle>
            <a:lvl1pPr>
              <a:defRPr sz="3600"/>
            </a:lvl1pPr>
          </a:lstStyle>
          <a:p>
            <a:r>
              <a:rPr lang="en-US" dirty="0"/>
              <a:t>TITLE/PAVADINIMAS</a:t>
            </a:r>
            <a:endParaRPr lang="lt-LT" dirty="0"/>
          </a:p>
        </p:txBody>
      </p:sp>
      <p:sp>
        <p:nvSpPr>
          <p:cNvPr id="3" name="Content Placeholder 2"/>
          <p:cNvSpPr>
            <a:spLocks noGrp="1"/>
          </p:cNvSpPr>
          <p:nvPr>
            <p:ph sz="half" idx="1" hasCustomPrompt="1"/>
          </p:nvPr>
        </p:nvSpPr>
        <p:spPr>
          <a:xfrm>
            <a:off x="838200" y="1825625"/>
            <a:ext cx="5163355" cy="4317598"/>
          </a:xfrm>
        </p:spPr>
        <p:txBody>
          <a:bodyPr/>
          <a:lstStyle/>
          <a:p>
            <a:pPr lvl="0"/>
            <a:r>
              <a:rPr lang="en-US" dirty="0"/>
              <a:t>PHOTO/NUOTRAUKA</a:t>
            </a:r>
            <a:endParaRPr lang="lt-LT" dirty="0"/>
          </a:p>
        </p:txBody>
      </p:sp>
      <p:sp>
        <p:nvSpPr>
          <p:cNvPr id="4" name="Content Placeholder 3"/>
          <p:cNvSpPr>
            <a:spLocks noGrp="1"/>
          </p:cNvSpPr>
          <p:nvPr>
            <p:ph sz="half" idx="2" hasCustomPrompt="1"/>
          </p:nvPr>
        </p:nvSpPr>
        <p:spPr>
          <a:xfrm>
            <a:off x="6172200" y="1825625"/>
            <a:ext cx="4942268" cy="3866837"/>
          </a:xfrm>
        </p:spPr>
        <p:txBody>
          <a:bodyPr>
            <a:normAutofit/>
          </a:bodyPr>
          <a:lstStyle>
            <a:lvl1pPr>
              <a:defRPr sz="1800"/>
            </a:lvl1pPr>
          </a:lstStyle>
          <a:p>
            <a:pPr lvl="0"/>
            <a:r>
              <a:rPr lang="lt-LT" dirty="0"/>
              <a:t>TEXT</a:t>
            </a:r>
            <a:r>
              <a:rPr lang="en-US" dirty="0"/>
              <a:t>/</a:t>
            </a:r>
            <a:r>
              <a:rPr lang="lt-LT" dirty="0"/>
              <a:t> TEKSTAS</a:t>
            </a:r>
          </a:p>
        </p:txBody>
      </p:sp>
      <p:sp>
        <p:nvSpPr>
          <p:cNvPr id="5" name="Date Placeholder 4"/>
          <p:cNvSpPr>
            <a:spLocks noGrp="1"/>
          </p:cNvSpPr>
          <p:nvPr>
            <p:ph type="dt" sz="half" idx="10"/>
          </p:nvPr>
        </p:nvSpPr>
        <p:spPr/>
        <p:txBody>
          <a:bodyPr/>
          <a:lstStyle/>
          <a:p>
            <a:endParaRPr lang="lt-LT" dirty="0"/>
          </a:p>
        </p:txBody>
      </p:sp>
      <p:sp>
        <p:nvSpPr>
          <p:cNvPr id="6" name="Footer Placeholder 5"/>
          <p:cNvSpPr>
            <a:spLocks noGrp="1"/>
          </p:cNvSpPr>
          <p:nvPr>
            <p:ph type="ftr" sz="quarter" idx="11"/>
          </p:nvPr>
        </p:nvSpPr>
        <p:spPr/>
        <p:txBody>
          <a:bodyPr/>
          <a:lstStyle/>
          <a:p>
            <a:endParaRPr lang="lt-LT" dirty="0"/>
          </a:p>
        </p:txBody>
      </p:sp>
    </p:spTree>
    <p:extLst>
      <p:ext uri="{BB962C8B-B14F-4D97-AF65-F5344CB8AC3E}">
        <p14:creationId xmlns:p14="http://schemas.microsoft.com/office/powerpoint/2010/main" val="316556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223164" cy="1325563"/>
          </a:xfrm>
        </p:spPr>
        <p:txBody>
          <a:bodyPr>
            <a:normAutofit/>
          </a:bodyPr>
          <a:lstStyle>
            <a:lvl1pPr>
              <a:defRPr sz="3600"/>
            </a:lvl1pPr>
          </a:lstStyle>
          <a:p>
            <a:r>
              <a:rPr lang="en-US" dirty="0"/>
              <a:t>TITLE/PAVADINIMAS</a:t>
            </a:r>
            <a:endParaRPr lang="lt-LT"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TITLE/PAVADINIMAS</a:t>
            </a:r>
          </a:p>
        </p:txBody>
      </p:sp>
      <p:sp>
        <p:nvSpPr>
          <p:cNvPr id="4" name="Content Placeholder 3"/>
          <p:cNvSpPr>
            <a:spLocks noGrp="1"/>
          </p:cNvSpPr>
          <p:nvPr>
            <p:ph sz="half" idx="2" hasCustomPrompt="1"/>
          </p:nvPr>
        </p:nvSpPr>
        <p:spPr>
          <a:xfrm>
            <a:off x="839788" y="2505075"/>
            <a:ext cx="5157787" cy="3251781"/>
          </a:xfrm>
        </p:spPr>
        <p:txBody>
          <a:bodyPr>
            <a:normAutofit/>
          </a:bodyPr>
          <a:lstStyle>
            <a:lvl1pPr>
              <a:defRPr sz="1600"/>
            </a:lvl1pPr>
          </a:lstStyle>
          <a:p>
            <a:pPr lvl="0"/>
            <a:r>
              <a:rPr lang="lt-LT" dirty="0"/>
              <a:t>TEXT</a:t>
            </a:r>
            <a:r>
              <a:rPr lang="en-US" dirty="0"/>
              <a:t>/</a:t>
            </a:r>
            <a:r>
              <a:rPr lang="lt-LT" dirty="0"/>
              <a:t> TEKSTAS</a:t>
            </a:r>
          </a:p>
        </p:txBody>
      </p:sp>
      <p:sp>
        <p:nvSpPr>
          <p:cNvPr id="5" name="Text Placeholder 4"/>
          <p:cNvSpPr>
            <a:spLocks noGrp="1"/>
          </p:cNvSpPr>
          <p:nvPr>
            <p:ph type="body" sz="quarter" idx="3" hasCustomPrompt="1"/>
          </p:nvPr>
        </p:nvSpPr>
        <p:spPr>
          <a:xfrm>
            <a:off x="6172200" y="1681163"/>
            <a:ext cx="48907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TITLE/PAVADINIMAS</a:t>
            </a:r>
          </a:p>
        </p:txBody>
      </p:sp>
      <p:sp>
        <p:nvSpPr>
          <p:cNvPr id="6" name="Content Placeholder 5"/>
          <p:cNvSpPr>
            <a:spLocks noGrp="1"/>
          </p:cNvSpPr>
          <p:nvPr>
            <p:ph sz="quarter" idx="4" hasCustomPrompt="1"/>
          </p:nvPr>
        </p:nvSpPr>
        <p:spPr>
          <a:xfrm>
            <a:off x="6172200" y="2505075"/>
            <a:ext cx="4890752" cy="3251781"/>
          </a:xfrm>
        </p:spPr>
        <p:txBody>
          <a:bodyPr>
            <a:normAutofit/>
          </a:bodyPr>
          <a:lstStyle>
            <a:lvl1pPr>
              <a:defRPr sz="1600"/>
            </a:lvl1pPr>
          </a:lstStyle>
          <a:p>
            <a:pPr lvl="0"/>
            <a:r>
              <a:rPr lang="lt-LT" dirty="0"/>
              <a:t>TEXT</a:t>
            </a:r>
            <a:r>
              <a:rPr lang="en-US" dirty="0"/>
              <a:t>/</a:t>
            </a:r>
            <a:r>
              <a:rPr lang="lt-LT" dirty="0"/>
              <a:t> TEKSTAS</a:t>
            </a:r>
          </a:p>
        </p:txBody>
      </p:sp>
      <p:sp>
        <p:nvSpPr>
          <p:cNvPr id="7" name="Date Placeholder 6"/>
          <p:cNvSpPr>
            <a:spLocks noGrp="1"/>
          </p:cNvSpPr>
          <p:nvPr>
            <p:ph type="dt" sz="half" idx="10"/>
          </p:nvPr>
        </p:nvSpPr>
        <p:spPr/>
        <p:txBody>
          <a:bodyPr/>
          <a:lstStyle/>
          <a:p>
            <a:endParaRPr lang="lt-LT" dirty="0"/>
          </a:p>
        </p:txBody>
      </p:sp>
      <p:sp>
        <p:nvSpPr>
          <p:cNvPr id="8" name="Footer Placeholder 7"/>
          <p:cNvSpPr>
            <a:spLocks noGrp="1"/>
          </p:cNvSpPr>
          <p:nvPr>
            <p:ph type="ftr" sz="quarter" idx="11"/>
          </p:nvPr>
        </p:nvSpPr>
        <p:spPr/>
        <p:txBody>
          <a:bodyPr/>
          <a:lstStyle/>
          <a:p>
            <a:endParaRPr lang="lt-LT" dirty="0"/>
          </a:p>
        </p:txBody>
      </p:sp>
    </p:spTree>
    <p:extLst>
      <p:ext uri="{BB962C8B-B14F-4D97-AF65-F5344CB8AC3E}">
        <p14:creationId xmlns:p14="http://schemas.microsoft.com/office/powerpoint/2010/main" val="274614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307206"/>
          </a:xfrm>
        </p:spPr>
        <p:txBody>
          <a:bodyPr anchor="b"/>
          <a:lstStyle>
            <a:lvl1pPr>
              <a:defRPr sz="3200"/>
            </a:lvl1pPr>
          </a:lstStyle>
          <a:p>
            <a:r>
              <a:rPr lang="en-US" dirty="0"/>
              <a:t>TITLE/PAVADINIMAS</a:t>
            </a:r>
            <a:endParaRPr lang="lt-LT" dirty="0"/>
          </a:p>
        </p:txBody>
      </p:sp>
      <p:sp>
        <p:nvSpPr>
          <p:cNvPr id="3" name="Content Placeholder 2"/>
          <p:cNvSpPr>
            <a:spLocks noGrp="1"/>
          </p:cNvSpPr>
          <p:nvPr>
            <p:ph idx="1" hasCustomPrompt="1"/>
          </p:nvPr>
        </p:nvSpPr>
        <p:spPr>
          <a:xfrm>
            <a:off x="5183188" y="987425"/>
            <a:ext cx="5905522" cy="4730795"/>
          </a:xfrm>
        </p:spPr>
        <p:txBody>
          <a:bodyPr>
            <a:normAutofit/>
          </a:bodyPr>
          <a:lstStyle>
            <a:lvl1pPr>
              <a:defRPr sz="2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PHOTO/NUOTRAUKA</a:t>
            </a:r>
            <a:r>
              <a:rPr lang="lt-LT" dirty="0"/>
              <a:t> ARBA TEKSTAS</a:t>
            </a:r>
          </a:p>
        </p:txBody>
      </p:sp>
      <p:sp>
        <p:nvSpPr>
          <p:cNvPr id="4" name="Text Placeholder 3"/>
          <p:cNvSpPr>
            <a:spLocks noGrp="1"/>
          </p:cNvSpPr>
          <p:nvPr>
            <p:ph type="body" sz="half" idx="2" hasCustomPrompt="1"/>
          </p:nvPr>
        </p:nvSpPr>
        <p:spPr>
          <a:xfrm>
            <a:off x="839788" y="2057400"/>
            <a:ext cx="3932237" cy="3660820"/>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TEXT</a:t>
            </a:r>
            <a:r>
              <a:rPr lang="en-US" dirty="0"/>
              <a:t>/</a:t>
            </a:r>
            <a:r>
              <a:rPr lang="lt-LT" dirty="0"/>
              <a:t> TEKSTAS</a:t>
            </a:r>
          </a:p>
        </p:txBody>
      </p:sp>
      <p:sp>
        <p:nvSpPr>
          <p:cNvPr id="5" name="Date Placeholder 4"/>
          <p:cNvSpPr>
            <a:spLocks noGrp="1"/>
          </p:cNvSpPr>
          <p:nvPr>
            <p:ph type="dt" sz="half" idx="10"/>
          </p:nvPr>
        </p:nvSpPr>
        <p:spPr/>
        <p:txBody>
          <a:bodyPr/>
          <a:lstStyle/>
          <a:p>
            <a:endParaRPr lang="lt-LT" dirty="0"/>
          </a:p>
        </p:txBody>
      </p:sp>
      <p:sp>
        <p:nvSpPr>
          <p:cNvPr id="6" name="Footer Placeholder 5"/>
          <p:cNvSpPr>
            <a:spLocks noGrp="1"/>
          </p:cNvSpPr>
          <p:nvPr>
            <p:ph type="ftr" sz="quarter" idx="11"/>
          </p:nvPr>
        </p:nvSpPr>
        <p:spPr/>
        <p:txBody>
          <a:bodyPr/>
          <a:lstStyle/>
          <a:p>
            <a:endParaRPr lang="lt-LT" dirty="0"/>
          </a:p>
        </p:txBody>
      </p:sp>
    </p:spTree>
    <p:extLst>
      <p:ext uri="{BB962C8B-B14F-4D97-AF65-F5344CB8AC3E}">
        <p14:creationId xmlns:p14="http://schemas.microsoft.com/office/powerpoint/2010/main" val="2902947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345842"/>
          </a:xfrm>
        </p:spPr>
        <p:txBody>
          <a:bodyPr anchor="b"/>
          <a:lstStyle>
            <a:lvl1pPr>
              <a:defRPr sz="3200"/>
            </a:lvl1pPr>
          </a:lstStyle>
          <a:p>
            <a:r>
              <a:rPr lang="en-US" dirty="0"/>
              <a:t>TITLE/PAVADINIMAS</a:t>
            </a:r>
            <a:endParaRPr lang="lt-LT" dirty="0"/>
          </a:p>
        </p:txBody>
      </p:sp>
      <p:sp>
        <p:nvSpPr>
          <p:cNvPr id="3" name="Picture Placeholder 2"/>
          <p:cNvSpPr>
            <a:spLocks noGrp="1"/>
          </p:cNvSpPr>
          <p:nvPr>
            <p:ph type="pic" idx="1" hasCustomPrompt="1"/>
          </p:nvPr>
        </p:nvSpPr>
        <p:spPr>
          <a:xfrm>
            <a:off x="5183188" y="987425"/>
            <a:ext cx="5918401" cy="467927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t-LT" dirty="0"/>
              <a:t>TEXT</a:t>
            </a:r>
            <a:r>
              <a:rPr lang="en-US" dirty="0"/>
              <a:t>/</a:t>
            </a:r>
            <a:r>
              <a:rPr lang="lt-LT" dirty="0"/>
              <a:t> TEKSTAS</a:t>
            </a:r>
          </a:p>
          <a:p>
            <a:endParaRPr lang="lt-LT" dirty="0"/>
          </a:p>
        </p:txBody>
      </p:sp>
      <p:sp>
        <p:nvSpPr>
          <p:cNvPr id="4" name="Text Placeholder 3"/>
          <p:cNvSpPr>
            <a:spLocks noGrp="1"/>
          </p:cNvSpPr>
          <p:nvPr>
            <p:ph type="body" sz="half" idx="2" hasCustomPrompt="1"/>
          </p:nvPr>
        </p:nvSpPr>
        <p:spPr>
          <a:xfrm>
            <a:off x="839788" y="2057400"/>
            <a:ext cx="3932237" cy="36093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TEXT</a:t>
            </a:r>
            <a:r>
              <a:rPr lang="en-US" dirty="0"/>
              <a:t>/</a:t>
            </a:r>
            <a:r>
              <a:rPr lang="lt-LT" dirty="0"/>
              <a:t> TEKSTAS</a:t>
            </a:r>
          </a:p>
        </p:txBody>
      </p:sp>
      <p:sp>
        <p:nvSpPr>
          <p:cNvPr id="5" name="Date Placeholder 4"/>
          <p:cNvSpPr>
            <a:spLocks noGrp="1"/>
          </p:cNvSpPr>
          <p:nvPr>
            <p:ph type="dt" sz="half" idx="10"/>
          </p:nvPr>
        </p:nvSpPr>
        <p:spPr/>
        <p:txBody>
          <a:bodyPr/>
          <a:lstStyle/>
          <a:p>
            <a:endParaRPr lang="lt-LT" dirty="0"/>
          </a:p>
        </p:txBody>
      </p:sp>
      <p:sp>
        <p:nvSpPr>
          <p:cNvPr id="6" name="Footer Placeholder 5"/>
          <p:cNvSpPr>
            <a:spLocks noGrp="1"/>
          </p:cNvSpPr>
          <p:nvPr>
            <p:ph type="ftr" sz="quarter" idx="11"/>
          </p:nvPr>
        </p:nvSpPr>
        <p:spPr/>
        <p:txBody>
          <a:bodyPr/>
          <a:lstStyle/>
          <a:p>
            <a:endParaRPr lang="lt-LT" dirty="0"/>
          </a:p>
        </p:txBody>
      </p:sp>
    </p:spTree>
    <p:extLst>
      <p:ext uri="{BB962C8B-B14F-4D97-AF65-F5344CB8AC3E}">
        <p14:creationId xmlns:p14="http://schemas.microsoft.com/office/powerpoint/2010/main" val="74226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7474"/>
            <a:ext cx="12192000" cy="6770526"/>
          </a:xfrm>
          <a:prstGeom prst="rect">
            <a:avLst/>
          </a:prstGeom>
        </p:spPr>
      </p:pic>
      <p:sp>
        <p:nvSpPr>
          <p:cNvPr id="2" name="Title 1"/>
          <p:cNvSpPr>
            <a:spLocks noGrp="1"/>
          </p:cNvSpPr>
          <p:nvPr>
            <p:ph type="ctrTitle" hasCustomPrompt="1"/>
          </p:nvPr>
        </p:nvSpPr>
        <p:spPr>
          <a:xfrm>
            <a:off x="583842" y="2533117"/>
            <a:ext cx="7607121" cy="1601001"/>
          </a:xfrm>
        </p:spPr>
        <p:txBody>
          <a:bodyPr anchor="b">
            <a:normAutofit/>
          </a:bodyPr>
          <a:lstStyle>
            <a:lvl1pPr algn="l">
              <a:defRPr sz="4800">
                <a:solidFill>
                  <a:srgbClr val="253781"/>
                </a:solidFill>
              </a:defRPr>
            </a:lvl1pPr>
          </a:lstStyle>
          <a:p>
            <a:r>
              <a:rPr lang="lt-LT" dirty="0"/>
              <a:t>PAVADINIMAS</a:t>
            </a:r>
          </a:p>
        </p:txBody>
      </p:sp>
      <p:sp>
        <p:nvSpPr>
          <p:cNvPr id="3" name="Subtitle 2"/>
          <p:cNvSpPr>
            <a:spLocks noGrp="1"/>
          </p:cNvSpPr>
          <p:nvPr>
            <p:ph type="subTitle" idx="1" hasCustomPrompt="1"/>
          </p:nvPr>
        </p:nvSpPr>
        <p:spPr>
          <a:xfrm>
            <a:off x="583842" y="4596445"/>
            <a:ext cx="6808631" cy="827881"/>
          </a:xfrm>
        </p:spPr>
        <p:txBody>
          <a:bodyPr>
            <a:normAutofit/>
          </a:bodyPr>
          <a:lstStyle>
            <a:lvl1pPr marL="0" indent="0" algn="l">
              <a:buNone/>
              <a:defRPr sz="2000" baseline="0">
                <a:solidFill>
                  <a:srgbClr val="2537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KAS ATLIKO PRISTATYMĄ</a:t>
            </a:r>
          </a:p>
        </p:txBody>
      </p:sp>
    </p:spTree>
    <p:extLst>
      <p:ext uri="{BB962C8B-B14F-4D97-AF65-F5344CB8AC3E}">
        <p14:creationId xmlns:p14="http://schemas.microsoft.com/office/powerpoint/2010/main" val="157863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endParaRPr lang="lt-LT"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3201087"/>
            <a:ext cx="7921581" cy="1644863"/>
          </a:xfrm>
          <a:prstGeom prst="rect">
            <a:avLst/>
          </a:prstGeom>
        </p:spPr>
      </p:pic>
      <p:sp>
        <p:nvSpPr>
          <p:cNvPr id="7" name="Content Placeholder 2"/>
          <p:cNvSpPr>
            <a:spLocks noGrp="1"/>
          </p:cNvSpPr>
          <p:nvPr>
            <p:ph idx="11" hasCustomPrompt="1"/>
          </p:nvPr>
        </p:nvSpPr>
        <p:spPr>
          <a:xfrm>
            <a:off x="916635" y="2513729"/>
            <a:ext cx="1378040" cy="553791"/>
          </a:xfrm>
        </p:spPr>
        <p:txBody>
          <a:bodyPr>
            <a:normAutofit/>
          </a:bodyPr>
          <a:lstStyle>
            <a:lvl1pPr marL="0" indent="0">
              <a:buNone/>
              <a:defRPr sz="1400"/>
            </a:lvl1pPr>
          </a:lstStyle>
          <a:p>
            <a:pPr lvl="0"/>
            <a:r>
              <a:rPr lang="lt-LT" dirty="0"/>
              <a:t>TEKSTAS</a:t>
            </a:r>
          </a:p>
        </p:txBody>
      </p:sp>
      <p:sp>
        <p:nvSpPr>
          <p:cNvPr id="9" name="Content Placeholder 2"/>
          <p:cNvSpPr>
            <a:spLocks noGrp="1"/>
          </p:cNvSpPr>
          <p:nvPr>
            <p:ph idx="13" hasCustomPrompt="1"/>
          </p:nvPr>
        </p:nvSpPr>
        <p:spPr>
          <a:xfrm>
            <a:off x="2165886" y="4979517"/>
            <a:ext cx="1378040" cy="553791"/>
          </a:xfrm>
        </p:spPr>
        <p:txBody>
          <a:bodyPr>
            <a:normAutofit/>
          </a:bodyPr>
          <a:lstStyle>
            <a:lvl1pPr marL="0" indent="0">
              <a:buNone/>
              <a:defRPr sz="1400"/>
            </a:lvl1pPr>
          </a:lstStyle>
          <a:p>
            <a:pPr lvl="0"/>
            <a:r>
              <a:rPr lang="lt-LT" dirty="0"/>
              <a:t>TEKSTAS</a:t>
            </a:r>
          </a:p>
        </p:txBody>
      </p:sp>
      <p:sp>
        <p:nvSpPr>
          <p:cNvPr id="10" name="Content Placeholder 2"/>
          <p:cNvSpPr>
            <a:spLocks noGrp="1"/>
          </p:cNvSpPr>
          <p:nvPr>
            <p:ph idx="14" hasCustomPrompt="1"/>
          </p:nvPr>
        </p:nvSpPr>
        <p:spPr>
          <a:xfrm>
            <a:off x="5989839" y="2520834"/>
            <a:ext cx="1378040" cy="553791"/>
          </a:xfrm>
        </p:spPr>
        <p:txBody>
          <a:bodyPr>
            <a:normAutofit/>
          </a:bodyPr>
          <a:lstStyle>
            <a:lvl1pPr marL="0" indent="0">
              <a:buNone/>
              <a:defRPr sz="1400"/>
            </a:lvl1pPr>
          </a:lstStyle>
          <a:p>
            <a:pPr lvl="0"/>
            <a:r>
              <a:rPr lang="lt-LT" dirty="0"/>
              <a:t>TEKSTAS</a:t>
            </a:r>
          </a:p>
        </p:txBody>
      </p:sp>
      <p:sp>
        <p:nvSpPr>
          <p:cNvPr id="12" name="Content Placeholder 2"/>
          <p:cNvSpPr>
            <a:spLocks noGrp="1"/>
          </p:cNvSpPr>
          <p:nvPr>
            <p:ph idx="16" hasCustomPrompt="1"/>
          </p:nvPr>
        </p:nvSpPr>
        <p:spPr>
          <a:xfrm>
            <a:off x="4721451" y="4979517"/>
            <a:ext cx="1378040" cy="553791"/>
          </a:xfrm>
        </p:spPr>
        <p:txBody>
          <a:bodyPr>
            <a:normAutofit/>
          </a:bodyPr>
          <a:lstStyle>
            <a:lvl1pPr marL="0" indent="0">
              <a:buNone/>
              <a:defRPr sz="1400"/>
            </a:lvl1pPr>
          </a:lstStyle>
          <a:p>
            <a:pPr lvl="0"/>
            <a:r>
              <a:rPr lang="lt-LT" dirty="0"/>
              <a:t>TEKSTAS</a:t>
            </a:r>
          </a:p>
        </p:txBody>
      </p:sp>
      <p:sp>
        <p:nvSpPr>
          <p:cNvPr id="13" name="Content Placeholder 2"/>
          <p:cNvSpPr>
            <a:spLocks noGrp="1"/>
          </p:cNvSpPr>
          <p:nvPr>
            <p:ph idx="1" hasCustomPrompt="1"/>
          </p:nvPr>
        </p:nvSpPr>
        <p:spPr>
          <a:xfrm>
            <a:off x="7277016" y="4979517"/>
            <a:ext cx="1378040" cy="553791"/>
          </a:xfrm>
        </p:spPr>
        <p:txBody>
          <a:bodyPr>
            <a:normAutofit/>
          </a:bodyPr>
          <a:lstStyle>
            <a:lvl1pPr marL="0" indent="0">
              <a:buNone/>
              <a:defRPr sz="1400"/>
            </a:lvl1pPr>
          </a:lstStyle>
          <a:p>
            <a:pPr lvl="0"/>
            <a:r>
              <a:rPr lang="lt-LT" dirty="0"/>
              <a:t>TEKSTAS</a:t>
            </a:r>
          </a:p>
        </p:txBody>
      </p:sp>
      <p:sp>
        <p:nvSpPr>
          <p:cNvPr id="14" name="Content Placeholder 2"/>
          <p:cNvSpPr>
            <a:spLocks noGrp="1"/>
          </p:cNvSpPr>
          <p:nvPr>
            <p:ph idx="17" hasCustomPrompt="1"/>
          </p:nvPr>
        </p:nvSpPr>
        <p:spPr>
          <a:xfrm>
            <a:off x="3453237" y="2520835"/>
            <a:ext cx="1378040" cy="553791"/>
          </a:xfrm>
        </p:spPr>
        <p:txBody>
          <a:bodyPr>
            <a:normAutofit/>
          </a:bodyPr>
          <a:lstStyle>
            <a:lvl1pPr marL="0" indent="0">
              <a:buNone/>
              <a:defRPr sz="1400"/>
            </a:lvl1pPr>
          </a:lstStyle>
          <a:p>
            <a:pPr lvl="0"/>
            <a:r>
              <a:rPr lang="lt-LT" dirty="0"/>
              <a:t>TEKSTAS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767" y="3631841"/>
            <a:ext cx="770232" cy="72504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0532" y="3722192"/>
            <a:ext cx="857883" cy="723994"/>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2974" y="3596084"/>
            <a:ext cx="745206" cy="854868"/>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2184" y="3590154"/>
            <a:ext cx="757874" cy="856032"/>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66811" y="3590154"/>
            <a:ext cx="789952" cy="789952"/>
          </a:xfrm>
          <a:prstGeom prst="rect">
            <a:avLst/>
          </a:prstGeom>
        </p:spPr>
      </p:pic>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8804" y="3660050"/>
            <a:ext cx="696836" cy="696836"/>
          </a:xfrm>
          <a:prstGeom prst="rect">
            <a:avLst/>
          </a:prstGeom>
        </p:spPr>
      </p:pic>
    </p:spTree>
    <p:extLst>
      <p:ext uri="{BB962C8B-B14F-4D97-AF65-F5344CB8AC3E}">
        <p14:creationId xmlns:p14="http://schemas.microsoft.com/office/powerpoint/2010/main" val="33308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0859" y="2020232"/>
            <a:ext cx="7539692" cy="3236180"/>
          </a:xfrm>
          <a:prstGeom prst="rect">
            <a:avLst/>
          </a:prstGeom>
        </p:spPr>
      </p:pic>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endParaRPr lang="lt-LT" dirty="0"/>
          </a:p>
        </p:txBody>
      </p:sp>
      <p:sp>
        <p:nvSpPr>
          <p:cNvPr id="7" name="Content Placeholder 2"/>
          <p:cNvSpPr>
            <a:spLocks noGrp="1"/>
          </p:cNvSpPr>
          <p:nvPr>
            <p:ph idx="11" hasCustomPrompt="1"/>
          </p:nvPr>
        </p:nvSpPr>
        <p:spPr>
          <a:xfrm>
            <a:off x="2087621" y="2934226"/>
            <a:ext cx="2056772" cy="346855"/>
          </a:xfrm>
        </p:spPr>
        <p:txBody>
          <a:bodyPr>
            <a:normAutofit/>
          </a:bodyPr>
          <a:lstStyle>
            <a:lvl1pPr marL="0" indent="0" algn="ctr">
              <a:buNone/>
              <a:defRPr sz="1400"/>
            </a:lvl1pPr>
          </a:lstStyle>
          <a:p>
            <a:pPr lvl="0"/>
            <a:r>
              <a:rPr lang="lt-LT" dirty="0"/>
              <a:t>TEKSTAS</a:t>
            </a:r>
          </a:p>
        </p:txBody>
      </p:sp>
      <p:sp>
        <p:nvSpPr>
          <p:cNvPr id="9" name="Content Placeholder 2"/>
          <p:cNvSpPr>
            <a:spLocks noGrp="1"/>
          </p:cNvSpPr>
          <p:nvPr>
            <p:ph idx="13" hasCustomPrompt="1"/>
          </p:nvPr>
        </p:nvSpPr>
        <p:spPr>
          <a:xfrm>
            <a:off x="2087621" y="3463387"/>
            <a:ext cx="2056772" cy="1175848"/>
          </a:xfrm>
        </p:spPr>
        <p:txBody>
          <a:bodyPr>
            <a:normAutofit/>
          </a:bodyPr>
          <a:lstStyle>
            <a:lvl1pPr marL="0" indent="0" algn="ctr">
              <a:buNone/>
              <a:defRPr sz="1200"/>
            </a:lvl1pPr>
          </a:lstStyle>
          <a:p>
            <a:pPr lvl="0"/>
            <a:r>
              <a:rPr lang="lt-LT" dirty="0"/>
              <a:t>TEKSTAS</a:t>
            </a:r>
          </a:p>
        </p:txBody>
      </p:sp>
      <p:sp>
        <p:nvSpPr>
          <p:cNvPr id="10" name="Content Placeholder 2"/>
          <p:cNvSpPr>
            <a:spLocks noGrp="1"/>
          </p:cNvSpPr>
          <p:nvPr>
            <p:ph idx="14" hasCustomPrompt="1"/>
          </p:nvPr>
        </p:nvSpPr>
        <p:spPr>
          <a:xfrm>
            <a:off x="7277016" y="2946083"/>
            <a:ext cx="2068689" cy="334999"/>
          </a:xfrm>
        </p:spPr>
        <p:txBody>
          <a:bodyPr>
            <a:normAutofit/>
          </a:bodyPr>
          <a:lstStyle>
            <a:lvl1pPr marL="0" indent="0" algn="ctr">
              <a:buNone/>
              <a:defRPr sz="1400">
                <a:solidFill>
                  <a:schemeClr val="bg1"/>
                </a:solidFill>
              </a:defRPr>
            </a:lvl1pPr>
          </a:lstStyle>
          <a:p>
            <a:pPr lvl="0"/>
            <a:r>
              <a:rPr lang="lt-LT" dirty="0"/>
              <a:t>TEKSTAS</a:t>
            </a:r>
          </a:p>
        </p:txBody>
      </p:sp>
      <p:sp>
        <p:nvSpPr>
          <p:cNvPr id="19" name="Content Placeholder 2"/>
          <p:cNvSpPr>
            <a:spLocks noGrp="1"/>
          </p:cNvSpPr>
          <p:nvPr>
            <p:ph idx="18" hasCustomPrompt="1"/>
          </p:nvPr>
        </p:nvSpPr>
        <p:spPr>
          <a:xfrm>
            <a:off x="7277015" y="3443126"/>
            <a:ext cx="2068689" cy="1196109"/>
          </a:xfrm>
        </p:spPr>
        <p:txBody>
          <a:bodyPr>
            <a:normAutofit/>
          </a:bodyPr>
          <a:lstStyle>
            <a:lvl1pPr marL="0" indent="0" algn="ctr">
              <a:buNone/>
              <a:defRPr sz="1200">
                <a:solidFill>
                  <a:schemeClr val="bg1"/>
                </a:solidFill>
              </a:defRPr>
            </a:lvl1pPr>
          </a:lstStyle>
          <a:p>
            <a:pPr lvl="0"/>
            <a:r>
              <a:rPr lang="lt-LT" dirty="0"/>
              <a:t>TEKSTAS</a:t>
            </a:r>
          </a:p>
        </p:txBody>
      </p:sp>
      <p:sp>
        <p:nvSpPr>
          <p:cNvPr id="22" name="Content Placeholder 2"/>
          <p:cNvSpPr>
            <a:spLocks noGrp="1"/>
          </p:cNvSpPr>
          <p:nvPr>
            <p:ph idx="19" hasCustomPrompt="1"/>
          </p:nvPr>
        </p:nvSpPr>
        <p:spPr>
          <a:xfrm>
            <a:off x="4676360" y="2934227"/>
            <a:ext cx="2068689" cy="334999"/>
          </a:xfrm>
        </p:spPr>
        <p:txBody>
          <a:bodyPr>
            <a:normAutofit/>
          </a:bodyPr>
          <a:lstStyle>
            <a:lvl1pPr marL="0" indent="0" algn="ctr">
              <a:buNone/>
              <a:defRPr sz="1400">
                <a:solidFill>
                  <a:schemeClr val="bg1"/>
                </a:solidFill>
              </a:defRPr>
            </a:lvl1pPr>
          </a:lstStyle>
          <a:p>
            <a:pPr lvl="0"/>
            <a:r>
              <a:rPr lang="lt-LT" dirty="0"/>
              <a:t>TEKSTAS</a:t>
            </a:r>
          </a:p>
        </p:txBody>
      </p:sp>
      <p:sp>
        <p:nvSpPr>
          <p:cNvPr id="23" name="Content Placeholder 2"/>
          <p:cNvSpPr>
            <a:spLocks noGrp="1"/>
          </p:cNvSpPr>
          <p:nvPr>
            <p:ph idx="20" hasCustomPrompt="1"/>
          </p:nvPr>
        </p:nvSpPr>
        <p:spPr>
          <a:xfrm>
            <a:off x="4676360" y="3463387"/>
            <a:ext cx="2068689" cy="1196109"/>
          </a:xfrm>
        </p:spPr>
        <p:txBody>
          <a:bodyPr>
            <a:normAutofit/>
          </a:bodyPr>
          <a:lstStyle>
            <a:lvl1pPr marL="0" indent="0" algn="ctr">
              <a:buNone/>
              <a:defRPr sz="1200">
                <a:solidFill>
                  <a:schemeClr val="bg1"/>
                </a:solidFill>
              </a:defRPr>
            </a:lvl1pPr>
          </a:lstStyle>
          <a:p>
            <a:pPr lvl="0"/>
            <a:r>
              <a:rPr lang="lt-LT" dirty="0"/>
              <a:t>TEKSTAS</a:t>
            </a:r>
          </a:p>
        </p:txBody>
      </p:sp>
      <p:sp>
        <p:nvSpPr>
          <p:cNvPr id="24" name="Content Placeholder 2"/>
          <p:cNvSpPr>
            <a:spLocks noGrp="1"/>
          </p:cNvSpPr>
          <p:nvPr>
            <p:ph idx="21" hasCustomPrompt="1"/>
          </p:nvPr>
        </p:nvSpPr>
        <p:spPr>
          <a:xfrm>
            <a:off x="2087621" y="5356430"/>
            <a:ext cx="2056772" cy="813976"/>
          </a:xfrm>
        </p:spPr>
        <p:txBody>
          <a:bodyPr>
            <a:normAutofit/>
          </a:bodyPr>
          <a:lstStyle>
            <a:lvl1pPr marL="0" indent="0" algn="ctr">
              <a:buNone/>
              <a:defRPr sz="1200"/>
            </a:lvl1pPr>
          </a:lstStyle>
          <a:p>
            <a:pPr lvl="0"/>
            <a:r>
              <a:rPr lang="lt-LT" dirty="0"/>
              <a:t>TEKSTAS</a:t>
            </a:r>
          </a:p>
        </p:txBody>
      </p:sp>
      <p:sp>
        <p:nvSpPr>
          <p:cNvPr id="25" name="Content Placeholder 2"/>
          <p:cNvSpPr>
            <a:spLocks noGrp="1"/>
          </p:cNvSpPr>
          <p:nvPr>
            <p:ph idx="22" hasCustomPrompt="1"/>
          </p:nvPr>
        </p:nvSpPr>
        <p:spPr>
          <a:xfrm>
            <a:off x="4676360" y="5356430"/>
            <a:ext cx="2056772" cy="813976"/>
          </a:xfrm>
        </p:spPr>
        <p:txBody>
          <a:bodyPr>
            <a:normAutofit/>
          </a:bodyPr>
          <a:lstStyle>
            <a:lvl1pPr marL="0" indent="0" algn="ctr">
              <a:buNone/>
              <a:defRPr sz="1200"/>
            </a:lvl1pPr>
          </a:lstStyle>
          <a:p>
            <a:pPr lvl="0"/>
            <a:r>
              <a:rPr lang="lt-LT" dirty="0"/>
              <a:t>TEKSTAS</a:t>
            </a:r>
          </a:p>
        </p:txBody>
      </p:sp>
      <p:sp>
        <p:nvSpPr>
          <p:cNvPr id="26" name="Content Placeholder 2"/>
          <p:cNvSpPr>
            <a:spLocks noGrp="1"/>
          </p:cNvSpPr>
          <p:nvPr>
            <p:ph idx="23" hasCustomPrompt="1"/>
          </p:nvPr>
        </p:nvSpPr>
        <p:spPr>
          <a:xfrm>
            <a:off x="7242687" y="5320605"/>
            <a:ext cx="2056772" cy="813976"/>
          </a:xfrm>
        </p:spPr>
        <p:txBody>
          <a:bodyPr>
            <a:normAutofit/>
          </a:bodyPr>
          <a:lstStyle>
            <a:lvl1pPr marL="0" indent="0" algn="ctr">
              <a:buNone/>
              <a:defRPr sz="1200"/>
            </a:lvl1pPr>
          </a:lstStyle>
          <a:p>
            <a:pPr lvl="0"/>
            <a:r>
              <a:rPr lang="lt-LT" dirty="0"/>
              <a:t>TEKSTAS</a:t>
            </a:r>
          </a:p>
        </p:txBody>
      </p:sp>
    </p:spTree>
    <p:extLst>
      <p:ext uri="{BB962C8B-B14F-4D97-AF65-F5344CB8AC3E}">
        <p14:creationId xmlns:p14="http://schemas.microsoft.com/office/powerpoint/2010/main" val="20516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a:t>PAVADINIMAS</a:t>
            </a:r>
            <a:endParaRPr lang="lt-LT" dirty="0"/>
          </a:p>
        </p:txBody>
      </p:sp>
      <p:sp>
        <p:nvSpPr>
          <p:cNvPr id="4" name="Date Placeholder 3"/>
          <p:cNvSpPr>
            <a:spLocks noGrp="1"/>
          </p:cNvSpPr>
          <p:nvPr>
            <p:ph type="dt" sz="half" idx="10"/>
          </p:nvPr>
        </p:nvSpPr>
        <p:spPr/>
        <p:txBody>
          <a:bodyPr/>
          <a:lstStyle/>
          <a:p>
            <a:endParaRPr lang="lt-LT"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3201087"/>
            <a:ext cx="7921581" cy="1644863"/>
          </a:xfrm>
          <a:prstGeom prst="rect">
            <a:avLst/>
          </a:prstGeom>
        </p:spPr>
      </p:pic>
      <p:sp>
        <p:nvSpPr>
          <p:cNvPr id="7" name="Content Placeholder 2"/>
          <p:cNvSpPr>
            <a:spLocks noGrp="1"/>
          </p:cNvSpPr>
          <p:nvPr>
            <p:ph idx="11" hasCustomPrompt="1"/>
          </p:nvPr>
        </p:nvSpPr>
        <p:spPr>
          <a:xfrm>
            <a:off x="916635" y="2513729"/>
            <a:ext cx="1378040" cy="553791"/>
          </a:xfrm>
        </p:spPr>
        <p:txBody>
          <a:bodyPr>
            <a:normAutofit/>
          </a:bodyPr>
          <a:lstStyle>
            <a:lvl1pPr marL="0" indent="0">
              <a:buNone/>
              <a:defRPr sz="1400"/>
            </a:lvl1pPr>
          </a:lstStyle>
          <a:p>
            <a:pPr lvl="0"/>
            <a:r>
              <a:rPr lang="lt-LT" dirty="0"/>
              <a:t>TEKSTAS</a:t>
            </a:r>
          </a:p>
        </p:txBody>
      </p:sp>
      <p:sp>
        <p:nvSpPr>
          <p:cNvPr id="9" name="Content Placeholder 2"/>
          <p:cNvSpPr>
            <a:spLocks noGrp="1"/>
          </p:cNvSpPr>
          <p:nvPr>
            <p:ph idx="13" hasCustomPrompt="1"/>
          </p:nvPr>
        </p:nvSpPr>
        <p:spPr>
          <a:xfrm>
            <a:off x="2165886" y="4979517"/>
            <a:ext cx="1378040" cy="553791"/>
          </a:xfrm>
        </p:spPr>
        <p:txBody>
          <a:bodyPr>
            <a:normAutofit/>
          </a:bodyPr>
          <a:lstStyle>
            <a:lvl1pPr marL="0" indent="0">
              <a:buNone/>
              <a:defRPr sz="1400"/>
            </a:lvl1pPr>
          </a:lstStyle>
          <a:p>
            <a:pPr lvl="0"/>
            <a:r>
              <a:rPr lang="lt-LT" dirty="0"/>
              <a:t>TEKSTAS</a:t>
            </a:r>
          </a:p>
        </p:txBody>
      </p:sp>
      <p:sp>
        <p:nvSpPr>
          <p:cNvPr id="10" name="Content Placeholder 2"/>
          <p:cNvSpPr>
            <a:spLocks noGrp="1"/>
          </p:cNvSpPr>
          <p:nvPr>
            <p:ph idx="14" hasCustomPrompt="1"/>
          </p:nvPr>
        </p:nvSpPr>
        <p:spPr>
          <a:xfrm>
            <a:off x="5989839" y="2520834"/>
            <a:ext cx="1378040" cy="553791"/>
          </a:xfrm>
        </p:spPr>
        <p:txBody>
          <a:bodyPr>
            <a:normAutofit/>
          </a:bodyPr>
          <a:lstStyle>
            <a:lvl1pPr marL="0" indent="0">
              <a:buNone/>
              <a:defRPr sz="1400"/>
            </a:lvl1pPr>
          </a:lstStyle>
          <a:p>
            <a:pPr lvl="0"/>
            <a:r>
              <a:rPr lang="lt-LT" dirty="0"/>
              <a:t>TEKSTAS</a:t>
            </a:r>
          </a:p>
        </p:txBody>
      </p:sp>
      <p:sp>
        <p:nvSpPr>
          <p:cNvPr id="12" name="Content Placeholder 2"/>
          <p:cNvSpPr>
            <a:spLocks noGrp="1"/>
          </p:cNvSpPr>
          <p:nvPr>
            <p:ph idx="16" hasCustomPrompt="1"/>
          </p:nvPr>
        </p:nvSpPr>
        <p:spPr>
          <a:xfrm>
            <a:off x="4721451" y="4979517"/>
            <a:ext cx="1378040" cy="553791"/>
          </a:xfrm>
        </p:spPr>
        <p:txBody>
          <a:bodyPr>
            <a:normAutofit/>
          </a:bodyPr>
          <a:lstStyle>
            <a:lvl1pPr marL="0" indent="0">
              <a:buNone/>
              <a:defRPr sz="1400"/>
            </a:lvl1pPr>
          </a:lstStyle>
          <a:p>
            <a:pPr lvl="0"/>
            <a:r>
              <a:rPr lang="lt-LT" dirty="0"/>
              <a:t>TEKSTAS</a:t>
            </a:r>
          </a:p>
        </p:txBody>
      </p:sp>
      <p:sp>
        <p:nvSpPr>
          <p:cNvPr id="13" name="Content Placeholder 2"/>
          <p:cNvSpPr>
            <a:spLocks noGrp="1"/>
          </p:cNvSpPr>
          <p:nvPr>
            <p:ph idx="1" hasCustomPrompt="1"/>
          </p:nvPr>
        </p:nvSpPr>
        <p:spPr>
          <a:xfrm>
            <a:off x="7277016" y="4979517"/>
            <a:ext cx="1378040" cy="553791"/>
          </a:xfrm>
        </p:spPr>
        <p:txBody>
          <a:bodyPr>
            <a:normAutofit/>
          </a:bodyPr>
          <a:lstStyle>
            <a:lvl1pPr marL="0" indent="0">
              <a:buNone/>
              <a:defRPr sz="1400"/>
            </a:lvl1pPr>
          </a:lstStyle>
          <a:p>
            <a:pPr lvl="0"/>
            <a:r>
              <a:rPr lang="lt-LT" dirty="0"/>
              <a:t>TEKSTAS</a:t>
            </a:r>
          </a:p>
        </p:txBody>
      </p:sp>
      <p:sp>
        <p:nvSpPr>
          <p:cNvPr id="14" name="Content Placeholder 2"/>
          <p:cNvSpPr>
            <a:spLocks noGrp="1"/>
          </p:cNvSpPr>
          <p:nvPr>
            <p:ph idx="17" hasCustomPrompt="1"/>
          </p:nvPr>
        </p:nvSpPr>
        <p:spPr>
          <a:xfrm>
            <a:off x="3453237" y="2520835"/>
            <a:ext cx="1378040" cy="553791"/>
          </a:xfrm>
        </p:spPr>
        <p:txBody>
          <a:bodyPr>
            <a:normAutofit/>
          </a:bodyPr>
          <a:lstStyle>
            <a:lvl1pPr marL="0" indent="0">
              <a:buNone/>
              <a:defRPr sz="1400"/>
            </a:lvl1pPr>
          </a:lstStyle>
          <a:p>
            <a:pPr lvl="0"/>
            <a:r>
              <a:rPr lang="lt-LT" dirty="0"/>
              <a:t>TEKSTAS</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1929" y="3631841"/>
            <a:ext cx="783037" cy="623775"/>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46277" y="3710469"/>
            <a:ext cx="726137" cy="67628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09469" y="3604424"/>
            <a:ext cx="768710" cy="768710"/>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8495" y="3596863"/>
            <a:ext cx="770970" cy="78799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29781" y="3631841"/>
            <a:ext cx="806133" cy="78879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49828" y="3596268"/>
            <a:ext cx="788589" cy="788589"/>
          </a:xfrm>
          <a:prstGeom prst="rect">
            <a:avLst/>
          </a:prstGeom>
        </p:spPr>
      </p:pic>
    </p:spTree>
    <p:extLst>
      <p:ext uri="{BB962C8B-B14F-4D97-AF65-F5344CB8AC3E}">
        <p14:creationId xmlns:p14="http://schemas.microsoft.com/office/powerpoint/2010/main" val="80150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endParaRPr lang="lt-LT" dirty="0"/>
          </a:p>
        </p:txBody>
      </p:sp>
      <p:sp>
        <p:nvSpPr>
          <p:cNvPr id="13" name="Content Placeholder 2"/>
          <p:cNvSpPr>
            <a:spLocks noGrp="1"/>
          </p:cNvSpPr>
          <p:nvPr>
            <p:ph idx="1" hasCustomPrompt="1"/>
          </p:nvPr>
        </p:nvSpPr>
        <p:spPr>
          <a:xfrm>
            <a:off x="838200" y="3541690"/>
            <a:ext cx="2973946" cy="2498502"/>
          </a:xfrm>
        </p:spPr>
        <p:txBody>
          <a:bodyPr>
            <a:normAutofit/>
          </a:bodyPr>
          <a:lstStyle>
            <a:lvl1pPr>
              <a:defRPr sz="1400"/>
            </a:lvl1pPr>
          </a:lstStyle>
          <a:p>
            <a:pPr lvl="0"/>
            <a:r>
              <a:rPr lang="lt-LT" dirty="0"/>
              <a:t>TEKSTAS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741" y="1817880"/>
            <a:ext cx="7857143" cy="3447619"/>
          </a:xfrm>
          <a:prstGeom prst="rect">
            <a:avLst/>
          </a:prstGeom>
        </p:spPr>
      </p:pic>
    </p:spTree>
    <p:extLst>
      <p:ext uri="{BB962C8B-B14F-4D97-AF65-F5344CB8AC3E}">
        <p14:creationId xmlns:p14="http://schemas.microsoft.com/office/powerpoint/2010/main" val="93664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endParaRPr lang="lt-LT" dirty="0"/>
          </a:p>
        </p:txBody>
      </p:sp>
      <p:sp>
        <p:nvSpPr>
          <p:cNvPr id="6" name="Content Placeholder 2"/>
          <p:cNvSpPr>
            <a:spLocks noGrp="1"/>
          </p:cNvSpPr>
          <p:nvPr>
            <p:ph idx="11" hasCustomPrompt="1"/>
          </p:nvPr>
        </p:nvSpPr>
        <p:spPr>
          <a:xfrm>
            <a:off x="838200" y="3724835"/>
            <a:ext cx="3566374" cy="2186567"/>
          </a:xfrm>
        </p:spPr>
        <p:txBody>
          <a:bodyPr>
            <a:normAutofit/>
          </a:bodyPr>
          <a:lstStyle>
            <a:lvl1pPr>
              <a:defRPr sz="1400"/>
            </a:lvl1pPr>
          </a:lstStyle>
          <a:p>
            <a:pPr lvl="0"/>
            <a:r>
              <a:rPr lang="lt-LT" dirty="0"/>
              <a:t>TEKSTAS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1411" y="1963929"/>
            <a:ext cx="5536842" cy="2721194"/>
          </a:xfrm>
          <a:prstGeom prst="rect">
            <a:avLst/>
          </a:prstGeom>
        </p:spPr>
      </p:pic>
      <p:sp>
        <p:nvSpPr>
          <p:cNvPr id="8" name="Content Placeholder 2"/>
          <p:cNvSpPr>
            <a:spLocks noGrp="1"/>
          </p:cNvSpPr>
          <p:nvPr>
            <p:ph idx="12" hasCustomPrompt="1"/>
          </p:nvPr>
        </p:nvSpPr>
        <p:spPr>
          <a:xfrm>
            <a:off x="838199" y="2165427"/>
            <a:ext cx="3566375" cy="1281888"/>
          </a:xfrm>
        </p:spPr>
        <p:txBody>
          <a:bodyPr>
            <a:normAutofit/>
          </a:bodyPr>
          <a:lstStyle>
            <a:lvl1pPr>
              <a:defRPr sz="1400"/>
            </a:lvl1pPr>
          </a:lstStyle>
          <a:p>
            <a:pPr lvl="0"/>
            <a:r>
              <a:rPr lang="lt-LT" dirty="0"/>
              <a:t>TEKSTAS</a:t>
            </a:r>
          </a:p>
        </p:txBody>
      </p:sp>
      <p:sp>
        <p:nvSpPr>
          <p:cNvPr id="9" name="Content Placeholder 2"/>
          <p:cNvSpPr>
            <a:spLocks noGrp="1"/>
          </p:cNvSpPr>
          <p:nvPr>
            <p:ph idx="13" hasCustomPrompt="1"/>
          </p:nvPr>
        </p:nvSpPr>
        <p:spPr>
          <a:xfrm>
            <a:off x="6670719" y="3477296"/>
            <a:ext cx="1048555" cy="463640"/>
          </a:xfrm>
        </p:spPr>
        <p:txBody>
          <a:bodyPr>
            <a:normAutofit/>
          </a:bodyPr>
          <a:lstStyle>
            <a:lvl1pPr marL="0" indent="0">
              <a:buNone/>
              <a:defRPr sz="1400">
                <a:solidFill>
                  <a:schemeClr val="bg1"/>
                </a:solidFill>
              </a:defRPr>
            </a:lvl1pPr>
          </a:lstStyle>
          <a:p>
            <a:pPr lvl="0"/>
            <a:r>
              <a:rPr lang="en-US" dirty="0"/>
              <a:t>SKAI</a:t>
            </a:r>
            <a:r>
              <a:rPr lang="lt-LT" dirty="0"/>
              <a:t>ČIAI</a:t>
            </a:r>
          </a:p>
        </p:txBody>
      </p:sp>
      <p:sp>
        <p:nvSpPr>
          <p:cNvPr id="10" name="Content Placeholder 2"/>
          <p:cNvSpPr>
            <a:spLocks noGrp="1"/>
          </p:cNvSpPr>
          <p:nvPr>
            <p:ph idx="14" hasCustomPrompt="1"/>
          </p:nvPr>
        </p:nvSpPr>
        <p:spPr>
          <a:xfrm>
            <a:off x="9769698" y="2860886"/>
            <a:ext cx="1048555" cy="463640"/>
          </a:xfrm>
        </p:spPr>
        <p:txBody>
          <a:bodyPr>
            <a:normAutofit/>
          </a:bodyPr>
          <a:lstStyle>
            <a:lvl1pPr marL="0" indent="0">
              <a:buNone/>
              <a:defRPr sz="1400">
                <a:solidFill>
                  <a:schemeClr val="bg1"/>
                </a:solidFill>
              </a:defRPr>
            </a:lvl1pPr>
          </a:lstStyle>
          <a:p>
            <a:pPr lvl="0"/>
            <a:r>
              <a:rPr lang="en-US" dirty="0"/>
              <a:t>SKAI</a:t>
            </a:r>
            <a:r>
              <a:rPr lang="lt-LT" dirty="0"/>
              <a:t>ČIAI</a:t>
            </a:r>
          </a:p>
        </p:txBody>
      </p:sp>
      <p:sp>
        <p:nvSpPr>
          <p:cNvPr id="11" name="Content Placeholder 2"/>
          <p:cNvSpPr>
            <a:spLocks noGrp="1"/>
          </p:cNvSpPr>
          <p:nvPr>
            <p:ph idx="15" hasCustomPrompt="1"/>
          </p:nvPr>
        </p:nvSpPr>
        <p:spPr>
          <a:xfrm>
            <a:off x="5439177" y="3002554"/>
            <a:ext cx="1048555" cy="463640"/>
          </a:xfrm>
        </p:spPr>
        <p:txBody>
          <a:bodyPr>
            <a:normAutofit/>
          </a:bodyPr>
          <a:lstStyle>
            <a:lvl1pPr marL="0" indent="0">
              <a:buNone/>
              <a:defRPr sz="1400">
                <a:solidFill>
                  <a:schemeClr val="tx2">
                    <a:lumMod val="75000"/>
                  </a:schemeClr>
                </a:solidFill>
              </a:defRPr>
            </a:lvl1pPr>
          </a:lstStyle>
          <a:p>
            <a:pPr lvl="0"/>
            <a:r>
              <a:rPr lang="en-US" dirty="0"/>
              <a:t>SKAI</a:t>
            </a:r>
            <a:r>
              <a:rPr lang="lt-LT" dirty="0"/>
              <a:t>ČIAI</a:t>
            </a:r>
          </a:p>
        </p:txBody>
      </p:sp>
      <p:sp>
        <p:nvSpPr>
          <p:cNvPr id="12" name="Content Placeholder 2"/>
          <p:cNvSpPr>
            <a:spLocks noGrp="1"/>
          </p:cNvSpPr>
          <p:nvPr>
            <p:ph idx="16" hasCustomPrompt="1"/>
          </p:nvPr>
        </p:nvSpPr>
        <p:spPr>
          <a:xfrm>
            <a:off x="8721143" y="3477296"/>
            <a:ext cx="1048555" cy="463640"/>
          </a:xfrm>
        </p:spPr>
        <p:txBody>
          <a:bodyPr>
            <a:normAutofit/>
          </a:bodyPr>
          <a:lstStyle>
            <a:lvl1pPr marL="0" indent="0">
              <a:buNone/>
              <a:defRPr sz="1400">
                <a:solidFill>
                  <a:schemeClr val="tx2">
                    <a:lumMod val="75000"/>
                  </a:schemeClr>
                </a:solidFill>
              </a:defRPr>
            </a:lvl1pPr>
          </a:lstStyle>
          <a:p>
            <a:pPr lvl="0"/>
            <a:r>
              <a:rPr lang="en-US" dirty="0"/>
              <a:t>SKAI</a:t>
            </a:r>
            <a:r>
              <a:rPr lang="lt-LT" dirty="0"/>
              <a:t>ČIAI</a:t>
            </a:r>
          </a:p>
        </p:txBody>
      </p:sp>
    </p:spTree>
    <p:extLst>
      <p:ext uri="{BB962C8B-B14F-4D97-AF65-F5344CB8AC3E}">
        <p14:creationId xmlns:p14="http://schemas.microsoft.com/office/powerpoint/2010/main" val="149466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endParaRPr lang="lt-LT"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9073" y="1964063"/>
            <a:ext cx="7399458" cy="2396835"/>
          </a:xfrm>
          <a:prstGeom prst="rect">
            <a:avLst/>
          </a:prstGeom>
        </p:spPr>
      </p:pic>
      <p:sp>
        <p:nvSpPr>
          <p:cNvPr id="13" name="Content Placeholder 2"/>
          <p:cNvSpPr>
            <a:spLocks noGrp="1"/>
          </p:cNvSpPr>
          <p:nvPr>
            <p:ph idx="1" hasCustomPrompt="1"/>
          </p:nvPr>
        </p:nvSpPr>
        <p:spPr>
          <a:xfrm>
            <a:off x="2567286" y="3299617"/>
            <a:ext cx="1847045" cy="295664"/>
          </a:xfrm>
        </p:spPr>
        <p:txBody>
          <a:bodyPr>
            <a:normAutofit/>
          </a:bodyPr>
          <a:lstStyle>
            <a:lvl1pPr marL="0" indent="0" algn="ctr">
              <a:buNone/>
              <a:defRPr sz="1400"/>
            </a:lvl1pPr>
          </a:lstStyle>
          <a:p>
            <a:pPr lvl="0"/>
            <a:r>
              <a:rPr lang="en-US" dirty="0"/>
              <a:t>TEKSTAS</a:t>
            </a:r>
            <a:endParaRPr lang="lt-LT" dirty="0"/>
          </a:p>
        </p:txBody>
      </p:sp>
      <p:sp>
        <p:nvSpPr>
          <p:cNvPr id="7" name="Content Placeholder 2"/>
          <p:cNvSpPr>
            <a:spLocks noGrp="1"/>
          </p:cNvSpPr>
          <p:nvPr>
            <p:ph idx="11" hasCustomPrompt="1"/>
          </p:nvPr>
        </p:nvSpPr>
        <p:spPr>
          <a:xfrm>
            <a:off x="5088110" y="3235098"/>
            <a:ext cx="1847045" cy="252543"/>
          </a:xfrm>
        </p:spPr>
        <p:txBody>
          <a:bodyPr>
            <a:normAutofit/>
          </a:bodyPr>
          <a:lstStyle>
            <a:lvl1pPr marL="0" indent="0" algn="ctr">
              <a:buNone/>
              <a:defRPr sz="1400"/>
            </a:lvl1pPr>
          </a:lstStyle>
          <a:p>
            <a:pPr lvl="0"/>
            <a:r>
              <a:rPr lang="en-US" dirty="0"/>
              <a:t>TEKSTAS</a:t>
            </a:r>
            <a:endParaRPr lang="lt-LT" dirty="0"/>
          </a:p>
        </p:txBody>
      </p:sp>
      <p:sp>
        <p:nvSpPr>
          <p:cNvPr id="8" name="Content Placeholder 2"/>
          <p:cNvSpPr>
            <a:spLocks noGrp="1"/>
          </p:cNvSpPr>
          <p:nvPr>
            <p:ph idx="12" hasCustomPrompt="1"/>
          </p:nvPr>
        </p:nvSpPr>
        <p:spPr>
          <a:xfrm>
            <a:off x="7646853" y="3243611"/>
            <a:ext cx="1847045" cy="260387"/>
          </a:xfrm>
        </p:spPr>
        <p:txBody>
          <a:bodyPr>
            <a:normAutofit/>
          </a:bodyPr>
          <a:lstStyle>
            <a:lvl1pPr marL="0" indent="0" algn="ctr">
              <a:buNone/>
              <a:defRPr sz="1400"/>
            </a:lvl1pPr>
          </a:lstStyle>
          <a:p>
            <a:pPr lvl="0"/>
            <a:r>
              <a:rPr lang="en-US" dirty="0"/>
              <a:t>TEKSTAS</a:t>
            </a:r>
            <a:endParaRPr lang="lt-LT" dirty="0"/>
          </a:p>
        </p:txBody>
      </p:sp>
      <p:sp>
        <p:nvSpPr>
          <p:cNvPr id="9" name="Content Placeholder 2"/>
          <p:cNvSpPr>
            <a:spLocks noGrp="1"/>
          </p:cNvSpPr>
          <p:nvPr>
            <p:ph idx="13" hasCustomPrompt="1"/>
          </p:nvPr>
        </p:nvSpPr>
        <p:spPr>
          <a:xfrm>
            <a:off x="2567286" y="3595281"/>
            <a:ext cx="1847045" cy="532735"/>
          </a:xfrm>
        </p:spPr>
        <p:txBody>
          <a:bodyPr>
            <a:normAutofit/>
          </a:bodyPr>
          <a:lstStyle>
            <a:lvl1pPr marL="0" indent="0" algn="ctr">
              <a:buNone/>
              <a:defRPr sz="1200"/>
            </a:lvl1pPr>
          </a:lstStyle>
          <a:p>
            <a:pPr lvl="0"/>
            <a:r>
              <a:rPr lang="en-US" dirty="0"/>
              <a:t>TEKSTAS</a:t>
            </a:r>
            <a:endParaRPr lang="lt-LT" dirty="0"/>
          </a:p>
        </p:txBody>
      </p:sp>
      <p:sp>
        <p:nvSpPr>
          <p:cNvPr id="11" name="Content Placeholder 2"/>
          <p:cNvSpPr>
            <a:spLocks noGrp="1"/>
          </p:cNvSpPr>
          <p:nvPr>
            <p:ph idx="14" hasCustomPrompt="1"/>
          </p:nvPr>
        </p:nvSpPr>
        <p:spPr>
          <a:xfrm>
            <a:off x="5088110" y="3503998"/>
            <a:ext cx="1847045" cy="532735"/>
          </a:xfrm>
        </p:spPr>
        <p:txBody>
          <a:bodyPr>
            <a:normAutofit/>
          </a:bodyPr>
          <a:lstStyle>
            <a:lvl1pPr marL="0" indent="0" algn="ctr">
              <a:buNone/>
              <a:defRPr sz="1200"/>
            </a:lvl1pPr>
          </a:lstStyle>
          <a:p>
            <a:pPr lvl="0"/>
            <a:r>
              <a:rPr lang="en-US" dirty="0"/>
              <a:t>TEKSTAS</a:t>
            </a:r>
            <a:endParaRPr lang="lt-LT" dirty="0"/>
          </a:p>
        </p:txBody>
      </p:sp>
      <p:sp>
        <p:nvSpPr>
          <p:cNvPr id="12" name="Content Placeholder 2"/>
          <p:cNvSpPr>
            <a:spLocks noGrp="1"/>
          </p:cNvSpPr>
          <p:nvPr>
            <p:ph idx="15" hasCustomPrompt="1"/>
          </p:nvPr>
        </p:nvSpPr>
        <p:spPr>
          <a:xfrm>
            <a:off x="7646853" y="3523884"/>
            <a:ext cx="1847045" cy="532735"/>
          </a:xfrm>
        </p:spPr>
        <p:txBody>
          <a:bodyPr>
            <a:normAutofit/>
          </a:bodyPr>
          <a:lstStyle>
            <a:lvl1pPr marL="0" indent="0" algn="ctr">
              <a:buNone/>
              <a:defRPr sz="1200"/>
            </a:lvl1pPr>
          </a:lstStyle>
          <a:p>
            <a:pPr lvl="0"/>
            <a:r>
              <a:rPr lang="en-US" dirty="0"/>
              <a:t>TEKSTAS</a:t>
            </a:r>
            <a:endParaRPr lang="lt-LT" dirty="0"/>
          </a:p>
        </p:txBody>
      </p:sp>
      <p:sp>
        <p:nvSpPr>
          <p:cNvPr id="14" name="Content Placeholder 2"/>
          <p:cNvSpPr>
            <a:spLocks noGrp="1"/>
          </p:cNvSpPr>
          <p:nvPr>
            <p:ph idx="16" hasCustomPrompt="1"/>
          </p:nvPr>
        </p:nvSpPr>
        <p:spPr>
          <a:xfrm>
            <a:off x="2366557" y="4664467"/>
            <a:ext cx="7284098" cy="1367718"/>
          </a:xfrm>
        </p:spPr>
        <p:txBody>
          <a:bodyPr>
            <a:normAutofit/>
          </a:bodyPr>
          <a:lstStyle>
            <a:lvl1pPr marL="0" indent="0" algn="l">
              <a:buNone/>
              <a:defRPr sz="1200"/>
            </a:lvl1pPr>
          </a:lstStyle>
          <a:p>
            <a:pPr lvl="0"/>
            <a:r>
              <a:rPr lang="en-US" dirty="0"/>
              <a:t>TEKSTAS</a:t>
            </a:r>
            <a:endParaRPr lang="lt-LT" dirty="0"/>
          </a:p>
        </p:txBody>
      </p:sp>
    </p:spTree>
    <p:extLst>
      <p:ext uri="{BB962C8B-B14F-4D97-AF65-F5344CB8AC3E}">
        <p14:creationId xmlns:p14="http://schemas.microsoft.com/office/powerpoint/2010/main" val="3051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endParaRPr lang="lt-LT" dirty="0"/>
          </a:p>
        </p:txBody>
      </p:sp>
      <p:sp>
        <p:nvSpPr>
          <p:cNvPr id="9" name="Content Placeholder 2"/>
          <p:cNvSpPr>
            <a:spLocks noGrp="1"/>
          </p:cNvSpPr>
          <p:nvPr>
            <p:ph idx="13" hasCustomPrompt="1"/>
          </p:nvPr>
        </p:nvSpPr>
        <p:spPr>
          <a:xfrm>
            <a:off x="6813998" y="2137893"/>
            <a:ext cx="4274712" cy="3425779"/>
          </a:xfrm>
        </p:spPr>
        <p:txBody>
          <a:bodyPr>
            <a:normAutofit/>
          </a:bodyPr>
          <a:lstStyle>
            <a:lvl1pPr marL="0" indent="0" algn="l">
              <a:buNone/>
              <a:defRPr sz="1400"/>
            </a:lvl1pPr>
          </a:lstStyle>
          <a:p>
            <a:pPr lvl="0"/>
            <a:r>
              <a:rPr lang="en-US" dirty="0"/>
              <a:t>TEKSTAS</a:t>
            </a:r>
            <a:endParaRPr lang="lt-LT"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924" y="2137893"/>
            <a:ext cx="4969479" cy="3562664"/>
          </a:xfrm>
          <a:prstGeom prst="rect">
            <a:avLst/>
          </a:prstGeom>
        </p:spPr>
      </p:pic>
    </p:spTree>
    <p:extLst>
      <p:ext uri="{BB962C8B-B14F-4D97-AF65-F5344CB8AC3E}">
        <p14:creationId xmlns:p14="http://schemas.microsoft.com/office/powerpoint/2010/main" val="167189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lt-LT"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B809B-AEC0-4E98-B926-015306557B13}" type="slidenum">
              <a:rPr lang="lt-LT" smtClean="0"/>
              <a:t>‹#›</a:t>
            </a:fld>
            <a:endParaRPr lang="lt-LT" dirty="0"/>
          </a:p>
        </p:txBody>
      </p:sp>
      <p:pic>
        <p:nvPicPr>
          <p:cNvPr id="8" name="Picture 7"/>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2879" y="144083"/>
            <a:ext cx="12192000" cy="6713917"/>
          </a:xfrm>
          <a:prstGeom prst="rect">
            <a:avLst/>
          </a:prstGeom>
        </p:spPr>
      </p:pic>
    </p:spTree>
    <p:extLst>
      <p:ext uri="{BB962C8B-B14F-4D97-AF65-F5344CB8AC3E}">
        <p14:creationId xmlns:p14="http://schemas.microsoft.com/office/powerpoint/2010/main" val="5058320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2" r:id="rId4"/>
    <p:sldLayoutId id="2147483667" r:id="rId5"/>
    <p:sldLayoutId id="2147483666" r:id="rId6"/>
    <p:sldLayoutId id="2147483671" r:id="rId7"/>
    <p:sldLayoutId id="2147483668" r:id="rId8"/>
    <p:sldLayoutId id="2147483669" r:id="rId9"/>
    <p:sldLayoutId id="2147483670" r:id="rId10"/>
    <p:sldLayoutId id="2147483665" r:id="rId11"/>
    <p:sldLayoutId id="2147483662" r:id="rId12"/>
    <p:sldLayoutId id="2147483651" r:id="rId13"/>
    <p:sldLayoutId id="2147483652" r:id="rId14"/>
    <p:sldLayoutId id="2147483653" r:id="rId15"/>
    <p:sldLayoutId id="2147483656" r:id="rId16"/>
    <p:sldLayoutId id="2147483657"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1.svg"/></Relationships>
</file>

<file path=ppt/slides/_rels/slide8.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9.svg"/><Relationship Id="rId4" Type="http://schemas.openxmlformats.org/officeDocument/2006/relationships/image" Target="../media/image33.svg"/><Relationship Id="rId9" Type="http://schemas.openxmlformats.org/officeDocument/2006/relationships/image" Target="../media/image3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502033" y="669280"/>
            <a:ext cx="9066190" cy="3159426"/>
          </a:xfrm>
        </p:spPr>
        <p:txBody>
          <a:bodyPr>
            <a:noAutofit/>
          </a:bodyPr>
          <a:lstStyle/>
          <a:p>
            <a:r>
              <a:rPr lang="en-US" b="1" dirty="0">
                <a:latin typeface="Miso" pitchFamily="2" charset="0"/>
              </a:rPr>
              <a:t>ADMINISTRACINĖS NAŠTOS MAŽINIMAS</a:t>
            </a:r>
            <a:br>
              <a:rPr lang="en-US" sz="4000" b="1" dirty="0">
                <a:latin typeface="Miso" pitchFamily="2" charset="0"/>
                <a:ea typeface="+mj-lt"/>
                <a:cs typeface="Times"/>
              </a:rPr>
            </a:br>
            <a:endParaRPr lang="lt-LT" sz="2400" b="1" dirty="0">
              <a:latin typeface="Miso" pitchFamily="2" charset="0"/>
              <a:ea typeface="+mj-lt"/>
              <a:cs typeface="Times"/>
            </a:endParaRPr>
          </a:p>
        </p:txBody>
      </p:sp>
      <p:sp>
        <p:nvSpPr>
          <p:cNvPr id="4" name="Subtitle 7">
            <a:extLst>
              <a:ext uri="{FF2B5EF4-FFF2-40B4-BE49-F238E27FC236}">
                <a16:creationId xmlns:a16="http://schemas.microsoft.com/office/drawing/2014/main" id="{4BD7256F-AF4B-4E2D-B688-4B0501E5A48D}"/>
              </a:ext>
            </a:extLst>
          </p:cNvPr>
          <p:cNvSpPr>
            <a:spLocks noGrp="1"/>
          </p:cNvSpPr>
          <p:nvPr>
            <p:ph type="subTitle" idx="1"/>
          </p:nvPr>
        </p:nvSpPr>
        <p:spPr>
          <a:xfrm>
            <a:off x="2502033" y="3828706"/>
            <a:ext cx="5297826" cy="1705545"/>
          </a:xfrm>
        </p:spPr>
        <p:txBody>
          <a:bodyPr vert="horz" lIns="109728" tIns="109728" rIns="109728" bIns="91440" rtlCol="0" anchor="t">
            <a:normAutofit/>
          </a:bodyPr>
          <a:lstStyle/>
          <a:p>
            <a:pPr>
              <a:lnSpc>
                <a:spcPct val="100000"/>
              </a:lnSpc>
            </a:pPr>
            <a:r>
              <a:rPr lang="lt-LT" sz="2400" dirty="0">
                <a:latin typeface="Miso" pitchFamily="2" charset="0"/>
              </a:rPr>
              <a:t>Ekonomikos ir inovacijų</a:t>
            </a:r>
            <a:r>
              <a:rPr lang="en-US" sz="2400" dirty="0">
                <a:latin typeface="Miso" pitchFamily="2" charset="0"/>
              </a:rPr>
              <a:t> </a:t>
            </a:r>
            <a:r>
              <a:rPr lang="lt-LT" sz="2400" dirty="0">
                <a:latin typeface="Miso" pitchFamily="2" charset="0"/>
              </a:rPr>
              <a:t>ministrė</a:t>
            </a:r>
            <a:endParaRPr lang="en-US" sz="2400" dirty="0">
              <a:latin typeface="Miso" pitchFamily="2" charset="0"/>
            </a:endParaRPr>
          </a:p>
          <a:p>
            <a:pPr>
              <a:lnSpc>
                <a:spcPct val="100000"/>
              </a:lnSpc>
            </a:pPr>
            <a:r>
              <a:rPr lang="en-US" sz="2400" dirty="0">
                <a:latin typeface="Miso" pitchFamily="2" charset="0"/>
              </a:rPr>
              <a:t>Au</a:t>
            </a:r>
            <a:r>
              <a:rPr lang="lt-LT" sz="2400" dirty="0">
                <a:latin typeface="Miso" pitchFamily="2" charset="0"/>
              </a:rPr>
              <a:t>šrinė Armonaitė</a:t>
            </a:r>
          </a:p>
        </p:txBody>
      </p:sp>
      <p:sp>
        <p:nvSpPr>
          <p:cNvPr id="5" name="Footer Placeholder 5">
            <a:extLst>
              <a:ext uri="{FF2B5EF4-FFF2-40B4-BE49-F238E27FC236}">
                <a16:creationId xmlns:a16="http://schemas.microsoft.com/office/drawing/2014/main" id="{65D7763D-2214-4139-BA46-198EEDA3793A}"/>
              </a:ext>
            </a:extLst>
          </p:cNvPr>
          <p:cNvSpPr txBox="1">
            <a:spLocks/>
          </p:cNvSpPr>
          <p:nvPr/>
        </p:nvSpPr>
        <p:spPr>
          <a:xfrm>
            <a:off x="2502033" y="4873851"/>
            <a:ext cx="4797504" cy="457200"/>
          </a:xfrm>
          <a:prstGeom prst="rect">
            <a:avLst/>
          </a:prstGeom>
        </p:spPr>
        <p:txBody>
          <a:bodyPr vert="horz" lIns="109728" tIns="109728" rIns="109728" bIns="91440" rtlCol="0" anchor="ctr">
            <a:normAutofit lnSpcReduction="10000"/>
          </a:bodyPr>
          <a:ls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pc="150" dirty="0">
                <a:latin typeface="Miso" pitchFamily="2" charset="0"/>
              </a:rPr>
              <a:t>2021 m. </a:t>
            </a:r>
            <a:r>
              <a:rPr lang="lt-LT" dirty="0">
                <a:latin typeface="Miso" pitchFamily="2" charset="0"/>
              </a:rPr>
              <a:t>kovo </a:t>
            </a:r>
            <a:r>
              <a:rPr lang="en-US" dirty="0">
                <a:latin typeface="Miso" pitchFamily="2" charset="0"/>
              </a:rPr>
              <a:t>24 </a:t>
            </a:r>
            <a:r>
              <a:rPr lang="lt-LT" dirty="0">
                <a:latin typeface="Miso" pitchFamily="2" charset="0"/>
              </a:rPr>
              <a:t>d.</a:t>
            </a:r>
            <a:endParaRPr lang="en-US" spc="150" dirty="0">
              <a:solidFill>
                <a:schemeClr val="tx1">
                  <a:lumMod val="75000"/>
                  <a:lumOff val="25000"/>
                </a:schemeClr>
              </a:solidFill>
              <a:latin typeface="Miso" pitchFamily="2" charset="0"/>
            </a:endParaRPr>
          </a:p>
        </p:txBody>
      </p:sp>
    </p:spTree>
    <p:extLst>
      <p:ext uri="{BB962C8B-B14F-4D97-AF65-F5344CB8AC3E}">
        <p14:creationId xmlns:p14="http://schemas.microsoft.com/office/powerpoint/2010/main" val="277405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FEA80-8E65-4462-A11C-6D83558CB446}"/>
              </a:ext>
            </a:extLst>
          </p:cNvPr>
          <p:cNvSpPr>
            <a:spLocks noGrp="1"/>
          </p:cNvSpPr>
          <p:nvPr>
            <p:ph type="ctrTitle"/>
          </p:nvPr>
        </p:nvSpPr>
        <p:spPr>
          <a:xfrm>
            <a:off x="2118056" y="823725"/>
            <a:ext cx="7607121" cy="701696"/>
          </a:xfrm>
        </p:spPr>
        <p:txBody>
          <a:bodyPr>
            <a:noAutofit/>
          </a:bodyPr>
          <a:lstStyle/>
          <a:p>
            <a:r>
              <a:rPr lang="lt-LT" sz="4000" b="1" dirty="0">
                <a:latin typeface="Miso" pitchFamily="2" charset="0"/>
              </a:rPr>
              <a:t>KAIP KIRPSIME RAUDONĄJĄ JUOSTĄ?</a:t>
            </a:r>
            <a:endParaRPr lang="lt-LT" sz="4000" dirty="0"/>
          </a:p>
        </p:txBody>
      </p:sp>
      <p:sp>
        <p:nvSpPr>
          <p:cNvPr id="30" name="TextBox 29">
            <a:extLst>
              <a:ext uri="{FF2B5EF4-FFF2-40B4-BE49-F238E27FC236}">
                <a16:creationId xmlns:a16="http://schemas.microsoft.com/office/drawing/2014/main" id="{B5A542B3-FBE4-4EA8-BA9E-DC9BEB4E4C5C}"/>
              </a:ext>
            </a:extLst>
          </p:cNvPr>
          <p:cNvSpPr txBox="1"/>
          <p:nvPr/>
        </p:nvSpPr>
        <p:spPr>
          <a:xfrm>
            <a:off x="9184572" y="2858139"/>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a:t>
            </a:r>
            <a:r>
              <a:rPr lang="lt-LT" sz="1600" b="1" dirty="0">
                <a:solidFill>
                  <a:schemeClr val="bg1"/>
                </a:solidFill>
                <a:latin typeface="Miso" pitchFamily="2" charset="0"/>
              </a:rPr>
              <a:t>14</a:t>
            </a:r>
            <a:r>
              <a:rPr lang="en-US" sz="1600" b="1" dirty="0">
                <a:solidFill>
                  <a:schemeClr val="bg1"/>
                </a:solidFill>
                <a:latin typeface="Miso" pitchFamily="2" charset="0"/>
              </a:rPr>
              <a:t> m</a:t>
            </a:r>
            <a:endParaRPr lang="en-US" sz="1400" b="1" dirty="0">
              <a:solidFill>
                <a:schemeClr val="bg1"/>
              </a:solidFill>
              <a:latin typeface="Miso" pitchFamily="2" charset="0"/>
            </a:endParaRPr>
          </a:p>
        </p:txBody>
      </p:sp>
      <p:sp>
        <p:nvSpPr>
          <p:cNvPr id="31" name="TextBox 30">
            <a:extLst>
              <a:ext uri="{FF2B5EF4-FFF2-40B4-BE49-F238E27FC236}">
                <a16:creationId xmlns:a16="http://schemas.microsoft.com/office/drawing/2014/main" id="{F6250A28-5A48-499B-928E-428AFA5E9D02}"/>
              </a:ext>
            </a:extLst>
          </p:cNvPr>
          <p:cNvSpPr txBox="1"/>
          <p:nvPr/>
        </p:nvSpPr>
        <p:spPr>
          <a:xfrm>
            <a:off x="9184571" y="4103676"/>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202</a:t>
            </a:r>
            <a:r>
              <a:rPr lang="lt-LT" sz="1600" b="1" dirty="0">
                <a:solidFill>
                  <a:schemeClr val="bg1"/>
                </a:solidFill>
                <a:latin typeface="Miso" pitchFamily="2" charset="0"/>
              </a:rPr>
              <a:t>1</a:t>
            </a:r>
            <a:r>
              <a:rPr lang="en-US" sz="1600" b="1" dirty="0">
                <a:solidFill>
                  <a:schemeClr val="bg1"/>
                </a:solidFill>
                <a:latin typeface="Miso" pitchFamily="2" charset="0"/>
              </a:rPr>
              <a:t> m</a:t>
            </a:r>
            <a:r>
              <a:rPr lang="en-US" sz="1400" b="1" dirty="0">
                <a:solidFill>
                  <a:schemeClr val="bg1"/>
                </a:solidFill>
                <a:latin typeface="Miso" pitchFamily="2" charset="0"/>
              </a:rPr>
              <a:t>.</a:t>
            </a:r>
          </a:p>
        </p:txBody>
      </p:sp>
      <p:sp>
        <p:nvSpPr>
          <p:cNvPr id="35" name="TextBox 34">
            <a:extLst>
              <a:ext uri="{FF2B5EF4-FFF2-40B4-BE49-F238E27FC236}">
                <a16:creationId xmlns:a16="http://schemas.microsoft.com/office/drawing/2014/main" id="{19FAE426-A257-43FC-BA03-2B76555A43AC}"/>
              </a:ext>
            </a:extLst>
          </p:cNvPr>
          <p:cNvSpPr txBox="1"/>
          <p:nvPr/>
        </p:nvSpPr>
        <p:spPr>
          <a:xfrm>
            <a:off x="2129123" y="3980566"/>
            <a:ext cx="1610174" cy="584775"/>
          </a:xfrm>
          <a:prstGeom prst="rect">
            <a:avLst/>
          </a:prstGeom>
          <a:noFill/>
        </p:spPr>
        <p:txBody>
          <a:bodyPr wrap="square" rtlCol="0">
            <a:spAutoFit/>
          </a:bodyPr>
          <a:lstStyle/>
          <a:p>
            <a:pPr algn="ctr"/>
            <a:r>
              <a:rPr lang="lt-LT" sz="1600" b="1" dirty="0">
                <a:solidFill>
                  <a:schemeClr val="bg1"/>
                </a:solidFill>
                <a:latin typeface="Miso" pitchFamily="2" charset="0"/>
              </a:rPr>
              <a:t>Prisitaikymo</a:t>
            </a:r>
          </a:p>
          <a:p>
            <a:pPr algn="ctr"/>
            <a:r>
              <a:rPr lang="lt-LT" sz="1600" b="1" dirty="0">
                <a:solidFill>
                  <a:schemeClr val="bg1"/>
                </a:solidFill>
                <a:latin typeface="Miso" pitchFamily="2" charset="0"/>
              </a:rPr>
              <a:t> išlaido</a:t>
            </a:r>
          </a:p>
        </p:txBody>
      </p:sp>
      <p:sp>
        <p:nvSpPr>
          <p:cNvPr id="19" name="TextBox 18">
            <a:extLst>
              <a:ext uri="{FF2B5EF4-FFF2-40B4-BE49-F238E27FC236}">
                <a16:creationId xmlns:a16="http://schemas.microsoft.com/office/drawing/2014/main" id="{C142C650-BAAE-4807-AD35-4C3DBAC5BB9D}"/>
              </a:ext>
            </a:extLst>
          </p:cNvPr>
          <p:cNvSpPr txBox="1"/>
          <p:nvPr/>
        </p:nvSpPr>
        <p:spPr>
          <a:xfrm>
            <a:off x="2256427" y="2873512"/>
            <a:ext cx="1610174" cy="584775"/>
          </a:xfrm>
          <a:prstGeom prst="rect">
            <a:avLst/>
          </a:prstGeom>
          <a:noFill/>
        </p:spPr>
        <p:txBody>
          <a:bodyPr wrap="square" rtlCol="0">
            <a:spAutoFit/>
          </a:bodyPr>
          <a:lstStyle/>
          <a:p>
            <a:pPr algn="ctr"/>
            <a:r>
              <a:rPr lang="lt-LT" sz="1600" b="1" dirty="0">
                <a:solidFill>
                  <a:schemeClr val="bg1"/>
                </a:solidFill>
                <a:latin typeface="Miso" pitchFamily="2" charset="0"/>
              </a:rPr>
              <a:t>Administracinė</a:t>
            </a:r>
            <a:r>
              <a:rPr lang="lt-LT" sz="1400" b="1" dirty="0"/>
              <a:t> </a:t>
            </a:r>
          </a:p>
          <a:p>
            <a:pPr algn="ctr"/>
            <a:r>
              <a:rPr lang="lt-LT" sz="1600" b="1" dirty="0">
                <a:solidFill>
                  <a:schemeClr val="bg1"/>
                </a:solidFill>
                <a:latin typeface="Miso" pitchFamily="2" charset="0"/>
              </a:rPr>
              <a:t>našta</a:t>
            </a:r>
          </a:p>
        </p:txBody>
      </p:sp>
      <p:sp>
        <p:nvSpPr>
          <p:cNvPr id="2" name="Rectangle 1">
            <a:extLst>
              <a:ext uri="{FF2B5EF4-FFF2-40B4-BE49-F238E27FC236}">
                <a16:creationId xmlns:a16="http://schemas.microsoft.com/office/drawing/2014/main" id="{19D9AC3C-7200-4393-923A-D7FB88AA5667}"/>
              </a:ext>
            </a:extLst>
          </p:cNvPr>
          <p:cNvSpPr/>
          <p:nvPr/>
        </p:nvSpPr>
        <p:spPr>
          <a:xfrm>
            <a:off x="2677692" y="1844138"/>
            <a:ext cx="8005899" cy="2031325"/>
          </a:xfrm>
          <a:prstGeom prst="rect">
            <a:avLst/>
          </a:prstGeom>
        </p:spPr>
        <p:txBody>
          <a:bodyPr wrap="square">
            <a:spAutoFit/>
          </a:bodyPr>
          <a:lstStyle/>
          <a:p>
            <a:r>
              <a:rPr lang="lt-LT" b="1" dirty="0">
                <a:latin typeface="Miso" pitchFamily="2" charset="0"/>
              </a:rPr>
              <a:t>Teisėkūros intensyvumas ir kokybė: EIMIN dalyvavimas teisėkūroje, kitų institucijų gebėjimų stiprinimas (mokymai, informacijos sklaida, </a:t>
            </a:r>
            <a:r>
              <a:rPr lang="en-US" b="1" i="1" dirty="0">
                <a:latin typeface="Miso" pitchFamily="2" charset="0"/>
              </a:rPr>
              <a:t>learning by doing </a:t>
            </a:r>
            <a:r>
              <a:rPr lang="lt-LT" b="1" dirty="0">
                <a:latin typeface="Miso" pitchFamily="2" charset="0"/>
              </a:rPr>
              <a:t>instrumentai)</a:t>
            </a:r>
            <a:endParaRPr lang="en-US" b="1" dirty="0">
              <a:latin typeface="Miso" pitchFamily="2" charset="0"/>
            </a:endParaRPr>
          </a:p>
          <a:p>
            <a:endParaRPr lang="en-US" b="1" dirty="0">
              <a:latin typeface="Miso" pitchFamily="2" charset="0"/>
            </a:endParaRPr>
          </a:p>
          <a:p>
            <a:endParaRPr lang="en-US" b="1" dirty="0">
              <a:latin typeface="Miso" pitchFamily="2" charset="0"/>
            </a:endParaRPr>
          </a:p>
          <a:p>
            <a:endParaRPr lang="en-US" b="1" dirty="0">
              <a:latin typeface="Miso" pitchFamily="2" charset="0"/>
            </a:endParaRPr>
          </a:p>
          <a:p>
            <a:endParaRPr lang="lt-LT" b="1" dirty="0">
              <a:latin typeface="Miso" pitchFamily="2" charset="0"/>
            </a:endParaRPr>
          </a:p>
        </p:txBody>
      </p:sp>
      <p:sp>
        <p:nvSpPr>
          <p:cNvPr id="3" name="Rectangle 2">
            <a:extLst>
              <a:ext uri="{FF2B5EF4-FFF2-40B4-BE49-F238E27FC236}">
                <a16:creationId xmlns:a16="http://schemas.microsoft.com/office/drawing/2014/main" id="{EF28F71D-70DB-4282-B819-C0B0558D2BB3}"/>
              </a:ext>
            </a:extLst>
          </p:cNvPr>
          <p:cNvSpPr/>
          <p:nvPr/>
        </p:nvSpPr>
        <p:spPr>
          <a:xfrm>
            <a:off x="2677692" y="2776887"/>
            <a:ext cx="7990307" cy="646331"/>
          </a:xfrm>
          <a:prstGeom prst="rect">
            <a:avLst/>
          </a:prstGeom>
        </p:spPr>
        <p:txBody>
          <a:bodyPr wrap="square">
            <a:spAutoFit/>
          </a:bodyPr>
          <a:lstStyle/>
          <a:p>
            <a:r>
              <a:rPr lang="lt-LT" b="1" dirty="0">
                <a:latin typeface="Miso" pitchFamily="2" charset="0"/>
              </a:rPr>
              <a:t>Reguliavimo naštos mažinimo mechanizmo sukūrimas: Prisitaikymo išlaidų vertinimo metodika, reguliavimo naštos mažinimo planai</a:t>
            </a:r>
          </a:p>
        </p:txBody>
      </p:sp>
      <p:sp>
        <p:nvSpPr>
          <p:cNvPr id="4" name="Rectangle 3">
            <a:extLst>
              <a:ext uri="{FF2B5EF4-FFF2-40B4-BE49-F238E27FC236}">
                <a16:creationId xmlns:a16="http://schemas.microsoft.com/office/drawing/2014/main" id="{8C72C4A5-804F-434B-B6BE-FCF563AD24E9}"/>
              </a:ext>
            </a:extLst>
          </p:cNvPr>
          <p:cNvSpPr/>
          <p:nvPr/>
        </p:nvSpPr>
        <p:spPr>
          <a:xfrm>
            <a:off x="2677692" y="3767260"/>
            <a:ext cx="7998103" cy="646331"/>
          </a:xfrm>
          <a:prstGeom prst="rect">
            <a:avLst/>
          </a:prstGeom>
        </p:spPr>
        <p:txBody>
          <a:bodyPr wrap="square">
            <a:spAutoFit/>
          </a:bodyPr>
          <a:lstStyle/>
          <a:p>
            <a:r>
              <a:rPr lang="lt-LT" b="1" dirty="0">
                <a:latin typeface="Miso" pitchFamily="2" charset="0"/>
              </a:rPr>
              <a:t>Patarėjų taryba: ekspertinės įžvalgos padės sudaryti ir įgyvendinti metinius sektorinius reguliavimo naštos mažinimo planus, formuoti reguliavimo politiką</a:t>
            </a:r>
          </a:p>
        </p:txBody>
      </p:sp>
      <p:sp>
        <p:nvSpPr>
          <p:cNvPr id="22" name="TextBox 21">
            <a:extLst>
              <a:ext uri="{FF2B5EF4-FFF2-40B4-BE49-F238E27FC236}">
                <a16:creationId xmlns:a16="http://schemas.microsoft.com/office/drawing/2014/main" id="{570FF277-44BA-48B1-8AA3-E69370675A9B}"/>
              </a:ext>
            </a:extLst>
          </p:cNvPr>
          <p:cNvSpPr txBox="1"/>
          <p:nvPr/>
        </p:nvSpPr>
        <p:spPr>
          <a:xfrm>
            <a:off x="2677692" y="4749694"/>
            <a:ext cx="7998103" cy="646331"/>
          </a:xfrm>
          <a:prstGeom prst="rect">
            <a:avLst/>
          </a:prstGeom>
        </p:spPr>
        <p:txBody>
          <a:bodyPr wrap="square">
            <a:spAutoFit/>
          </a:bodyPr>
          <a:lstStyle>
            <a:defPPr>
              <a:defRPr lang="lt-LT"/>
            </a:defPPr>
            <a:lvl1pPr>
              <a:defRPr b="1">
                <a:latin typeface="Miso" pitchFamily="2" charset="0"/>
              </a:defRPr>
            </a:lvl1pPr>
          </a:lstStyle>
          <a:p>
            <a:r>
              <a:rPr lang="lt-LT" dirty="0"/>
              <a:t>„Šešėlinės“ naštos mažinimas – sieksime, kad našta būtų mažinama ne tik Vyriausybės, bet ir ministrams pavaldžių įstaigų ir savivaldos lygmenyje </a:t>
            </a:r>
          </a:p>
        </p:txBody>
      </p:sp>
    </p:spTree>
    <p:extLst>
      <p:ext uri="{BB962C8B-B14F-4D97-AF65-F5344CB8AC3E}">
        <p14:creationId xmlns:p14="http://schemas.microsoft.com/office/powerpoint/2010/main" val="3141292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aveikslėlis 28" descr="Paveikslėlis, kuriame yra žinutė&#10;&#10;Automatiškai sugeneruotas aprašymas">
            <a:extLst>
              <a:ext uri="{FF2B5EF4-FFF2-40B4-BE49-F238E27FC236}">
                <a16:creationId xmlns:a16="http://schemas.microsoft.com/office/drawing/2014/main" id="{02C7D768-24E5-49B7-9126-984AEB616BBD}"/>
              </a:ext>
            </a:extLst>
          </p:cNvPr>
          <p:cNvPicPr/>
          <p:nvPr/>
        </p:nvPicPr>
        <p:blipFill>
          <a:blip r:embed="rId3">
            <a:extLst>
              <a:ext uri="{28A0092B-C50C-407E-A947-70E740481C1C}">
                <a14:useLocalDpi xmlns:a14="http://schemas.microsoft.com/office/drawing/2010/main" val="0"/>
              </a:ext>
            </a:extLst>
          </a:blip>
          <a:stretch>
            <a:fillRect/>
          </a:stretch>
        </p:blipFill>
        <p:spPr>
          <a:xfrm>
            <a:off x="260009" y="3820763"/>
            <a:ext cx="7438649" cy="2667000"/>
          </a:xfrm>
          <a:prstGeom prst="rect">
            <a:avLst/>
          </a:prstGeom>
        </p:spPr>
      </p:pic>
      <p:sp>
        <p:nvSpPr>
          <p:cNvPr id="7" name="Title 5">
            <a:extLst>
              <a:ext uri="{FF2B5EF4-FFF2-40B4-BE49-F238E27FC236}">
                <a16:creationId xmlns:a16="http://schemas.microsoft.com/office/drawing/2014/main" id="{6BAB7EB0-8C5D-4DCC-942E-FDC2DA2D5DC9}"/>
              </a:ext>
            </a:extLst>
          </p:cNvPr>
          <p:cNvSpPr>
            <a:spLocks noGrp="1"/>
          </p:cNvSpPr>
          <p:nvPr>
            <p:ph type="ctrTitle"/>
          </p:nvPr>
        </p:nvSpPr>
        <p:spPr>
          <a:xfrm>
            <a:off x="2128407" y="846261"/>
            <a:ext cx="9066190" cy="913714"/>
          </a:xfrm>
        </p:spPr>
        <p:txBody>
          <a:bodyPr>
            <a:noAutofit/>
          </a:bodyPr>
          <a:lstStyle/>
          <a:p>
            <a:r>
              <a:rPr lang="lt-LT" sz="4000" b="1" dirty="0">
                <a:latin typeface="Miso" pitchFamily="2" charset="0"/>
              </a:rPr>
              <a:t>FAKTAI IR SKAIČIAI</a:t>
            </a:r>
            <a:br>
              <a:rPr lang="en-US" sz="4000" b="1" dirty="0">
                <a:latin typeface="Miso" pitchFamily="2" charset="0"/>
                <a:ea typeface="+mj-lt"/>
                <a:cs typeface="Times"/>
              </a:rPr>
            </a:br>
            <a:endParaRPr lang="lt-LT" sz="2400" b="1" dirty="0">
              <a:latin typeface="Miso" pitchFamily="2" charset="0"/>
              <a:ea typeface="+mj-lt"/>
              <a:cs typeface="Times"/>
            </a:endParaRPr>
          </a:p>
        </p:txBody>
      </p:sp>
      <p:sp>
        <p:nvSpPr>
          <p:cNvPr id="8" name="Oval 7">
            <a:extLst>
              <a:ext uri="{FF2B5EF4-FFF2-40B4-BE49-F238E27FC236}">
                <a16:creationId xmlns:a16="http://schemas.microsoft.com/office/drawing/2014/main" id="{AB8F1536-00CE-41BF-B119-39FD640586A2}"/>
              </a:ext>
            </a:extLst>
          </p:cNvPr>
          <p:cNvSpPr/>
          <p:nvPr/>
        </p:nvSpPr>
        <p:spPr>
          <a:xfrm>
            <a:off x="2402420" y="1919042"/>
            <a:ext cx="1338887" cy="11560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9F831BE2-7498-4BD6-B500-58BF5B1F76A2}"/>
              </a:ext>
            </a:extLst>
          </p:cNvPr>
          <p:cNvSpPr txBox="1"/>
          <p:nvPr/>
        </p:nvSpPr>
        <p:spPr>
          <a:xfrm>
            <a:off x="3891781" y="2113908"/>
            <a:ext cx="2108662" cy="923330"/>
          </a:xfrm>
          <a:prstGeom prst="rect">
            <a:avLst/>
          </a:prstGeom>
          <a:noFill/>
        </p:spPr>
        <p:txBody>
          <a:bodyPr wrap="square" rtlCol="0">
            <a:spAutoFit/>
          </a:bodyPr>
          <a:lstStyle/>
          <a:p>
            <a:r>
              <a:rPr lang="en-US" dirty="0">
                <a:latin typeface="Miso" pitchFamily="2" charset="0"/>
              </a:rPr>
              <a:t>Tiek milijon</a:t>
            </a:r>
            <a:r>
              <a:rPr lang="lt-LT" dirty="0">
                <a:latin typeface="Miso" pitchFamily="2" charset="0"/>
              </a:rPr>
              <a:t>ų eurų sumažinta administracinė našta </a:t>
            </a:r>
            <a:r>
              <a:rPr lang="en-US" dirty="0">
                <a:latin typeface="Miso" pitchFamily="2" charset="0"/>
              </a:rPr>
              <a:t>2020 m.</a:t>
            </a:r>
            <a:endParaRPr lang="lt-LT" dirty="0">
              <a:latin typeface="Miso" pitchFamily="2" charset="0"/>
            </a:endParaRPr>
          </a:p>
        </p:txBody>
      </p:sp>
      <p:sp>
        <p:nvSpPr>
          <p:cNvPr id="12" name="TextBox 11">
            <a:extLst>
              <a:ext uri="{FF2B5EF4-FFF2-40B4-BE49-F238E27FC236}">
                <a16:creationId xmlns:a16="http://schemas.microsoft.com/office/drawing/2014/main" id="{ED08A664-18A7-4CC9-AFCA-CF7AF12D851B}"/>
              </a:ext>
            </a:extLst>
          </p:cNvPr>
          <p:cNvSpPr txBox="1"/>
          <p:nvPr/>
        </p:nvSpPr>
        <p:spPr>
          <a:xfrm>
            <a:off x="2402419" y="2206241"/>
            <a:ext cx="1338887" cy="738664"/>
          </a:xfrm>
          <a:prstGeom prst="rect">
            <a:avLst/>
          </a:prstGeom>
          <a:noFill/>
        </p:spPr>
        <p:txBody>
          <a:bodyPr wrap="square" rtlCol="0">
            <a:spAutoFit/>
          </a:bodyPr>
          <a:lstStyle/>
          <a:p>
            <a:pPr algn="ctr"/>
            <a:r>
              <a:rPr lang="en-US" sz="2400" b="1" dirty="0">
                <a:solidFill>
                  <a:schemeClr val="bg1"/>
                </a:solidFill>
                <a:latin typeface="Miso" pitchFamily="2" charset="0"/>
              </a:rPr>
              <a:t>6,26 </a:t>
            </a:r>
          </a:p>
          <a:p>
            <a:endParaRPr lang="en-US" dirty="0">
              <a:latin typeface="Miso" pitchFamily="2" charset="0"/>
            </a:endParaRPr>
          </a:p>
        </p:txBody>
      </p:sp>
      <p:sp>
        <p:nvSpPr>
          <p:cNvPr id="13" name="Oval 12">
            <a:extLst>
              <a:ext uri="{FF2B5EF4-FFF2-40B4-BE49-F238E27FC236}">
                <a16:creationId xmlns:a16="http://schemas.microsoft.com/office/drawing/2014/main" id="{D9744826-9C9F-4A68-9159-E6D3BD99FA1E}"/>
              </a:ext>
            </a:extLst>
          </p:cNvPr>
          <p:cNvSpPr/>
          <p:nvPr/>
        </p:nvSpPr>
        <p:spPr>
          <a:xfrm>
            <a:off x="7195645" y="1919042"/>
            <a:ext cx="1338887" cy="11560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0C9B4F6-B796-46CC-95D0-C162812F03B8}"/>
              </a:ext>
            </a:extLst>
          </p:cNvPr>
          <p:cNvSpPr txBox="1"/>
          <p:nvPr/>
        </p:nvSpPr>
        <p:spPr>
          <a:xfrm>
            <a:off x="7195645" y="2225155"/>
            <a:ext cx="1338887" cy="738664"/>
          </a:xfrm>
          <a:prstGeom prst="rect">
            <a:avLst/>
          </a:prstGeom>
          <a:noFill/>
        </p:spPr>
        <p:txBody>
          <a:bodyPr wrap="square" rtlCol="0">
            <a:spAutoFit/>
          </a:bodyPr>
          <a:lstStyle/>
          <a:p>
            <a:pPr algn="ctr"/>
            <a:r>
              <a:rPr lang="lt-LT" sz="2400" b="1" dirty="0">
                <a:solidFill>
                  <a:schemeClr val="bg1"/>
                </a:solidFill>
                <a:latin typeface="Miso" pitchFamily="2" charset="0"/>
              </a:rPr>
              <a:t>128,5</a:t>
            </a:r>
            <a:r>
              <a:rPr lang="en-US" sz="2400" b="1" dirty="0">
                <a:solidFill>
                  <a:schemeClr val="bg1"/>
                </a:solidFill>
                <a:latin typeface="Miso" pitchFamily="2" charset="0"/>
              </a:rPr>
              <a:t> </a:t>
            </a:r>
          </a:p>
          <a:p>
            <a:endParaRPr lang="en-US" dirty="0">
              <a:latin typeface="Miso" pitchFamily="2" charset="0"/>
            </a:endParaRPr>
          </a:p>
        </p:txBody>
      </p:sp>
      <p:sp>
        <p:nvSpPr>
          <p:cNvPr id="15" name="TextBox 14">
            <a:extLst>
              <a:ext uri="{FF2B5EF4-FFF2-40B4-BE49-F238E27FC236}">
                <a16:creationId xmlns:a16="http://schemas.microsoft.com/office/drawing/2014/main" id="{00C68349-075A-4636-A087-B9A2F5211C78}"/>
              </a:ext>
            </a:extLst>
          </p:cNvPr>
          <p:cNvSpPr txBox="1"/>
          <p:nvPr/>
        </p:nvSpPr>
        <p:spPr>
          <a:xfrm>
            <a:off x="8717790" y="2098519"/>
            <a:ext cx="2476807" cy="923330"/>
          </a:xfrm>
          <a:prstGeom prst="rect">
            <a:avLst/>
          </a:prstGeom>
          <a:noFill/>
        </p:spPr>
        <p:txBody>
          <a:bodyPr wrap="square" rtlCol="0">
            <a:spAutoFit/>
          </a:bodyPr>
          <a:lstStyle/>
          <a:p>
            <a:r>
              <a:rPr lang="en-US" dirty="0">
                <a:latin typeface="Miso" pitchFamily="2" charset="0"/>
              </a:rPr>
              <a:t>Tiek milijon</a:t>
            </a:r>
            <a:r>
              <a:rPr lang="lt-LT" dirty="0">
                <a:latin typeface="Miso" pitchFamily="2" charset="0"/>
              </a:rPr>
              <a:t>ų eurų sumažinta administracinė našta </a:t>
            </a:r>
            <a:r>
              <a:rPr lang="en-US" dirty="0">
                <a:latin typeface="Miso" pitchFamily="2" charset="0"/>
              </a:rPr>
              <a:t>nuo 2014 m. (vertinimo prad</a:t>
            </a:r>
            <a:r>
              <a:rPr lang="lt-LT" dirty="0">
                <a:latin typeface="Miso" pitchFamily="2" charset="0"/>
              </a:rPr>
              <a:t>žios</a:t>
            </a:r>
            <a:r>
              <a:rPr lang="en-US" dirty="0">
                <a:latin typeface="Miso" pitchFamily="2" charset="0"/>
              </a:rPr>
              <a:t>)</a:t>
            </a:r>
            <a:r>
              <a:rPr lang="lt-LT" dirty="0">
                <a:latin typeface="Miso" pitchFamily="2" charset="0"/>
              </a:rPr>
              <a:t> </a:t>
            </a:r>
          </a:p>
        </p:txBody>
      </p:sp>
    </p:spTree>
    <p:extLst>
      <p:ext uri="{BB962C8B-B14F-4D97-AF65-F5344CB8AC3E}">
        <p14:creationId xmlns:p14="http://schemas.microsoft.com/office/powerpoint/2010/main" val="275233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5">
            <a:extLst>
              <a:ext uri="{FF2B5EF4-FFF2-40B4-BE49-F238E27FC236}">
                <a16:creationId xmlns:a16="http://schemas.microsoft.com/office/drawing/2014/main" id="{6BAB7EB0-8C5D-4DCC-942E-FDC2DA2D5DC9}"/>
              </a:ext>
            </a:extLst>
          </p:cNvPr>
          <p:cNvSpPr>
            <a:spLocks noGrp="1"/>
          </p:cNvSpPr>
          <p:nvPr>
            <p:ph type="ctrTitle"/>
          </p:nvPr>
        </p:nvSpPr>
        <p:spPr>
          <a:xfrm>
            <a:off x="2128407" y="846261"/>
            <a:ext cx="9066190" cy="913714"/>
          </a:xfrm>
        </p:spPr>
        <p:txBody>
          <a:bodyPr>
            <a:noAutofit/>
          </a:bodyPr>
          <a:lstStyle/>
          <a:p>
            <a:r>
              <a:rPr lang="lt-LT" sz="4000" b="1" dirty="0">
                <a:latin typeface="Miso" pitchFamily="2" charset="0"/>
              </a:rPr>
              <a:t>FAKTAI IR SKAIČIAI: INSTITUCIJOS</a:t>
            </a:r>
            <a:br>
              <a:rPr lang="en-US" sz="4000" b="1" dirty="0">
                <a:latin typeface="Miso" pitchFamily="2" charset="0"/>
                <a:ea typeface="+mj-lt"/>
                <a:cs typeface="Times"/>
              </a:rPr>
            </a:br>
            <a:endParaRPr lang="lt-LT" sz="2400" b="1" dirty="0">
              <a:latin typeface="Miso" pitchFamily="2" charset="0"/>
              <a:ea typeface="+mj-lt"/>
              <a:cs typeface="Times"/>
            </a:endParaRPr>
          </a:p>
        </p:txBody>
      </p:sp>
      <p:sp>
        <p:nvSpPr>
          <p:cNvPr id="11" name="TextBox 10">
            <a:extLst>
              <a:ext uri="{FF2B5EF4-FFF2-40B4-BE49-F238E27FC236}">
                <a16:creationId xmlns:a16="http://schemas.microsoft.com/office/drawing/2014/main" id="{9A15FE6A-EAAC-4FBF-BBAC-D17EB9448096}"/>
              </a:ext>
            </a:extLst>
          </p:cNvPr>
          <p:cNvSpPr txBox="1"/>
          <p:nvPr/>
        </p:nvSpPr>
        <p:spPr>
          <a:xfrm>
            <a:off x="723381" y="4199960"/>
            <a:ext cx="6924443" cy="1615827"/>
          </a:xfrm>
          <a:prstGeom prst="rect">
            <a:avLst/>
          </a:prstGeom>
          <a:noFill/>
        </p:spPr>
        <p:txBody>
          <a:bodyPr wrap="square" rtlCol="0">
            <a:spAutoFit/>
          </a:bodyPr>
          <a:lstStyle/>
          <a:p>
            <a:pPr algn="ctr"/>
            <a:r>
              <a:rPr lang="lt-LT" dirty="0">
                <a:latin typeface="Miso" pitchFamily="2" charset="0"/>
              </a:rPr>
              <a:t>Duomenis pateikė </a:t>
            </a:r>
            <a:r>
              <a:rPr lang="en-US" sz="2400" b="1" dirty="0">
                <a:latin typeface="Miso" pitchFamily="2" charset="0"/>
              </a:rPr>
              <a:t>17</a:t>
            </a:r>
            <a:r>
              <a:rPr lang="en-US" dirty="0">
                <a:latin typeface="Miso" pitchFamily="2" charset="0"/>
              </a:rPr>
              <a:t> institucij</a:t>
            </a:r>
            <a:r>
              <a:rPr lang="lt-LT" dirty="0">
                <a:latin typeface="Miso" pitchFamily="2" charset="0"/>
              </a:rPr>
              <a:t>ų iš </a:t>
            </a:r>
            <a:r>
              <a:rPr lang="en-US" sz="2400" b="1" dirty="0">
                <a:latin typeface="Miso" pitchFamily="2" charset="0"/>
              </a:rPr>
              <a:t>50</a:t>
            </a:r>
            <a:r>
              <a:rPr lang="en-US" dirty="0">
                <a:latin typeface="Miso" pitchFamily="2" charset="0"/>
              </a:rPr>
              <a:t> tiriam</a:t>
            </a:r>
            <a:r>
              <a:rPr lang="lt-LT" dirty="0">
                <a:latin typeface="Miso" pitchFamily="2" charset="0"/>
              </a:rPr>
              <a:t>ų</a:t>
            </a:r>
            <a:r>
              <a:rPr lang="en-US" dirty="0">
                <a:latin typeface="Miso" pitchFamily="2" charset="0"/>
              </a:rPr>
              <a:t>j</a:t>
            </a:r>
            <a:r>
              <a:rPr lang="lt-LT" dirty="0">
                <a:latin typeface="Miso" pitchFamily="2" charset="0"/>
              </a:rPr>
              <a:t>ų</a:t>
            </a:r>
          </a:p>
          <a:p>
            <a:pPr algn="ctr"/>
            <a:endParaRPr lang="lt-LT" sz="900" b="1" dirty="0">
              <a:solidFill>
                <a:srgbClr val="C00000"/>
              </a:solidFill>
              <a:latin typeface="Miso" pitchFamily="2" charset="0"/>
            </a:endParaRPr>
          </a:p>
          <a:p>
            <a:pPr algn="ctr"/>
            <a:r>
              <a:rPr lang="en-US" sz="2400" b="1" dirty="0">
                <a:solidFill>
                  <a:schemeClr val="bg1">
                    <a:lumMod val="50000"/>
                  </a:schemeClr>
                </a:solidFill>
                <a:latin typeface="Miso" pitchFamily="2" charset="0"/>
              </a:rPr>
              <a:t>9</a:t>
            </a:r>
            <a:r>
              <a:rPr lang="en-US" sz="2400" b="1" dirty="0">
                <a:solidFill>
                  <a:srgbClr val="C00000"/>
                </a:solidFill>
                <a:latin typeface="Miso" pitchFamily="2" charset="0"/>
              </a:rPr>
              <a:t> </a:t>
            </a:r>
            <a:r>
              <a:rPr lang="en-US" dirty="0">
                <a:latin typeface="Miso" pitchFamily="2" charset="0"/>
              </a:rPr>
              <a:t>padidino </a:t>
            </a:r>
            <a:r>
              <a:rPr lang="lt-LT" dirty="0">
                <a:latin typeface="Miso" pitchFamily="2" charset="0"/>
              </a:rPr>
              <a:t>administracinę naštą</a:t>
            </a:r>
          </a:p>
          <a:p>
            <a:pPr algn="ctr"/>
            <a:endParaRPr lang="lt-LT" dirty="0">
              <a:latin typeface="Miso" pitchFamily="2" charset="0"/>
            </a:endParaRPr>
          </a:p>
          <a:p>
            <a:pPr algn="ctr"/>
            <a:r>
              <a:rPr lang="en-US" sz="2400" b="1" dirty="0">
                <a:solidFill>
                  <a:schemeClr val="accent3">
                    <a:lumMod val="60000"/>
                    <a:lumOff val="40000"/>
                  </a:schemeClr>
                </a:solidFill>
                <a:latin typeface="Miso" pitchFamily="2" charset="0"/>
              </a:rPr>
              <a:t>8</a:t>
            </a:r>
            <a:r>
              <a:rPr lang="en-US" dirty="0">
                <a:latin typeface="Miso" pitchFamily="2" charset="0"/>
              </a:rPr>
              <a:t> suma</a:t>
            </a:r>
            <a:r>
              <a:rPr lang="lt-LT" dirty="0">
                <a:latin typeface="Miso" pitchFamily="2" charset="0"/>
              </a:rPr>
              <a:t>žino administracinę naštą </a:t>
            </a:r>
          </a:p>
        </p:txBody>
      </p:sp>
      <p:sp>
        <p:nvSpPr>
          <p:cNvPr id="16" name="TextBox 15">
            <a:extLst>
              <a:ext uri="{FF2B5EF4-FFF2-40B4-BE49-F238E27FC236}">
                <a16:creationId xmlns:a16="http://schemas.microsoft.com/office/drawing/2014/main" id="{AA3AF87B-2665-437A-A697-27055A999AF0}"/>
              </a:ext>
            </a:extLst>
          </p:cNvPr>
          <p:cNvSpPr txBox="1"/>
          <p:nvPr/>
        </p:nvSpPr>
        <p:spPr>
          <a:xfrm>
            <a:off x="2409201" y="1731106"/>
            <a:ext cx="4156297" cy="461665"/>
          </a:xfrm>
          <a:prstGeom prst="rect">
            <a:avLst/>
          </a:prstGeom>
          <a:noFill/>
        </p:spPr>
        <p:txBody>
          <a:bodyPr wrap="square" rtlCol="0">
            <a:spAutoFit/>
          </a:bodyPr>
          <a:lstStyle/>
          <a:p>
            <a:r>
              <a:rPr lang="en-US" sz="2400" b="1" dirty="0">
                <a:solidFill>
                  <a:schemeClr val="accent3">
                    <a:lumMod val="60000"/>
                    <a:lumOff val="40000"/>
                  </a:schemeClr>
                </a:solidFill>
                <a:latin typeface="Miso" pitchFamily="2" charset="0"/>
              </a:rPr>
              <a:t>LABIAUSIAI SUMA</a:t>
            </a:r>
            <a:r>
              <a:rPr lang="lt-LT" sz="2400" b="1" dirty="0">
                <a:solidFill>
                  <a:schemeClr val="accent3">
                    <a:lumMod val="60000"/>
                    <a:lumOff val="40000"/>
                  </a:schemeClr>
                </a:solidFill>
                <a:latin typeface="Miso" pitchFamily="2" charset="0"/>
              </a:rPr>
              <a:t>ŽINO</a:t>
            </a:r>
          </a:p>
        </p:txBody>
      </p:sp>
      <p:sp>
        <p:nvSpPr>
          <p:cNvPr id="17" name="TextBox 16">
            <a:extLst>
              <a:ext uri="{FF2B5EF4-FFF2-40B4-BE49-F238E27FC236}">
                <a16:creationId xmlns:a16="http://schemas.microsoft.com/office/drawing/2014/main" id="{4408734A-03EA-480A-A7EC-FE814CC3E05D}"/>
              </a:ext>
            </a:extLst>
          </p:cNvPr>
          <p:cNvSpPr txBox="1"/>
          <p:nvPr/>
        </p:nvSpPr>
        <p:spPr>
          <a:xfrm>
            <a:off x="7437666" y="1759975"/>
            <a:ext cx="4156297" cy="461665"/>
          </a:xfrm>
          <a:prstGeom prst="rect">
            <a:avLst/>
          </a:prstGeom>
          <a:noFill/>
        </p:spPr>
        <p:txBody>
          <a:bodyPr wrap="square" rtlCol="0">
            <a:spAutoFit/>
          </a:bodyPr>
          <a:lstStyle/>
          <a:p>
            <a:r>
              <a:rPr lang="en-US" sz="2400" b="1" dirty="0">
                <a:solidFill>
                  <a:schemeClr val="bg1">
                    <a:lumMod val="50000"/>
                  </a:schemeClr>
                </a:solidFill>
                <a:latin typeface="Miso" pitchFamily="2" charset="0"/>
              </a:rPr>
              <a:t>LABIAUSIAI </a:t>
            </a:r>
            <a:r>
              <a:rPr lang="lt-LT" sz="2400" b="1" dirty="0">
                <a:solidFill>
                  <a:schemeClr val="bg1">
                    <a:lumMod val="50000"/>
                  </a:schemeClr>
                </a:solidFill>
                <a:latin typeface="Miso" pitchFamily="2" charset="0"/>
              </a:rPr>
              <a:t>PADIDINO</a:t>
            </a:r>
          </a:p>
        </p:txBody>
      </p:sp>
      <p:sp>
        <p:nvSpPr>
          <p:cNvPr id="19" name="TextBox 18">
            <a:extLst>
              <a:ext uri="{FF2B5EF4-FFF2-40B4-BE49-F238E27FC236}">
                <a16:creationId xmlns:a16="http://schemas.microsoft.com/office/drawing/2014/main" id="{E8B890EA-4604-4824-A83E-BE5A596CF382}"/>
              </a:ext>
            </a:extLst>
          </p:cNvPr>
          <p:cNvSpPr txBox="1"/>
          <p:nvPr/>
        </p:nvSpPr>
        <p:spPr>
          <a:xfrm>
            <a:off x="2409201" y="2257540"/>
            <a:ext cx="4638370" cy="646331"/>
          </a:xfrm>
          <a:prstGeom prst="rect">
            <a:avLst/>
          </a:prstGeom>
          <a:noFill/>
        </p:spPr>
        <p:txBody>
          <a:bodyPr wrap="square" rtlCol="0">
            <a:spAutoFit/>
          </a:bodyPr>
          <a:lstStyle/>
          <a:p>
            <a:r>
              <a:rPr lang="lt-LT" dirty="0">
                <a:latin typeface="Miso" pitchFamily="2" charset="0"/>
              </a:rPr>
              <a:t>Sveikatos apsaugos ministerija: </a:t>
            </a:r>
            <a:r>
              <a:rPr lang="en-US" dirty="0">
                <a:latin typeface="Miso" pitchFamily="2" charset="0"/>
              </a:rPr>
              <a:t>3,65 mln</a:t>
            </a:r>
            <a:r>
              <a:rPr lang="lt-LT" dirty="0">
                <a:latin typeface="Miso" pitchFamily="2" charset="0"/>
              </a:rPr>
              <a:t>.</a:t>
            </a:r>
            <a:r>
              <a:rPr lang="en-US" dirty="0">
                <a:latin typeface="Miso" pitchFamily="2" charset="0"/>
              </a:rPr>
              <a:t>/eur</a:t>
            </a:r>
            <a:r>
              <a:rPr lang="lt-LT" dirty="0">
                <a:latin typeface="Miso" pitchFamily="2" charset="0"/>
              </a:rPr>
              <a:t>ų</a:t>
            </a:r>
          </a:p>
          <a:p>
            <a:endParaRPr lang="lt-LT" dirty="0">
              <a:latin typeface="Miso" pitchFamily="2" charset="0"/>
            </a:endParaRPr>
          </a:p>
        </p:txBody>
      </p:sp>
      <p:sp>
        <p:nvSpPr>
          <p:cNvPr id="20" name="TextBox 19">
            <a:extLst>
              <a:ext uri="{FF2B5EF4-FFF2-40B4-BE49-F238E27FC236}">
                <a16:creationId xmlns:a16="http://schemas.microsoft.com/office/drawing/2014/main" id="{B07E8B2B-52EC-4D54-8618-77E1D33BBED6}"/>
              </a:ext>
            </a:extLst>
          </p:cNvPr>
          <p:cNvSpPr txBox="1"/>
          <p:nvPr/>
        </p:nvSpPr>
        <p:spPr>
          <a:xfrm>
            <a:off x="2409201" y="2654792"/>
            <a:ext cx="4638370" cy="369332"/>
          </a:xfrm>
          <a:prstGeom prst="rect">
            <a:avLst/>
          </a:prstGeom>
          <a:noFill/>
        </p:spPr>
        <p:txBody>
          <a:bodyPr wrap="square" rtlCol="0">
            <a:spAutoFit/>
          </a:bodyPr>
          <a:lstStyle/>
          <a:p>
            <a:r>
              <a:rPr lang="en-US" dirty="0">
                <a:latin typeface="Miso" pitchFamily="2" charset="0"/>
              </a:rPr>
              <a:t>Valstybin</a:t>
            </a:r>
            <a:r>
              <a:rPr lang="lt-LT" dirty="0">
                <a:latin typeface="Miso" pitchFamily="2" charset="0"/>
              </a:rPr>
              <a:t>ė mokesčių inspekcija: </a:t>
            </a:r>
            <a:r>
              <a:rPr lang="en-US" dirty="0">
                <a:latin typeface="Miso" pitchFamily="2" charset="0"/>
              </a:rPr>
              <a:t>1,61 mln</a:t>
            </a:r>
            <a:r>
              <a:rPr lang="lt-LT" dirty="0">
                <a:latin typeface="Miso" pitchFamily="2" charset="0"/>
              </a:rPr>
              <a:t>.</a:t>
            </a:r>
            <a:r>
              <a:rPr lang="en-US" dirty="0">
                <a:latin typeface="Miso" pitchFamily="2" charset="0"/>
              </a:rPr>
              <a:t>/eur</a:t>
            </a:r>
            <a:r>
              <a:rPr lang="lt-LT" dirty="0">
                <a:latin typeface="Miso" pitchFamily="2" charset="0"/>
              </a:rPr>
              <a:t>ų</a:t>
            </a:r>
          </a:p>
        </p:txBody>
      </p:sp>
      <p:sp>
        <p:nvSpPr>
          <p:cNvPr id="21" name="TextBox 20">
            <a:extLst>
              <a:ext uri="{FF2B5EF4-FFF2-40B4-BE49-F238E27FC236}">
                <a16:creationId xmlns:a16="http://schemas.microsoft.com/office/drawing/2014/main" id="{1DFB972A-5E24-42EF-8228-D7D80D6A5823}"/>
              </a:ext>
            </a:extLst>
          </p:cNvPr>
          <p:cNvSpPr txBox="1"/>
          <p:nvPr/>
        </p:nvSpPr>
        <p:spPr>
          <a:xfrm>
            <a:off x="2409200" y="3052044"/>
            <a:ext cx="4270379" cy="369332"/>
          </a:xfrm>
          <a:prstGeom prst="rect">
            <a:avLst/>
          </a:prstGeom>
          <a:noFill/>
        </p:spPr>
        <p:txBody>
          <a:bodyPr wrap="square" rtlCol="0">
            <a:spAutoFit/>
          </a:bodyPr>
          <a:lstStyle/>
          <a:p>
            <a:r>
              <a:rPr lang="lt-LT" dirty="0">
                <a:latin typeface="Miso" pitchFamily="2" charset="0"/>
              </a:rPr>
              <a:t>Žemės ūkio ministerija: </a:t>
            </a:r>
            <a:r>
              <a:rPr lang="en-US" dirty="0">
                <a:latin typeface="Miso" pitchFamily="2" charset="0"/>
              </a:rPr>
              <a:t>0,77 mln</a:t>
            </a:r>
            <a:r>
              <a:rPr lang="lt-LT" dirty="0">
                <a:latin typeface="Miso" pitchFamily="2" charset="0"/>
              </a:rPr>
              <a:t>.</a:t>
            </a:r>
            <a:r>
              <a:rPr lang="en-US" dirty="0">
                <a:latin typeface="Miso" pitchFamily="2" charset="0"/>
              </a:rPr>
              <a:t>/eur</a:t>
            </a:r>
            <a:r>
              <a:rPr lang="lt-LT" dirty="0">
                <a:latin typeface="Miso" pitchFamily="2" charset="0"/>
              </a:rPr>
              <a:t>ų</a:t>
            </a:r>
          </a:p>
        </p:txBody>
      </p:sp>
      <p:sp>
        <p:nvSpPr>
          <p:cNvPr id="2" name="Rectangle 1">
            <a:extLst>
              <a:ext uri="{FF2B5EF4-FFF2-40B4-BE49-F238E27FC236}">
                <a16:creationId xmlns:a16="http://schemas.microsoft.com/office/drawing/2014/main" id="{F5D75D60-FEA3-44D9-82CF-EC84195BE02F}"/>
              </a:ext>
            </a:extLst>
          </p:cNvPr>
          <p:cNvSpPr/>
          <p:nvPr/>
        </p:nvSpPr>
        <p:spPr>
          <a:xfrm>
            <a:off x="7191630" y="2304357"/>
            <a:ext cx="2931508" cy="369332"/>
          </a:xfrm>
          <a:prstGeom prst="rect">
            <a:avLst/>
          </a:prstGeom>
        </p:spPr>
        <p:txBody>
          <a:bodyPr wrap="none">
            <a:spAutoFit/>
          </a:bodyPr>
          <a:lstStyle/>
          <a:p>
            <a:r>
              <a:rPr lang="en-US" dirty="0">
                <a:latin typeface="Miso" pitchFamily="2" charset="0"/>
              </a:rPr>
              <a:t>Aplinkos ministerija</a:t>
            </a:r>
            <a:r>
              <a:rPr lang="lt-LT" dirty="0">
                <a:latin typeface="Miso" pitchFamily="2" charset="0"/>
              </a:rPr>
              <a:t>: </a:t>
            </a:r>
            <a:r>
              <a:rPr lang="en-US" dirty="0">
                <a:latin typeface="Miso" pitchFamily="2" charset="0"/>
              </a:rPr>
              <a:t>240</a:t>
            </a:r>
            <a:r>
              <a:rPr lang="lt-LT" dirty="0">
                <a:latin typeface="Miso" pitchFamily="2" charset="0"/>
              </a:rPr>
              <a:t> tūkst./eurų</a:t>
            </a:r>
          </a:p>
        </p:txBody>
      </p:sp>
      <p:sp>
        <p:nvSpPr>
          <p:cNvPr id="3" name="Rectangle 2">
            <a:extLst>
              <a:ext uri="{FF2B5EF4-FFF2-40B4-BE49-F238E27FC236}">
                <a16:creationId xmlns:a16="http://schemas.microsoft.com/office/drawing/2014/main" id="{B4600491-6CB2-461B-B7A2-4883DCF1E73A}"/>
              </a:ext>
            </a:extLst>
          </p:cNvPr>
          <p:cNvSpPr/>
          <p:nvPr/>
        </p:nvSpPr>
        <p:spPr>
          <a:xfrm>
            <a:off x="7191630" y="2654792"/>
            <a:ext cx="4518360" cy="646331"/>
          </a:xfrm>
          <a:prstGeom prst="rect">
            <a:avLst/>
          </a:prstGeom>
        </p:spPr>
        <p:txBody>
          <a:bodyPr wrap="square">
            <a:spAutoFit/>
          </a:bodyPr>
          <a:lstStyle/>
          <a:p>
            <a:r>
              <a:rPr lang="lt-LT" dirty="0">
                <a:latin typeface="Miso" pitchFamily="2" charset="0"/>
              </a:rPr>
              <a:t>Socialinės apsaugos ir darbo ministerija: </a:t>
            </a:r>
            <a:r>
              <a:rPr lang="en-US" dirty="0">
                <a:latin typeface="Miso" pitchFamily="2" charset="0"/>
              </a:rPr>
              <a:t>24 t</a:t>
            </a:r>
            <a:r>
              <a:rPr lang="lt-LT" dirty="0">
                <a:latin typeface="Miso" pitchFamily="2" charset="0"/>
              </a:rPr>
              <a:t>ūkst.</a:t>
            </a:r>
            <a:r>
              <a:rPr lang="en-US" dirty="0">
                <a:latin typeface="Miso" pitchFamily="2" charset="0"/>
              </a:rPr>
              <a:t>/eur</a:t>
            </a:r>
            <a:r>
              <a:rPr lang="lt-LT" dirty="0">
                <a:latin typeface="Miso" pitchFamily="2" charset="0"/>
              </a:rPr>
              <a:t>ų</a:t>
            </a:r>
          </a:p>
        </p:txBody>
      </p:sp>
      <p:sp>
        <p:nvSpPr>
          <p:cNvPr id="22" name="TextBox 21">
            <a:extLst>
              <a:ext uri="{FF2B5EF4-FFF2-40B4-BE49-F238E27FC236}">
                <a16:creationId xmlns:a16="http://schemas.microsoft.com/office/drawing/2014/main" id="{BB88B740-140C-4DB3-B4A6-0324DE5B7947}"/>
              </a:ext>
            </a:extLst>
          </p:cNvPr>
          <p:cNvSpPr txBox="1"/>
          <p:nvPr/>
        </p:nvSpPr>
        <p:spPr>
          <a:xfrm>
            <a:off x="7191630" y="3297733"/>
            <a:ext cx="5000370" cy="369332"/>
          </a:xfrm>
          <a:prstGeom prst="rect">
            <a:avLst/>
          </a:prstGeom>
          <a:noFill/>
        </p:spPr>
        <p:txBody>
          <a:bodyPr wrap="square" rtlCol="0">
            <a:spAutoFit/>
          </a:bodyPr>
          <a:lstStyle/>
          <a:p>
            <a:r>
              <a:rPr lang="lt-LT" dirty="0">
                <a:latin typeface="Miso" pitchFamily="2" charset="0"/>
              </a:rPr>
              <a:t>Ekonomikos ir inovacijų ministerija: </a:t>
            </a:r>
            <a:r>
              <a:rPr lang="en-US" dirty="0">
                <a:latin typeface="Miso" pitchFamily="2" charset="0"/>
              </a:rPr>
              <a:t>7,2 t</a:t>
            </a:r>
            <a:r>
              <a:rPr lang="lt-LT" dirty="0">
                <a:latin typeface="Miso" pitchFamily="2" charset="0"/>
              </a:rPr>
              <a:t>ūkst.</a:t>
            </a:r>
            <a:r>
              <a:rPr lang="en-US" dirty="0">
                <a:latin typeface="Miso" pitchFamily="2" charset="0"/>
              </a:rPr>
              <a:t>/eur</a:t>
            </a:r>
            <a:r>
              <a:rPr lang="lt-LT" dirty="0">
                <a:latin typeface="Miso" pitchFamily="2" charset="0"/>
              </a:rPr>
              <a:t>ų</a:t>
            </a:r>
          </a:p>
        </p:txBody>
      </p:sp>
    </p:spTree>
    <p:extLst>
      <p:ext uri="{BB962C8B-B14F-4D97-AF65-F5344CB8AC3E}">
        <p14:creationId xmlns:p14="http://schemas.microsoft.com/office/powerpoint/2010/main" val="1877474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FEA80-8E65-4462-A11C-6D83558CB446}"/>
              </a:ext>
            </a:extLst>
          </p:cNvPr>
          <p:cNvSpPr>
            <a:spLocks noGrp="1"/>
          </p:cNvSpPr>
          <p:nvPr>
            <p:ph type="ctrTitle"/>
          </p:nvPr>
        </p:nvSpPr>
        <p:spPr>
          <a:xfrm>
            <a:off x="2137339" y="1333583"/>
            <a:ext cx="7607121" cy="701696"/>
          </a:xfrm>
        </p:spPr>
        <p:txBody>
          <a:bodyPr>
            <a:noAutofit/>
          </a:bodyPr>
          <a:lstStyle/>
          <a:p>
            <a:r>
              <a:rPr lang="en-US" sz="4000" b="1" dirty="0">
                <a:latin typeface="Miso" pitchFamily="2" charset="0"/>
              </a:rPr>
              <a:t>REGULIAVIMO NA</a:t>
            </a:r>
            <a:r>
              <a:rPr lang="lt-LT" sz="4000" b="1" dirty="0">
                <a:latin typeface="Miso" pitchFamily="2" charset="0"/>
              </a:rPr>
              <a:t>ŠTA: ADMINISTRACINĖ NAŠTA IR PRISITAIKYMO IŠLAIDOS</a:t>
            </a:r>
            <a:endParaRPr lang="lt-LT" sz="4000" dirty="0"/>
          </a:p>
        </p:txBody>
      </p:sp>
      <p:sp>
        <p:nvSpPr>
          <p:cNvPr id="14" name="TextBox 13">
            <a:extLst>
              <a:ext uri="{FF2B5EF4-FFF2-40B4-BE49-F238E27FC236}">
                <a16:creationId xmlns:a16="http://schemas.microsoft.com/office/drawing/2014/main" id="{DFE5FD1C-F037-40A3-91AD-AF6B8EAAAA55}"/>
              </a:ext>
            </a:extLst>
          </p:cNvPr>
          <p:cNvSpPr txBox="1"/>
          <p:nvPr/>
        </p:nvSpPr>
        <p:spPr>
          <a:xfrm>
            <a:off x="3824747" y="2474891"/>
            <a:ext cx="5329083" cy="1015663"/>
          </a:xfrm>
          <a:prstGeom prst="rect">
            <a:avLst/>
          </a:prstGeom>
          <a:noFill/>
        </p:spPr>
        <p:txBody>
          <a:bodyPr wrap="square" rtlCol="0">
            <a:spAutoFit/>
          </a:bodyPr>
          <a:lstStyle/>
          <a:p>
            <a:pPr algn="just"/>
            <a:r>
              <a:rPr lang="lt-LT" sz="2000" b="1" dirty="0">
                <a:latin typeface="Miso" pitchFamily="2" charset="0"/>
              </a:rPr>
              <a:t>Laiko sąnaudos ir finansinės išlaidos, kurias patiria ar gali patirti ūkio subjektai, vykdydami teisės aktuose nustatytus ar siūlomus nustatyti įpareigojimus</a:t>
            </a:r>
          </a:p>
        </p:txBody>
      </p:sp>
      <p:sp>
        <p:nvSpPr>
          <p:cNvPr id="15" name="TextBox 14">
            <a:extLst>
              <a:ext uri="{FF2B5EF4-FFF2-40B4-BE49-F238E27FC236}">
                <a16:creationId xmlns:a16="http://schemas.microsoft.com/office/drawing/2014/main" id="{8ED34FDF-A6AF-41F7-8704-40E9A8AB7579}"/>
              </a:ext>
            </a:extLst>
          </p:cNvPr>
          <p:cNvSpPr txBox="1"/>
          <p:nvPr/>
        </p:nvSpPr>
        <p:spPr>
          <a:xfrm>
            <a:off x="3824748" y="3919010"/>
            <a:ext cx="5329082" cy="707886"/>
          </a:xfrm>
          <a:prstGeom prst="rect">
            <a:avLst/>
          </a:prstGeom>
          <a:noFill/>
        </p:spPr>
        <p:txBody>
          <a:bodyPr wrap="square" rtlCol="0">
            <a:spAutoFit/>
          </a:bodyPr>
          <a:lstStyle/>
          <a:p>
            <a:r>
              <a:rPr lang="lt-LT" sz="2000" b="1" dirty="0">
                <a:latin typeface="Miso" pitchFamily="2" charset="0"/>
              </a:rPr>
              <a:t>Išlaidos, kurias patiria verslo subjektai, siekdami, kad jų veikla atitiktų norminiuose teisės aktuose nustatytus standartus</a:t>
            </a:r>
          </a:p>
        </p:txBody>
      </p:sp>
      <p:sp>
        <p:nvSpPr>
          <p:cNvPr id="18" name="TextBox 17">
            <a:extLst>
              <a:ext uri="{FF2B5EF4-FFF2-40B4-BE49-F238E27FC236}">
                <a16:creationId xmlns:a16="http://schemas.microsoft.com/office/drawing/2014/main" id="{4F33D953-AD64-4AD4-9A77-C8EFC28F4204}"/>
              </a:ext>
            </a:extLst>
          </p:cNvPr>
          <p:cNvSpPr txBox="1"/>
          <p:nvPr/>
        </p:nvSpPr>
        <p:spPr>
          <a:xfrm>
            <a:off x="3824748" y="5209240"/>
            <a:ext cx="5329082" cy="707886"/>
          </a:xfrm>
          <a:prstGeom prst="rect">
            <a:avLst/>
          </a:prstGeom>
          <a:noFill/>
        </p:spPr>
        <p:txBody>
          <a:bodyPr wrap="square" rtlCol="0">
            <a:spAutoFit/>
          </a:bodyPr>
          <a:lstStyle/>
          <a:p>
            <a:r>
              <a:rPr lang="lt-LT" sz="2000" b="1" dirty="0">
                <a:latin typeface="Miso" pitchFamily="2" charset="0"/>
              </a:rPr>
              <a:t>Šiuo metu taikoma administracinei naštai. Praktikoje – nesilaikoma. </a:t>
            </a:r>
            <a:r>
              <a:rPr lang="en-US" sz="2000" b="1" dirty="0">
                <a:latin typeface="Miso" pitchFamily="2" charset="0"/>
              </a:rPr>
              <a:t>2020 m. j</a:t>
            </a:r>
            <a:r>
              <a:rPr lang="lt-LT" sz="2000" b="1" dirty="0">
                <a:latin typeface="Miso" pitchFamily="2" charset="0"/>
              </a:rPr>
              <a:t>ą pritaikė tik </a:t>
            </a:r>
            <a:r>
              <a:rPr lang="en-US" sz="2000" b="1" dirty="0">
                <a:latin typeface="Miso" pitchFamily="2" charset="0"/>
              </a:rPr>
              <a:t>8 institucijos i</a:t>
            </a:r>
            <a:r>
              <a:rPr lang="lt-LT" sz="2000" b="1" dirty="0">
                <a:latin typeface="Miso" pitchFamily="2" charset="0"/>
              </a:rPr>
              <a:t>š </a:t>
            </a:r>
            <a:r>
              <a:rPr lang="en-US" sz="2000" b="1" dirty="0">
                <a:latin typeface="Miso" pitchFamily="2" charset="0"/>
              </a:rPr>
              <a:t>17</a:t>
            </a:r>
            <a:endParaRPr lang="lt-LT" sz="2000" b="1" dirty="0">
              <a:latin typeface="Miso" pitchFamily="2" charset="0"/>
            </a:endParaRPr>
          </a:p>
        </p:txBody>
      </p:sp>
      <p:sp>
        <p:nvSpPr>
          <p:cNvPr id="23" name="Oval 22">
            <a:extLst>
              <a:ext uri="{FF2B5EF4-FFF2-40B4-BE49-F238E27FC236}">
                <a16:creationId xmlns:a16="http://schemas.microsoft.com/office/drawing/2014/main" id="{2A724FA8-6616-4F70-A26A-76B4BBD5F2B2}"/>
              </a:ext>
            </a:extLst>
          </p:cNvPr>
          <p:cNvSpPr/>
          <p:nvPr/>
        </p:nvSpPr>
        <p:spPr>
          <a:xfrm>
            <a:off x="2264768" y="2404711"/>
            <a:ext cx="1338887" cy="11560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4071AD0-FBE7-4795-B4ED-435C940C5476}"/>
              </a:ext>
            </a:extLst>
          </p:cNvPr>
          <p:cNvSpPr/>
          <p:nvPr/>
        </p:nvSpPr>
        <p:spPr>
          <a:xfrm>
            <a:off x="2264767" y="3694941"/>
            <a:ext cx="1338887" cy="11560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184419CF-3C2B-4DC9-89DF-B672EE0B4A75}"/>
              </a:ext>
            </a:extLst>
          </p:cNvPr>
          <p:cNvSpPr/>
          <p:nvPr/>
        </p:nvSpPr>
        <p:spPr>
          <a:xfrm>
            <a:off x="2264767" y="4985171"/>
            <a:ext cx="1338887" cy="11560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298F6CCE-6207-4891-BE9C-A4AE50F67915}"/>
              </a:ext>
            </a:extLst>
          </p:cNvPr>
          <p:cNvSpPr/>
          <p:nvPr/>
        </p:nvSpPr>
        <p:spPr>
          <a:xfrm>
            <a:off x="9374922" y="2404711"/>
            <a:ext cx="1338887" cy="11560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0F11D65-DD34-4EB7-ABC7-09742794E863}"/>
              </a:ext>
            </a:extLst>
          </p:cNvPr>
          <p:cNvSpPr/>
          <p:nvPr/>
        </p:nvSpPr>
        <p:spPr>
          <a:xfrm>
            <a:off x="9374921" y="4946404"/>
            <a:ext cx="1338887" cy="11560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D916971B-67B4-4E73-AE0B-E2E479F491F1}"/>
              </a:ext>
            </a:extLst>
          </p:cNvPr>
          <p:cNvSpPr/>
          <p:nvPr/>
        </p:nvSpPr>
        <p:spPr>
          <a:xfrm>
            <a:off x="9374921" y="3693574"/>
            <a:ext cx="1338887" cy="1156025"/>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5A542B3-FBE4-4EA8-BA9E-DC9BEB4E4C5C}"/>
              </a:ext>
            </a:extLst>
          </p:cNvPr>
          <p:cNvSpPr txBox="1"/>
          <p:nvPr/>
        </p:nvSpPr>
        <p:spPr>
          <a:xfrm>
            <a:off x="9184572" y="2858139"/>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a:t>
            </a:r>
            <a:r>
              <a:rPr lang="lt-LT" sz="1600" b="1" dirty="0">
                <a:solidFill>
                  <a:schemeClr val="bg1"/>
                </a:solidFill>
                <a:latin typeface="Miso" pitchFamily="2" charset="0"/>
              </a:rPr>
              <a:t>14</a:t>
            </a:r>
            <a:r>
              <a:rPr lang="en-US" sz="1600" b="1" dirty="0">
                <a:solidFill>
                  <a:schemeClr val="bg1"/>
                </a:solidFill>
                <a:latin typeface="Miso" pitchFamily="2" charset="0"/>
              </a:rPr>
              <a:t> m</a:t>
            </a:r>
            <a:endParaRPr lang="en-US" sz="1400" b="1" dirty="0">
              <a:solidFill>
                <a:schemeClr val="bg1"/>
              </a:solidFill>
              <a:latin typeface="Miso" pitchFamily="2" charset="0"/>
            </a:endParaRPr>
          </a:p>
        </p:txBody>
      </p:sp>
      <p:sp>
        <p:nvSpPr>
          <p:cNvPr id="31" name="TextBox 30">
            <a:extLst>
              <a:ext uri="{FF2B5EF4-FFF2-40B4-BE49-F238E27FC236}">
                <a16:creationId xmlns:a16="http://schemas.microsoft.com/office/drawing/2014/main" id="{F6250A28-5A48-499B-928E-428AFA5E9D02}"/>
              </a:ext>
            </a:extLst>
          </p:cNvPr>
          <p:cNvSpPr txBox="1"/>
          <p:nvPr/>
        </p:nvSpPr>
        <p:spPr>
          <a:xfrm>
            <a:off x="9184571" y="4103676"/>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202</a:t>
            </a:r>
            <a:r>
              <a:rPr lang="lt-LT" sz="1600" b="1" dirty="0">
                <a:solidFill>
                  <a:schemeClr val="bg1"/>
                </a:solidFill>
                <a:latin typeface="Miso" pitchFamily="2" charset="0"/>
              </a:rPr>
              <a:t>1</a:t>
            </a:r>
            <a:r>
              <a:rPr lang="en-US" sz="1600" b="1" dirty="0">
                <a:solidFill>
                  <a:schemeClr val="bg1"/>
                </a:solidFill>
                <a:latin typeface="Miso" pitchFamily="2" charset="0"/>
              </a:rPr>
              <a:t> m</a:t>
            </a:r>
            <a:r>
              <a:rPr lang="en-US" sz="1400" b="1" dirty="0">
                <a:solidFill>
                  <a:schemeClr val="bg1"/>
                </a:solidFill>
                <a:latin typeface="Miso" pitchFamily="2" charset="0"/>
              </a:rPr>
              <a:t>.</a:t>
            </a:r>
          </a:p>
        </p:txBody>
      </p:sp>
      <p:sp>
        <p:nvSpPr>
          <p:cNvPr id="32" name="TextBox 31">
            <a:extLst>
              <a:ext uri="{FF2B5EF4-FFF2-40B4-BE49-F238E27FC236}">
                <a16:creationId xmlns:a16="http://schemas.microsoft.com/office/drawing/2014/main" id="{12257CCA-AA18-4965-BE2C-2BA0BCBF9C64}"/>
              </a:ext>
            </a:extLst>
          </p:cNvPr>
          <p:cNvSpPr txBox="1"/>
          <p:nvPr/>
        </p:nvSpPr>
        <p:spPr>
          <a:xfrm>
            <a:off x="9184571" y="5202584"/>
            <a:ext cx="1719581" cy="553998"/>
          </a:xfrm>
          <a:prstGeom prst="rect">
            <a:avLst/>
          </a:prstGeom>
          <a:noFill/>
        </p:spPr>
        <p:txBody>
          <a:bodyPr wrap="square" rtlCol="0">
            <a:spAutoFit/>
          </a:bodyPr>
          <a:lstStyle/>
          <a:p>
            <a:pPr algn="ctr"/>
            <a:r>
              <a:rPr lang="en-US" sz="1600" b="1" dirty="0">
                <a:solidFill>
                  <a:schemeClr val="bg1"/>
                </a:solidFill>
                <a:latin typeface="Miso" pitchFamily="2" charset="0"/>
              </a:rPr>
              <a:t>2022 m</a:t>
            </a:r>
            <a:r>
              <a:rPr lang="en-US" sz="1400" b="1" dirty="0">
                <a:solidFill>
                  <a:schemeClr val="bg1"/>
                </a:solidFill>
                <a:latin typeface="Miso" pitchFamily="2" charset="0"/>
              </a:rPr>
              <a:t>.</a:t>
            </a:r>
          </a:p>
          <a:p>
            <a:pPr algn="ctr"/>
            <a:r>
              <a:rPr lang="en-US" sz="1400" b="1" dirty="0">
                <a:solidFill>
                  <a:schemeClr val="bg1"/>
                </a:solidFill>
                <a:latin typeface="Miso" pitchFamily="2" charset="0"/>
              </a:rPr>
              <a:t>Reguliavimo na</a:t>
            </a:r>
            <a:r>
              <a:rPr lang="lt-LT" sz="1400" b="1" dirty="0">
                <a:solidFill>
                  <a:schemeClr val="bg1"/>
                </a:solidFill>
                <a:latin typeface="Miso" pitchFamily="2" charset="0"/>
              </a:rPr>
              <a:t>štai</a:t>
            </a:r>
          </a:p>
        </p:txBody>
      </p:sp>
      <p:sp>
        <p:nvSpPr>
          <p:cNvPr id="33" name="TextBox 32">
            <a:extLst>
              <a:ext uri="{FF2B5EF4-FFF2-40B4-BE49-F238E27FC236}">
                <a16:creationId xmlns:a16="http://schemas.microsoft.com/office/drawing/2014/main" id="{765A354C-4C56-4DBA-8D73-9435C35ED479}"/>
              </a:ext>
            </a:extLst>
          </p:cNvPr>
          <p:cNvSpPr txBox="1"/>
          <p:nvPr/>
        </p:nvSpPr>
        <p:spPr>
          <a:xfrm>
            <a:off x="2104027" y="2721112"/>
            <a:ext cx="1610174" cy="584775"/>
          </a:xfrm>
          <a:prstGeom prst="rect">
            <a:avLst/>
          </a:prstGeom>
          <a:noFill/>
        </p:spPr>
        <p:txBody>
          <a:bodyPr wrap="square" rtlCol="0">
            <a:spAutoFit/>
          </a:bodyPr>
          <a:lstStyle/>
          <a:p>
            <a:pPr algn="ctr"/>
            <a:r>
              <a:rPr lang="lt-LT" sz="1600" b="1" dirty="0">
                <a:solidFill>
                  <a:schemeClr val="bg1"/>
                </a:solidFill>
                <a:latin typeface="Miso" pitchFamily="2" charset="0"/>
              </a:rPr>
              <a:t>Administracinė</a:t>
            </a:r>
            <a:r>
              <a:rPr lang="lt-LT" sz="1400" b="1" dirty="0"/>
              <a:t> </a:t>
            </a:r>
          </a:p>
          <a:p>
            <a:pPr algn="ctr"/>
            <a:r>
              <a:rPr lang="lt-LT" sz="1600" b="1" dirty="0">
                <a:solidFill>
                  <a:schemeClr val="bg1"/>
                </a:solidFill>
                <a:latin typeface="Miso" pitchFamily="2" charset="0"/>
              </a:rPr>
              <a:t>našta</a:t>
            </a:r>
          </a:p>
        </p:txBody>
      </p:sp>
      <p:sp>
        <p:nvSpPr>
          <p:cNvPr id="35" name="TextBox 34">
            <a:extLst>
              <a:ext uri="{FF2B5EF4-FFF2-40B4-BE49-F238E27FC236}">
                <a16:creationId xmlns:a16="http://schemas.microsoft.com/office/drawing/2014/main" id="{19FAE426-A257-43FC-BA03-2B76555A43AC}"/>
              </a:ext>
            </a:extLst>
          </p:cNvPr>
          <p:cNvSpPr txBox="1"/>
          <p:nvPr/>
        </p:nvSpPr>
        <p:spPr>
          <a:xfrm>
            <a:off x="2129123" y="3980566"/>
            <a:ext cx="1610174" cy="584775"/>
          </a:xfrm>
          <a:prstGeom prst="rect">
            <a:avLst/>
          </a:prstGeom>
          <a:noFill/>
        </p:spPr>
        <p:txBody>
          <a:bodyPr wrap="square" rtlCol="0">
            <a:spAutoFit/>
          </a:bodyPr>
          <a:lstStyle/>
          <a:p>
            <a:pPr algn="ctr"/>
            <a:r>
              <a:rPr lang="lt-LT" sz="1600" b="1" dirty="0">
                <a:solidFill>
                  <a:schemeClr val="bg1"/>
                </a:solidFill>
                <a:latin typeface="Miso" pitchFamily="2" charset="0"/>
              </a:rPr>
              <a:t>Prisitaikymo</a:t>
            </a:r>
          </a:p>
          <a:p>
            <a:pPr algn="ctr"/>
            <a:r>
              <a:rPr lang="lt-LT" sz="1600" b="1" dirty="0">
                <a:solidFill>
                  <a:schemeClr val="bg1"/>
                </a:solidFill>
                <a:latin typeface="Miso" pitchFamily="2" charset="0"/>
              </a:rPr>
              <a:t> išlaidos</a:t>
            </a:r>
          </a:p>
        </p:txBody>
      </p:sp>
      <p:sp>
        <p:nvSpPr>
          <p:cNvPr id="36" name="TextBox 35">
            <a:extLst>
              <a:ext uri="{FF2B5EF4-FFF2-40B4-BE49-F238E27FC236}">
                <a16:creationId xmlns:a16="http://schemas.microsoft.com/office/drawing/2014/main" id="{AFA9AFF0-9806-4D90-8743-D76AA9B68D4E}"/>
              </a:ext>
            </a:extLst>
          </p:cNvPr>
          <p:cNvSpPr txBox="1"/>
          <p:nvPr/>
        </p:nvSpPr>
        <p:spPr>
          <a:xfrm>
            <a:off x="2104027" y="5270796"/>
            <a:ext cx="1610174" cy="584775"/>
          </a:xfrm>
          <a:prstGeom prst="rect">
            <a:avLst/>
          </a:prstGeom>
          <a:noFill/>
        </p:spPr>
        <p:txBody>
          <a:bodyPr wrap="square" rtlCol="0">
            <a:spAutoFit/>
          </a:bodyPr>
          <a:lstStyle/>
          <a:p>
            <a:pPr algn="ctr"/>
            <a:r>
              <a:rPr lang="lt-LT" sz="1600" b="1" i="1" dirty="0">
                <a:solidFill>
                  <a:schemeClr val="bg1"/>
                </a:solidFill>
                <a:latin typeface="Miso" pitchFamily="2" charset="0"/>
              </a:rPr>
              <a:t>One in, one out </a:t>
            </a:r>
            <a:r>
              <a:rPr lang="lt-LT" sz="1600" b="1" dirty="0">
                <a:solidFill>
                  <a:schemeClr val="bg1"/>
                </a:solidFill>
                <a:latin typeface="Miso" pitchFamily="2" charset="0"/>
              </a:rPr>
              <a:t>taisyklė</a:t>
            </a:r>
          </a:p>
        </p:txBody>
      </p:sp>
    </p:spTree>
    <p:extLst>
      <p:ext uri="{BB962C8B-B14F-4D97-AF65-F5344CB8AC3E}">
        <p14:creationId xmlns:p14="http://schemas.microsoft.com/office/powerpoint/2010/main" val="1282420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FEA80-8E65-4462-A11C-6D83558CB446}"/>
              </a:ext>
            </a:extLst>
          </p:cNvPr>
          <p:cNvSpPr>
            <a:spLocks noGrp="1"/>
          </p:cNvSpPr>
          <p:nvPr>
            <p:ph type="ctrTitle"/>
          </p:nvPr>
        </p:nvSpPr>
        <p:spPr>
          <a:xfrm>
            <a:off x="2129123" y="795654"/>
            <a:ext cx="7607121" cy="701696"/>
          </a:xfrm>
        </p:spPr>
        <p:txBody>
          <a:bodyPr>
            <a:noAutofit/>
          </a:bodyPr>
          <a:lstStyle/>
          <a:p>
            <a:r>
              <a:rPr lang="lt-LT" sz="4000" b="1" dirty="0">
                <a:latin typeface="Miso" pitchFamily="2" charset="0"/>
              </a:rPr>
              <a:t>ŠVIESLENTĖ </a:t>
            </a:r>
            <a:r>
              <a:rPr lang="en-US" sz="4000" b="1" dirty="0">
                <a:latin typeface="Miso" pitchFamily="2" charset="0"/>
              </a:rPr>
              <a:t>2020</a:t>
            </a:r>
            <a:endParaRPr lang="lt-LT" sz="4000" b="1" dirty="0">
              <a:latin typeface="Miso" pitchFamily="2" charset="0"/>
            </a:endParaRPr>
          </a:p>
        </p:txBody>
      </p:sp>
      <p:sp>
        <p:nvSpPr>
          <p:cNvPr id="30" name="TextBox 29">
            <a:extLst>
              <a:ext uri="{FF2B5EF4-FFF2-40B4-BE49-F238E27FC236}">
                <a16:creationId xmlns:a16="http://schemas.microsoft.com/office/drawing/2014/main" id="{B5A542B3-FBE4-4EA8-BA9E-DC9BEB4E4C5C}"/>
              </a:ext>
            </a:extLst>
          </p:cNvPr>
          <p:cNvSpPr txBox="1"/>
          <p:nvPr/>
        </p:nvSpPr>
        <p:spPr>
          <a:xfrm>
            <a:off x="9184572" y="2858139"/>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a:t>
            </a:r>
            <a:r>
              <a:rPr lang="lt-LT" sz="1600" b="1" dirty="0">
                <a:solidFill>
                  <a:schemeClr val="bg1"/>
                </a:solidFill>
                <a:latin typeface="Miso" pitchFamily="2" charset="0"/>
              </a:rPr>
              <a:t>14</a:t>
            </a:r>
            <a:r>
              <a:rPr lang="en-US" sz="1600" b="1" dirty="0">
                <a:solidFill>
                  <a:schemeClr val="bg1"/>
                </a:solidFill>
                <a:latin typeface="Miso" pitchFamily="2" charset="0"/>
              </a:rPr>
              <a:t> m</a:t>
            </a:r>
            <a:endParaRPr lang="en-US" sz="1400" b="1" dirty="0">
              <a:solidFill>
                <a:schemeClr val="bg1"/>
              </a:solidFill>
              <a:latin typeface="Miso" pitchFamily="2" charset="0"/>
            </a:endParaRPr>
          </a:p>
        </p:txBody>
      </p:sp>
      <p:sp>
        <p:nvSpPr>
          <p:cNvPr id="31" name="TextBox 30">
            <a:extLst>
              <a:ext uri="{FF2B5EF4-FFF2-40B4-BE49-F238E27FC236}">
                <a16:creationId xmlns:a16="http://schemas.microsoft.com/office/drawing/2014/main" id="{F6250A28-5A48-499B-928E-428AFA5E9D02}"/>
              </a:ext>
            </a:extLst>
          </p:cNvPr>
          <p:cNvSpPr txBox="1"/>
          <p:nvPr/>
        </p:nvSpPr>
        <p:spPr>
          <a:xfrm>
            <a:off x="9184571" y="4103676"/>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202</a:t>
            </a:r>
            <a:r>
              <a:rPr lang="lt-LT" sz="1600" b="1" dirty="0">
                <a:solidFill>
                  <a:schemeClr val="bg1"/>
                </a:solidFill>
                <a:latin typeface="Miso" pitchFamily="2" charset="0"/>
              </a:rPr>
              <a:t>1</a:t>
            </a:r>
            <a:r>
              <a:rPr lang="en-US" sz="1600" b="1" dirty="0">
                <a:solidFill>
                  <a:schemeClr val="bg1"/>
                </a:solidFill>
                <a:latin typeface="Miso" pitchFamily="2" charset="0"/>
              </a:rPr>
              <a:t> m</a:t>
            </a:r>
            <a:r>
              <a:rPr lang="en-US" sz="1400" b="1" dirty="0">
                <a:solidFill>
                  <a:schemeClr val="bg1"/>
                </a:solidFill>
                <a:latin typeface="Miso" pitchFamily="2" charset="0"/>
              </a:rPr>
              <a:t>.</a:t>
            </a:r>
          </a:p>
        </p:txBody>
      </p:sp>
      <p:sp>
        <p:nvSpPr>
          <p:cNvPr id="35" name="TextBox 34">
            <a:extLst>
              <a:ext uri="{FF2B5EF4-FFF2-40B4-BE49-F238E27FC236}">
                <a16:creationId xmlns:a16="http://schemas.microsoft.com/office/drawing/2014/main" id="{19FAE426-A257-43FC-BA03-2B76555A43AC}"/>
              </a:ext>
            </a:extLst>
          </p:cNvPr>
          <p:cNvSpPr txBox="1"/>
          <p:nvPr/>
        </p:nvSpPr>
        <p:spPr>
          <a:xfrm>
            <a:off x="2129123" y="3980566"/>
            <a:ext cx="1610174" cy="584775"/>
          </a:xfrm>
          <a:prstGeom prst="rect">
            <a:avLst/>
          </a:prstGeom>
          <a:noFill/>
        </p:spPr>
        <p:txBody>
          <a:bodyPr wrap="square" rtlCol="0">
            <a:spAutoFit/>
          </a:bodyPr>
          <a:lstStyle/>
          <a:p>
            <a:pPr algn="ctr"/>
            <a:r>
              <a:rPr lang="lt-LT" sz="1600" b="1" dirty="0">
                <a:solidFill>
                  <a:schemeClr val="bg1"/>
                </a:solidFill>
                <a:latin typeface="Miso" pitchFamily="2" charset="0"/>
              </a:rPr>
              <a:t>Prisitaikymo</a:t>
            </a:r>
          </a:p>
          <a:p>
            <a:pPr algn="ctr"/>
            <a:r>
              <a:rPr lang="lt-LT" sz="1600" b="1" dirty="0">
                <a:solidFill>
                  <a:schemeClr val="bg1"/>
                </a:solidFill>
                <a:latin typeface="Miso" pitchFamily="2" charset="0"/>
              </a:rPr>
              <a:t> išlaido</a:t>
            </a:r>
          </a:p>
        </p:txBody>
      </p:sp>
      <p:sp>
        <p:nvSpPr>
          <p:cNvPr id="4" name="Rectangle 3">
            <a:extLst>
              <a:ext uri="{FF2B5EF4-FFF2-40B4-BE49-F238E27FC236}">
                <a16:creationId xmlns:a16="http://schemas.microsoft.com/office/drawing/2014/main" id="{8C72C4A5-804F-434B-B6BE-FCF563AD24E9}"/>
              </a:ext>
            </a:extLst>
          </p:cNvPr>
          <p:cNvSpPr/>
          <p:nvPr/>
        </p:nvSpPr>
        <p:spPr>
          <a:xfrm>
            <a:off x="2129123" y="1497350"/>
            <a:ext cx="7998103" cy="369332"/>
          </a:xfrm>
          <a:prstGeom prst="rect">
            <a:avLst/>
          </a:prstGeom>
        </p:spPr>
        <p:txBody>
          <a:bodyPr wrap="square">
            <a:spAutoFit/>
          </a:bodyPr>
          <a:lstStyle/>
          <a:p>
            <a:r>
              <a:rPr lang="lt-LT" b="1" dirty="0">
                <a:latin typeface="Miso" pitchFamily="2" charset="0"/>
              </a:rPr>
              <a:t>Priežiūros institucijų veiklos pažangumo tyrimas</a:t>
            </a:r>
          </a:p>
        </p:txBody>
      </p:sp>
      <p:sp>
        <p:nvSpPr>
          <p:cNvPr id="6" name="Rectangle 5">
            <a:extLst>
              <a:ext uri="{FF2B5EF4-FFF2-40B4-BE49-F238E27FC236}">
                <a16:creationId xmlns:a16="http://schemas.microsoft.com/office/drawing/2014/main" id="{C7788F5F-0EBD-465C-9E57-BEE11B85DEAD}"/>
              </a:ext>
            </a:extLst>
          </p:cNvPr>
          <p:cNvSpPr/>
          <p:nvPr/>
        </p:nvSpPr>
        <p:spPr>
          <a:xfrm>
            <a:off x="2352147" y="2014380"/>
            <a:ext cx="6096000" cy="369332"/>
          </a:xfrm>
          <a:prstGeom prst="rect">
            <a:avLst/>
          </a:prstGeom>
        </p:spPr>
        <p:txBody>
          <a:bodyPr>
            <a:spAutoFit/>
          </a:bodyPr>
          <a:lstStyle/>
          <a:p>
            <a:r>
              <a:rPr lang="lt-LT" b="1" dirty="0">
                <a:latin typeface="Miso" pitchFamily="2" charset="0"/>
              </a:rPr>
              <a:t>Tikslai</a:t>
            </a:r>
            <a:r>
              <a:rPr lang="lt-LT" dirty="0">
                <a:latin typeface="Miso" pitchFamily="2" charset="0"/>
              </a:rPr>
              <a:t>:</a:t>
            </a:r>
          </a:p>
        </p:txBody>
      </p:sp>
      <p:sp>
        <p:nvSpPr>
          <p:cNvPr id="7" name="Rectangle 6">
            <a:extLst>
              <a:ext uri="{FF2B5EF4-FFF2-40B4-BE49-F238E27FC236}">
                <a16:creationId xmlns:a16="http://schemas.microsoft.com/office/drawing/2014/main" id="{E70AE434-98B0-4396-B6A1-E049544ED3EF}"/>
              </a:ext>
            </a:extLst>
          </p:cNvPr>
          <p:cNvSpPr/>
          <p:nvPr/>
        </p:nvSpPr>
        <p:spPr>
          <a:xfrm>
            <a:off x="2129123" y="2882392"/>
            <a:ext cx="3966877" cy="2862322"/>
          </a:xfrm>
          <a:prstGeom prst="rect">
            <a:avLst/>
          </a:prstGeom>
        </p:spPr>
        <p:txBody>
          <a:bodyPr wrap="square">
            <a:spAutoFit/>
          </a:bodyPr>
          <a:lstStyle/>
          <a:p>
            <a:pPr marL="285750" indent="-285750">
              <a:buFont typeface="Arial"/>
              <a:buChar char="•"/>
            </a:pPr>
            <a:r>
              <a:rPr lang="lt-LT" dirty="0">
                <a:latin typeface="Miso" pitchFamily="2" charset="0"/>
                <a:ea typeface="+mn-lt"/>
                <a:cs typeface="+mn-lt"/>
              </a:rPr>
              <a:t>objektyviais kriterijais įvertinti individualią priežiūros institucijos pažangą diegiant pažangias verslo priežiūros praktikas;</a:t>
            </a:r>
          </a:p>
          <a:p>
            <a:pPr marL="285750" indent="-285750">
              <a:buFont typeface="Arial"/>
              <a:buChar char="•"/>
            </a:pPr>
            <a:r>
              <a:rPr lang="lt-LT" dirty="0">
                <a:latin typeface="Miso" pitchFamily="2" charset="0"/>
                <a:ea typeface="+mn-lt"/>
                <a:cs typeface="+mn-lt"/>
              </a:rPr>
              <a:t>apibendrinti ir supažindinti institucijas su pažangiomis priežiūros veiklos priemonėmis ir gerąja jų praktika;</a:t>
            </a:r>
          </a:p>
          <a:p>
            <a:pPr marL="285750" indent="-285750">
              <a:buFont typeface="Arial"/>
              <a:buChar char="•"/>
            </a:pPr>
            <a:r>
              <a:rPr lang="lt-LT" dirty="0">
                <a:latin typeface="Miso" pitchFamily="2" charset="0"/>
                <a:ea typeface="+mn-lt"/>
                <a:cs typeface="+mn-lt"/>
              </a:rPr>
              <a:t>identifikuoti taikomų praktikų ir priemonių tobulintinus aspektus;</a:t>
            </a:r>
          </a:p>
          <a:p>
            <a:pPr marL="285750" indent="-285750">
              <a:buFont typeface="Arial"/>
              <a:buChar char="•"/>
            </a:pPr>
            <a:r>
              <a:rPr lang="lt-LT" dirty="0">
                <a:latin typeface="Miso" pitchFamily="2" charset="0"/>
                <a:ea typeface="+mn-lt"/>
                <a:cs typeface="+mn-lt"/>
              </a:rPr>
              <a:t>pasiūlyti veiksmus priežiūros veiklos priemonėms ir metodams gerinti.</a:t>
            </a:r>
            <a:endParaRPr lang="en-US" dirty="0">
              <a:latin typeface="Miso" pitchFamily="2" charset="0"/>
              <a:ea typeface="+mn-lt"/>
              <a:cs typeface="+mn-lt"/>
            </a:endParaRPr>
          </a:p>
        </p:txBody>
      </p:sp>
      <p:graphicFrame>
        <p:nvGraphicFramePr>
          <p:cNvPr id="9" name="Table 8">
            <a:extLst>
              <a:ext uri="{FF2B5EF4-FFF2-40B4-BE49-F238E27FC236}">
                <a16:creationId xmlns:a16="http://schemas.microsoft.com/office/drawing/2014/main" id="{582ADA5D-7684-40F9-BF70-EE77798CAA56}"/>
              </a:ext>
            </a:extLst>
          </p:cNvPr>
          <p:cNvGraphicFramePr>
            <a:graphicFrameLocks noGrp="1"/>
          </p:cNvGraphicFramePr>
          <p:nvPr>
            <p:extLst>
              <p:ext uri="{D42A27DB-BD31-4B8C-83A1-F6EECF244321}">
                <p14:modId xmlns:p14="http://schemas.microsoft.com/office/powerpoint/2010/main" val="2504013335"/>
              </p:ext>
            </p:extLst>
          </p:nvPr>
        </p:nvGraphicFramePr>
        <p:xfrm>
          <a:off x="6418296" y="2524600"/>
          <a:ext cx="5773704" cy="3975608"/>
        </p:xfrm>
        <a:graphic>
          <a:graphicData uri="http://schemas.openxmlformats.org/drawingml/2006/table">
            <a:tbl>
              <a:tblPr firstRow="1" bandRow="1">
                <a:tableStyleId>{5C22544A-7EE6-4342-B048-85BDC9FD1C3A}</a:tableStyleId>
              </a:tblPr>
              <a:tblGrid>
                <a:gridCol w="376750">
                  <a:extLst>
                    <a:ext uri="{9D8B030D-6E8A-4147-A177-3AD203B41FA5}">
                      <a16:colId xmlns:a16="http://schemas.microsoft.com/office/drawing/2014/main" val="300036510"/>
                    </a:ext>
                  </a:extLst>
                </a:gridCol>
                <a:gridCol w="2430045">
                  <a:extLst>
                    <a:ext uri="{9D8B030D-6E8A-4147-A177-3AD203B41FA5}">
                      <a16:colId xmlns:a16="http://schemas.microsoft.com/office/drawing/2014/main" val="3441714920"/>
                    </a:ext>
                  </a:extLst>
                </a:gridCol>
                <a:gridCol w="376750">
                  <a:extLst>
                    <a:ext uri="{9D8B030D-6E8A-4147-A177-3AD203B41FA5}">
                      <a16:colId xmlns:a16="http://schemas.microsoft.com/office/drawing/2014/main" val="295005321"/>
                    </a:ext>
                  </a:extLst>
                </a:gridCol>
                <a:gridCol w="442681">
                  <a:extLst>
                    <a:ext uri="{9D8B030D-6E8A-4147-A177-3AD203B41FA5}">
                      <a16:colId xmlns:a16="http://schemas.microsoft.com/office/drawing/2014/main" val="3819856198"/>
                    </a:ext>
                  </a:extLst>
                </a:gridCol>
                <a:gridCol w="442681">
                  <a:extLst>
                    <a:ext uri="{9D8B030D-6E8A-4147-A177-3AD203B41FA5}">
                      <a16:colId xmlns:a16="http://schemas.microsoft.com/office/drawing/2014/main" val="462242"/>
                    </a:ext>
                  </a:extLst>
                </a:gridCol>
                <a:gridCol w="376750">
                  <a:extLst>
                    <a:ext uri="{9D8B030D-6E8A-4147-A177-3AD203B41FA5}">
                      <a16:colId xmlns:a16="http://schemas.microsoft.com/office/drawing/2014/main" val="2845195400"/>
                    </a:ext>
                  </a:extLst>
                </a:gridCol>
                <a:gridCol w="602802">
                  <a:extLst>
                    <a:ext uri="{9D8B030D-6E8A-4147-A177-3AD203B41FA5}">
                      <a16:colId xmlns:a16="http://schemas.microsoft.com/office/drawing/2014/main" val="1262346450"/>
                    </a:ext>
                  </a:extLst>
                </a:gridCol>
                <a:gridCol w="725245">
                  <a:extLst>
                    <a:ext uri="{9D8B030D-6E8A-4147-A177-3AD203B41FA5}">
                      <a16:colId xmlns:a16="http://schemas.microsoft.com/office/drawing/2014/main" val="1133216998"/>
                    </a:ext>
                  </a:extLst>
                </a:gridCol>
              </a:tblGrid>
              <a:tr h="267442">
                <a:tc rowSpan="2">
                  <a:txBody>
                    <a:bodyPr/>
                    <a:lstStyle/>
                    <a:p>
                      <a:pPr algn="just" rtl="0" fontAlgn="base"/>
                      <a:r>
                        <a:rPr lang="lt-LT" sz="1100" dirty="0">
                          <a:effectLst/>
                          <a:latin typeface="Miso" pitchFamily="2" charset="0"/>
                        </a:rPr>
                        <a:t>Nr. </a:t>
                      </a:r>
                    </a:p>
                  </a:txBody>
                  <a:tcPr/>
                </a:tc>
                <a:tc rowSpan="2">
                  <a:txBody>
                    <a:bodyPr/>
                    <a:lstStyle/>
                    <a:p>
                      <a:pPr algn="just" rtl="0" fontAlgn="base"/>
                      <a:r>
                        <a:rPr lang="lt-LT" sz="1050" dirty="0">
                          <a:effectLst/>
                          <a:latin typeface="Miso" pitchFamily="2" charset="0"/>
                        </a:rPr>
                        <a:t>VERTINIMO KATEGORIJ</a:t>
                      </a:r>
                      <a:r>
                        <a:rPr lang="en-US" sz="1050" dirty="0">
                          <a:effectLst/>
                          <a:latin typeface="Miso" pitchFamily="2" charset="0"/>
                        </a:rPr>
                        <a:t>A</a:t>
                      </a:r>
                      <a:endParaRPr lang="lt-LT" sz="1050" dirty="0">
                        <a:effectLst/>
                        <a:latin typeface="Miso" pitchFamily="2" charset="0"/>
                      </a:endParaRPr>
                    </a:p>
                  </a:txBody>
                  <a:tcPr/>
                </a:tc>
                <a:tc gridSpan="3">
                  <a:txBody>
                    <a:bodyPr/>
                    <a:lstStyle/>
                    <a:p>
                      <a:pPr algn="ctr" rtl="0" fontAlgn="base"/>
                      <a:r>
                        <a:rPr lang="lt-LT" sz="1050">
                          <a:effectLst/>
                          <a:latin typeface="Miso" pitchFamily="2" charset="0"/>
                        </a:rPr>
                        <a:t>Kriterijų skaičius </a:t>
                      </a:r>
                    </a:p>
                  </a:txBody>
                  <a:tcPr/>
                </a:tc>
                <a:tc hMerge="1">
                  <a:txBody>
                    <a:bodyPr/>
                    <a:lstStyle/>
                    <a:p>
                      <a:endParaRPr lang="en-US"/>
                    </a:p>
                  </a:txBody>
                  <a:tcPr/>
                </a:tc>
                <a:tc hMerge="1">
                  <a:txBody>
                    <a:bodyPr/>
                    <a:lstStyle/>
                    <a:p>
                      <a:endParaRPr lang="en-US"/>
                    </a:p>
                  </a:txBody>
                  <a:tcPr/>
                </a:tc>
                <a:tc rowSpan="2">
                  <a:txBody>
                    <a:bodyPr/>
                    <a:lstStyle/>
                    <a:p>
                      <a:pPr algn="just" rtl="0" fontAlgn="base"/>
                      <a:r>
                        <a:rPr lang="lt-LT" sz="1050">
                          <a:effectLst/>
                          <a:latin typeface="Miso" pitchFamily="2" charset="0"/>
                        </a:rPr>
                        <a:t>Maksimalūs balai </a:t>
                      </a:r>
                    </a:p>
                  </a:txBody>
                  <a:tcPr/>
                </a:tc>
                <a:tc rowSpan="2">
                  <a:txBody>
                    <a:bodyPr/>
                    <a:lstStyle/>
                    <a:p>
                      <a:pPr algn="just" rtl="0" fontAlgn="base"/>
                      <a:r>
                        <a:rPr lang="lt-LT" sz="1050" dirty="0">
                          <a:effectLst/>
                          <a:latin typeface="Miso" pitchFamily="2" charset="0"/>
                        </a:rPr>
                        <a:t>Svertiniai koeficientai </a:t>
                      </a:r>
                    </a:p>
                  </a:txBody>
                  <a:tcPr/>
                </a:tc>
                <a:tc rowSpan="2">
                  <a:txBody>
                    <a:bodyPr/>
                    <a:lstStyle/>
                    <a:p>
                      <a:pPr algn="just" rtl="0" fontAlgn="base"/>
                      <a:r>
                        <a:rPr lang="lt-LT" sz="1050" dirty="0">
                          <a:effectLst/>
                          <a:latin typeface="Miso" pitchFamily="2" charset="0"/>
                        </a:rPr>
                        <a:t>Pažangumo įvertinimas (indeksas)  </a:t>
                      </a:r>
                    </a:p>
                  </a:txBody>
                  <a:tcPr/>
                </a:tc>
                <a:extLst>
                  <a:ext uri="{0D108BD9-81ED-4DB2-BD59-A6C34878D82A}">
                    <a16:rowId xmlns:a16="http://schemas.microsoft.com/office/drawing/2014/main" val="2379077767"/>
                  </a:ext>
                </a:extLst>
              </a:tr>
              <a:tr h="876416">
                <a:tc vMerge="1">
                  <a:txBody>
                    <a:bodyPr/>
                    <a:lstStyle/>
                    <a:p>
                      <a:endParaRPr lang="en-US"/>
                    </a:p>
                  </a:txBody>
                  <a:tcPr/>
                </a:tc>
                <a:tc vMerge="1">
                  <a:txBody>
                    <a:bodyPr/>
                    <a:lstStyle/>
                    <a:p>
                      <a:endParaRPr lang="en-US"/>
                    </a:p>
                  </a:txBody>
                  <a:tcPr/>
                </a:tc>
                <a:tc>
                  <a:txBody>
                    <a:bodyPr/>
                    <a:lstStyle/>
                    <a:p>
                      <a:pPr algn="ctr" rtl="0" fontAlgn="base"/>
                      <a:r>
                        <a:rPr lang="lt-LT" sz="1050">
                          <a:effectLst/>
                          <a:latin typeface="Miso" pitchFamily="2" charset="0"/>
                        </a:rPr>
                        <a:t>Pagrin- diniai </a:t>
                      </a:r>
                    </a:p>
                  </a:txBody>
                  <a:tcPr/>
                </a:tc>
                <a:tc>
                  <a:txBody>
                    <a:bodyPr/>
                    <a:lstStyle/>
                    <a:p>
                      <a:pPr algn="ctr" rtl="0" fontAlgn="base"/>
                      <a:r>
                        <a:rPr lang="lt-LT" sz="1050" dirty="0" err="1">
                          <a:effectLst/>
                          <a:latin typeface="Miso" pitchFamily="2" charset="0"/>
                        </a:rPr>
                        <a:t>Sub</a:t>
                      </a:r>
                      <a:r>
                        <a:rPr lang="lt-LT" sz="1050" dirty="0">
                          <a:effectLst/>
                          <a:latin typeface="Miso" pitchFamily="2" charset="0"/>
                        </a:rPr>
                        <a:t>- kriterijai </a:t>
                      </a:r>
                    </a:p>
                  </a:txBody>
                  <a:tcPr/>
                </a:tc>
                <a:tc>
                  <a:txBody>
                    <a:bodyPr/>
                    <a:lstStyle/>
                    <a:p>
                      <a:pPr algn="ctr" rtl="0" fontAlgn="base"/>
                      <a:r>
                        <a:rPr lang="lt-LT" sz="1050" dirty="0" err="1">
                          <a:effectLst/>
                          <a:latin typeface="Miso" pitchFamily="2" charset="0"/>
                        </a:rPr>
                        <a:t>Papil</a:t>
                      </a:r>
                      <a:r>
                        <a:rPr lang="lt-LT" sz="1050" dirty="0">
                          <a:effectLst/>
                          <a:latin typeface="Miso" pitchFamily="2" charset="0"/>
                        </a:rPr>
                        <a:t>-domi </a:t>
                      </a:r>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60874887"/>
                  </a:ext>
                </a:extLst>
              </a:tr>
              <a:tr h="283175">
                <a:tc>
                  <a:txBody>
                    <a:bodyPr/>
                    <a:lstStyle/>
                    <a:p>
                      <a:pPr algn="just" rtl="0" fontAlgn="base"/>
                      <a:r>
                        <a:rPr lang="lt-LT" sz="1100">
                          <a:effectLst/>
                          <a:latin typeface="Miso" pitchFamily="2" charset="0"/>
                        </a:rPr>
                        <a:t>1. </a:t>
                      </a:r>
                    </a:p>
                  </a:txBody>
                  <a:tcPr/>
                </a:tc>
                <a:tc>
                  <a:txBody>
                    <a:bodyPr/>
                    <a:lstStyle/>
                    <a:p>
                      <a:pPr rtl="0" fontAlgn="base"/>
                      <a:r>
                        <a:rPr lang="lt-LT" sz="1100" dirty="0">
                          <a:effectLst/>
                          <a:latin typeface="Miso" pitchFamily="2" charset="0"/>
                        </a:rPr>
                        <a:t>Veiklos rodikliai </a:t>
                      </a:r>
                    </a:p>
                  </a:txBody>
                  <a:tcPr/>
                </a:tc>
                <a:tc>
                  <a:txBody>
                    <a:bodyPr/>
                    <a:lstStyle/>
                    <a:p>
                      <a:pPr algn="ctr" rtl="0" fontAlgn="base"/>
                      <a:r>
                        <a:rPr lang="lt-LT" sz="1100">
                          <a:effectLst/>
                          <a:latin typeface="Miso" pitchFamily="2" charset="0"/>
                        </a:rPr>
                        <a:t>4 </a:t>
                      </a:r>
                    </a:p>
                  </a:txBody>
                  <a:tcPr/>
                </a:tc>
                <a:tc>
                  <a:txBody>
                    <a:bodyPr/>
                    <a:lstStyle/>
                    <a:p>
                      <a:pPr algn="ctr" rtl="0" fontAlgn="base"/>
                      <a:r>
                        <a:rPr lang="lt-LT" sz="1100">
                          <a:effectLst/>
                          <a:latin typeface="Miso" pitchFamily="2" charset="0"/>
                        </a:rPr>
                        <a:t>3 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a:effectLst/>
                          <a:latin typeface="Miso" pitchFamily="2" charset="0"/>
                        </a:rPr>
                        <a:t>0,175 </a:t>
                      </a:r>
                    </a:p>
                  </a:txBody>
                  <a:tcPr anchor="b"/>
                </a:tc>
                <a:tc rowSpan="10">
                  <a:txBody>
                    <a:bodyPr/>
                    <a:lstStyle/>
                    <a:p>
                      <a:pPr algn="ctr" rtl="0" fontAlgn="base"/>
                      <a:r>
                        <a:rPr lang="lt-LT" sz="1100">
                          <a:effectLst/>
                          <a:latin typeface="Miso" pitchFamily="2" charset="0"/>
                        </a:rPr>
                        <a:t>10 </a:t>
                      </a:r>
                    </a:p>
                  </a:txBody>
                  <a:tcPr anchor="ctr"/>
                </a:tc>
                <a:extLst>
                  <a:ext uri="{0D108BD9-81ED-4DB2-BD59-A6C34878D82A}">
                    <a16:rowId xmlns:a16="http://schemas.microsoft.com/office/drawing/2014/main" val="576603063"/>
                  </a:ext>
                </a:extLst>
              </a:tr>
              <a:tr h="283175">
                <a:tc>
                  <a:txBody>
                    <a:bodyPr/>
                    <a:lstStyle/>
                    <a:p>
                      <a:pPr algn="just" rtl="0" fontAlgn="base"/>
                      <a:r>
                        <a:rPr lang="lt-LT" sz="1100">
                          <a:effectLst/>
                          <a:latin typeface="Miso" pitchFamily="2" charset="0"/>
                        </a:rPr>
                        <a:t>2. </a:t>
                      </a:r>
                    </a:p>
                  </a:txBody>
                  <a:tcPr/>
                </a:tc>
                <a:tc>
                  <a:txBody>
                    <a:bodyPr/>
                    <a:lstStyle/>
                    <a:p>
                      <a:pPr rtl="0" fontAlgn="base"/>
                      <a:r>
                        <a:rPr lang="lt-LT" sz="1100" dirty="0">
                          <a:effectLst/>
                          <a:latin typeface="Miso" pitchFamily="2" charset="0"/>
                        </a:rPr>
                        <a:t>Rizikos vertinimas ir valdymas </a:t>
                      </a:r>
                    </a:p>
                  </a:txBody>
                  <a:tcPr/>
                </a:tc>
                <a:tc>
                  <a:txBody>
                    <a:bodyPr/>
                    <a:lstStyle/>
                    <a:p>
                      <a:pPr algn="ctr" rtl="0" fontAlgn="base"/>
                      <a:r>
                        <a:rPr lang="lt-LT" sz="1100">
                          <a:effectLst/>
                          <a:latin typeface="Miso" pitchFamily="2" charset="0"/>
                        </a:rPr>
                        <a:t>6 </a:t>
                      </a:r>
                    </a:p>
                  </a:txBody>
                  <a:tcPr/>
                </a:tc>
                <a:tc>
                  <a:txBody>
                    <a:bodyPr/>
                    <a:lstStyle/>
                    <a:p>
                      <a:pPr algn="ctr" rtl="0" fontAlgn="base"/>
                      <a:r>
                        <a:rPr lang="lt-LT" sz="1100">
                          <a:effectLst/>
                          <a:latin typeface="Miso" pitchFamily="2" charset="0"/>
                        </a:rPr>
                        <a:t>5 </a:t>
                      </a:r>
                    </a:p>
                  </a:txBody>
                  <a:tcPr/>
                </a:tc>
                <a:tc>
                  <a:txBody>
                    <a:bodyPr/>
                    <a:lstStyle/>
                    <a:p>
                      <a:pPr algn="ctr" rtl="0" fontAlgn="base"/>
                      <a:r>
                        <a:rPr lang="lt-LT" sz="1100">
                          <a:effectLst/>
                          <a:latin typeface="Miso" pitchFamily="2" charset="0"/>
                        </a:rPr>
                        <a:t>1 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a:effectLst/>
                          <a:latin typeface="Miso" pitchFamily="2" charset="0"/>
                        </a:rPr>
                        <a:t>0,25 </a:t>
                      </a:r>
                    </a:p>
                  </a:txBody>
                  <a:tcPr anchor="b"/>
                </a:tc>
                <a:tc vMerge="1">
                  <a:txBody>
                    <a:bodyPr/>
                    <a:lstStyle/>
                    <a:p>
                      <a:endParaRPr lang="en-US"/>
                    </a:p>
                  </a:txBody>
                  <a:tcPr/>
                </a:tc>
                <a:extLst>
                  <a:ext uri="{0D108BD9-81ED-4DB2-BD59-A6C34878D82A}">
                    <a16:rowId xmlns:a16="http://schemas.microsoft.com/office/drawing/2014/main" val="3819458938"/>
                  </a:ext>
                </a:extLst>
              </a:tr>
              <a:tr h="283175">
                <a:tc>
                  <a:txBody>
                    <a:bodyPr/>
                    <a:lstStyle/>
                    <a:p>
                      <a:pPr algn="just" rtl="0" fontAlgn="base"/>
                      <a:r>
                        <a:rPr lang="lt-LT" sz="1100">
                          <a:effectLst/>
                          <a:latin typeface="Miso" pitchFamily="2" charset="0"/>
                        </a:rPr>
                        <a:t>3. </a:t>
                      </a:r>
                    </a:p>
                  </a:txBody>
                  <a:tcPr/>
                </a:tc>
                <a:tc>
                  <a:txBody>
                    <a:bodyPr/>
                    <a:lstStyle/>
                    <a:p>
                      <a:pPr rtl="0" fontAlgn="base"/>
                      <a:r>
                        <a:rPr lang="lt-LT" sz="1100">
                          <a:effectLst/>
                          <a:latin typeface="Miso" pitchFamily="2" charset="0"/>
                        </a:rPr>
                        <a:t>Kontroliniai klausimynai </a:t>
                      </a:r>
                    </a:p>
                  </a:txBody>
                  <a:tcPr/>
                </a:tc>
                <a:tc>
                  <a:txBody>
                    <a:bodyPr/>
                    <a:lstStyle/>
                    <a:p>
                      <a:pPr algn="ctr" rtl="0" fontAlgn="base"/>
                      <a:r>
                        <a:rPr lang="lt-LT" sz="1100">
                          <a:effectLst/>
                          <a:latin typeface="Miso" pitchFamily="2" charset="0"/>
                        </a:rPr>
                        <a:t>6 </a:t>
                      </a:r>
                    </a:p>
                  </a:txBody>
                  <a:tcPr/>
                </a:tc>
                <a:tc>
                  <a:txBody>
                    <a:bodyPr/>
                    <a:lstStyle/>
                    <a:p>
                      <a:pPr algn="ctr" rtl="0" fontAlgn="base"/>
                      <a:r>
                        <a:rPr lang="lt-LT" sz="1100" dirty="0">
                          <a:effectLst/>
                          <a:latin typeface="Miso" pitchFamily="2" charset="0"/>
                        </a:rPr>
                        <a:t>6 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a:effectLst/>
                          <a:latin typeface="Miso" pitchFamily="2" charset="0"/>
                        </a:rPr>
                        <a:t>0,125 </a:t>
                      </a:r>
                    </a:p>
                  </a:txBody>
                  <a:tcPr anchor="b"/>
                </a:tc>
                <a:tc vMerge="1">
                  <a:txBody>
                    <a:bodyPr/>
                    <a:lstStyle/>
                    <a:p>
                      <a:endParaRPr lang="en-US"/>
                    </a:p>
                  </a:txBody>
                  <a:tcPr/>
                </a:tc>
                <a:extLst>
                  <a:ext uri="{0D108BD9-81ED-4DB2-BD59-A6C34878D82A}">
                    <a16:rowId xmlns:a16="http://schemas.microsoft.com/office/drawing/2014/main" val="1664630522"/>
                  </a:ext>
                </a:extLst>
              </a:tr>
              <a:tr h="283175">
                <a:tc>
                  <a:txBody>
                    <a:bodyPr/>
                    <a:lstStyle/>
                    <a:p>
                      <a:pPr algn="just" rtl="0" fontAlgn="base"/>
                      <a:r>
                        <a:rPr lang="lt-LT" sz="1100">
                          <a:effectLst/>
                          <a:latin typeface="Miso" pitchFamily="2" charset="0"/>
                        </a:rPr>
                        <a:t>4. </a:t>
                      </a:r>
                    </a:p>
                  </a:txBody>
                  <a:tcPr/>
                </a:tc>
                <a:tc>
                  <a:txBody>
                    <a:bodyPr/>
                    <a:lstStyle/>
                    <a:p>
                      <a:pPr rtl="0" fontAlgn="base"/>
                      <a:r>
                        <a:rPr lang="lt-LT" sz="1100" dirty="0">
                          <a:effectLst/>
                          <a:latin typeface="Miso" pitchFamily="2" charset="0"/>
                        </a:rPr>
                        <a:t>Tikrinimų vykdymas  </a:t>
                      </a:r>
                    </a:p>
                  </a:txBody>
                  <a:tcPr/>
                </a:tc>
                <a:tc>
                  <a:txBody>
                    <a:bodyPr/>
                    <a:lstStyle/>
                    <a:p>
                      <a:pPr algn="ctr" rtl="0" fontAlgn="base"/>
                      <a:r>
                        <a:rPr lang="lt-LT" sz="1100">
                          <a:effectLst/>
                          <a:latin typeface="Miso" pitchFamily="2" charset="0"/>
                        </a:rPr>
                        <a:t>8 </a:t>
                      </a:r>
                    </a:p>
                  </a:txBody>
                  <a:tcPr/>
                </a:tc>
                <a:tc>
                  <a:txBody>
                    <a:bodyPr/>
                    <a:lstStyle/>
                    <a:p>
                      <a:pPr algn="ctr" rtl="0" fontAlgn="base"/>
                      <a:r>
                        <a:rPr lang="lt-LT" sz="1100">
                          <a:effectLst/>
                          <a:latin typeface="Miso" pitchFamily="2" charset="0"/>
                        </a:rPr>
                        <a:t>2 </a:t>
                      </a:r>
                    </a:p>
                  </a:txBody>
                  <a:tcPr/>
                </a:tc>
                <a:tc>
                  <a:txBody>
                    <a:bodyPr/>
                    <a:lstStyle/>
                    <a:p>
                      <a:pPr algn="ctr" rtl="0" fontAlgn="base"/>
                      <a:r>
                        <a:rPr lang="lt-LT" sz="1100" dirty="0">
                          <a:effectLst/>
                          <a:latin typeface="Miso" pitchFamily="2" charset="0"/>
                        </a:rPr>
                        <a:t>-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dirty="0">
                          <a:effectLst/>
                          <a:latin typeface="Miso" pitchFamily="2" charset="0"/>
                        </a:rPr>
                        <a:t>0,125 </a:t>
                      </a:r>
                    </a:p>
                  </a:txBody>
                  <a:tcPr anchor="b"/>
                </a:tc>
                <a:tc vMerge="1">
                  <a:txBody>
                    <a:bodyPr/>
                    <a:lstStyle/>
                    <a:p>
                      <a:endParaRPr lang="en-US"/>
                    </a:p>
                  </a:txBody>
                  <a:tcPr/>
                </a:tc>
                <a:extLst>
                  <a:ext uri="{0D108BD9-81ED-4DB2-BD59-A6C34878D82A}">
                    <a16:rowId xmlns:a16="http://schemas.microsoft.com/office/drawing/2014/main" val="1768462708"/>
                  </a:ext>
                </a:extLst>
              </a:tr>
              <a:tr h="283175">
                <a:tc>
                  <a:txBody>
                    <a:bodyPr/>
                    <a:lstStyle/>
                    <a:p>
                      <a:pPr algn="just" rtl="0" fontAlgn="base"/>
                      <a:r>
                        <a:rPr lang="lt-LT" sz="1100">
                          <a:effectLst/>
                          <a:latin typeface="Miso" pitchFamily="2" charset="0"/>
                        </a:rPr>
                        <a:t>5. </a:t>
                      </a:r>
                    </a:p>
                  </a:txBody>
                  <a:tcPr/>
                </a:tc>
                <a:tc>
                  <a:txBody>
                    <a:bodyPr/>
                    <a:lstStyle/>
                    <a:p>
                      <a:pPr rtl="0" fontAlgn="base"/>
                      <a:r>
                        <a:rPr lang="lt-LT" sz="1100">
                          <a:effectLst/>
                          <a:latin typeface="Miso" pitchFamily="2" charset="0"/>
                        </a:rPr>
                        <a:t>Konsultavimas </a:t>
                      </a:r>
                    </a:p>
                  </a:txBody>
                  <a:tcPr/>
                </a:tc>
                <a:tc>
                  <a:txBody>
                    <a:bodyPr/>
                    <a:lstStyle/>
                    <a:p>
                      <a:pPr algn="ctr" rtl="0" fontAlgn="base"/>
                      <a:r>
                        <a:rPr lang="lt-LT" sz="1100">
                          <a:effectLst/>
                          <a:latin typeface="Miso" pitchFamily="2" charset="0"/>
                        </a:rPr>
                        <a:t>5 </a:t>
                      </a:r>
                    </a:p>
                  </a:txBody>
                  <a:tcPr/>
                </a:tc>
                <a:tc>
                  <a:txBody>
                    <a:bodyPr/>
                    <a:lstStyle/>
                    <a:p>
                      <a:pPr algn="ctr" rtl="0" fontAlgn="base"/>
                      <a:r>
                        <a:rPr lang="lt-LT" sz="1100">
                          <a:effectLst/>
                          <a:latin typeface="Miso" pitchFamily="2" charset="0"/>
                        </a:rPr>
                        <a:t>8 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dirty="0">
                          <a:effectLst/>
                          <a:latin typeface="Miso" pitchFamily="2" charset="0"/>
                        </a:rPr>
                        <a:t>0,15 </a:t>
                      </a:r>
                    </a:p>
                  </a:txBody>
                  <a:tcPr anchor="b"/>
                </a:tc>
                <a:tc vMerge="1">
                  <a:txBody>
                    <a:bodyPr/>
                    <a:lstStyle/>
                    <a:p>
                      <a:endParaRPr lang="en-US"/>
                    </a:p>
                  </a:txBody>
                  <a:tcPr/>
                </a:tc>
                <a:extLst>
                  <a:ext uri="{0D108BD9-81ED-4DB2-BD59-A6C34878D82A}">
                    <a16:rowId xmlns:a16="http://schemas.microsoft.com/office/drawing/2014/main" val="1997816923"/>
                  </a:ext>
                </a:extLst>
              </a:tr>
              <a:tr h="283175">
                <a:tc>
                  <a:txBody>
                    <a:bodyPr/>
                    <a:lstStyle/>
                    <a:p>
                      <a:pPr algn="just" rtl="0" fontAlgn="base"/>
                      <a:r>
                        <a:rPr lang="lt-LT" sz="1100">
                          <a:effectLst/>
                          <a:latin typeface="Miso" pitchFamily="2" charset="0"/>
                        </a:rPr>
                        <a:t>6. </a:t>
                      </a:r>
                    </a:p>
                  </a:txBody>
                  <a:tcPr/>
                </a:tc>
                <a:tc>
                  <a:txBody>
                    <a:bodyPr/>
                    <a:lstStyle/>
                    <a:p>
                      <a:pPr rtl="0" fontAlgn="base"/>
                      <a:r>
                        <a:rPr lang="lt-LT" sz="1100">
                          <a:effectLst/>
                          <a:latin typeface="Miso" pitchFamily="2" charset="0"/>
                        </a:rPr>
                        <a:t>Poveikio priemonių taikymas  </a:t>
                      </a:r>
                    </a:p>
                  </a:txBody>
                  <a:tcPr/>
                </a:tc>
                <a:tc>
                  <a:txBody>
                    <a:bodyPr/>
                    <a:lstStyle/>
                    <a:p>
                      <a:pPr algn="ctr" rtl="0" fontAlgn="base"/>
                      <a:r>
                        <a:rPr lang="lt-LT" sz="1100">
                          <a:effectLst/>
                          <a:latin typeface="Miso" pitchFamily="2" charset="0"/>
                        </a:rPr>
                        <a:t>2 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dirty="0">
                          <a:effectLst/>
                          <a:latin typeface="Miso" pitchFamily="2" charset="0"/>
                        </a:rPr>
                        <a:t>0,025 </a:t>
                      </a:r>
                    </a:p>
                  </a:txBody>
                  <a:tcPr anchor="b"/>
                </a:tc>
                <a:tc vMerge="1">
                  <a:txBody>
                    <a:bodyPr/>
                    <a:lstStyle/>
                    <a:p>
                      <a:endParaRPr lang="en-US"/>
                    </a:p>
                  </a:txBody>
                  <a:tcPr/>
                </a:tc>
                <a:extLst>
                  <a:ext uri="{0D108BD9-81ED-4DB2-BD59-A6C34878D82A}">
                    <a16:rowId xmlns:a16="http://schemas.microsoft.com/office/drawing/2014/main" val="948920520"/>
                  </a:ext>
                </a:extLst>
              </a:tr>
              <a:tr h="283175">
                <a:tc>
                  <a:txBody>
                    <a:bodyPr/>
                    <a:lstStyle/>
                    <a:p>
                      <a:pPr algn="just" rtl="0" fontAlgn="base"/>
                      <a:r>
                        <a:rPr lang="lt-LT" sz="1100">
                          <a:effectLst/>
                          <a:latin typeface="Miso" pitchFamily="2" charset="0"/>
                        </a:rPr>
                        <a:t>7. </a:t>
                      </a:r>
                    </a:p>
                  </a:txBody>
                  <a:tcPr/>
                </a:tc>
                <a:tc>
                  <a:txBody>
                    <a:bodyPr/>
                    <a:lstStyle/>
                    <a:p>
                      <a:pPr rtl="0" fontAlgn="base"/>
                      <a:r>
                        <a:rPr lang="lt-LT" sz="1100">
                          <a:effectLst/>
                          <a:latin typeface="Miso" pitchFamily="2" charset="0"/>
                        </a:rPr>
                        <a:t>„Verslo naujoko“ statuso taikymas  </a:t>
                      </a:r>
                    </a:p>
                  </a:txBody>
                  <a:tcPr/>
                </a:tc>
                <a:tc>
                  <a:txBody>
                    <a:bodyPr/>
                    <a:lstStyle/>
                    <a:p>
                      <a:pPr algn="ctr" rtl="0" fontAlgn="base"/>
                      <a:r>
                        <a:rPr lang="lt-LT" sz="1100">
                          <a:effectLst/>
                          <a:latin typeface="Miso" pitchFamily="2" charset="0"/>
                        </a:rPr>
                        <a:t>4 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dirty="0">
                          <a:effectLst/>
                          <a:latin typeface="Miso" pitchFamily="2" charset="0"/>
                        </a:rPr>
                        <a:t>0,05 </a:t>
                      </a:r>
                    </a:p>
                  </a:txBody>
                  <a:tcPr anchor="b"/>
                </a:tc>
                <a:tc vMerge="1">
                  <a:txBody>
                    <a:bodyPr/>
                    <a:lstStyle/>
                    <a:p>
                      <a:endParaRPr lang="en-US"/>
                    </a:p>
                  </a:txBody>
                  <a:tcPr/>
                </a:tc>
                <a:extLst>
                  <a:ext uri="{0D108BD9-81ED-4DB2-BD59-A6C34878D82A}">
                    <a16:rowId xmlns:a16="http://schemas.microsoft.com/office/drawing/2014/main" val="964548587"/>
                  </a:ext>
                </a:extLst>
              </a:tr>
              <a:tr h="283175">
                <a:tc>
                  <a:txBody>
                    <a:bodyPr/>
                    <a:lstStyle/>
                    <a:p>
                      <a:pPr algn="just" rtl="0" fontAlgn="base"/>
                      <a:r>
                        <a:rPr lang="lt-LT" sz="1100">
                          <a:effectLst/>
                          <a:latin typeface="Miso" pitchFamily="2" charset="0"/>
                        </a:rPr>
                        <a:t>8. </a:t>
                      </a:r>
                    </a:p>
                  </a:txBody>
                  <a:tcPr/>
                </a:tc>
                <a:tc>
                  <a:txBody>
                    <a:bodyPr/>
                    <a:lstStyle/>
                    <a:p>
                      <a:pPr rtl="0" fontAlgn="base"/>
                      <a:r>
                        <a:rPr lang="lt-LT" sz="1100">
                          <a:effectLst/>
                          <a:latin typeface="Miso" pitchFamily="2" charset="0"/>
                        </a:rPr>
                        <a:t>Mažareikšmiškumas </a:t>
                      </a:r>
                    </a:p>
                  </a:txBody>
                  <a:tcPr/>
                </a:tc>
                <a:tc>
                  <a:txBody>
                    <a:bodyPr/>
                    <a:lstStyle/>
                    <a:p>
                      <a:pPr algn="ctr" rtl="0" fontAlgn="base"/>
                      <a:r>
                        <a:rPr lang="lt-LT" sz="1100">
                          <a:effectLst/>
                          <a:latin typeface="Miso" pitchFamily="2" charset="0"/>
                        </a:rPr>
                        <a:t>3 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dirty="0">
                          <a:effectLst/>
                          <a:latin typeface="Miso" pitchFamily="2" charset="0"/>
                        </a:rPr>
                        <a:t>0,05 </a:t>
                      </a:r>
                    </a:p>
                  </a:txBody>
                  <a:tcPr anchor="b"/>
                </a:tc>
                <a:tc vMerge="1">
                  <a:txBody>
                    <a:bodyPr/>
                    <a:lstStyle/>
                    <a:p>
                      <a:endParaRPr lang="en-US"/>
                    </a:p>
                  </a:txBody>
                  <a:tcPr/>
                </a:tc>
                <a:extLst>
                  <a:ext uri="{0D108BD9-81ED-4DB2-BD59-A6C34878D82A}">
                    <a16:rowId xmlns:a16="http://schemas.microsoft.com/office/drawing/2014/main" val="770885354"/>
                  </a:ext>
                </a:extLst>
              </a:tr>
              <a:tr h="283175">
                <a:tc>
                  <a:txBody>
                    <a:bodyPr/>
                    <a:lstStyle/>
                    <a:p>
                      <a:pPr algn="just" rtl="0" fontAlgn="base"/>
                      <a:r>
                        <a:rPr lang="lt-LT" sz="1100">
                          <a:effectLst/>
                          <a:latin typeface="Miso" pitchFamily="2" charset="0"/>
                        </a:rPr>
                        <a:t>9 . </a:t>
                      </a:r>
                    </a:p>
                  </a:txBody>
                  <a:tcPr/>
                </a:tc>
                <a:tc>
                  <a:txBody>
                    <a:bodyPr/>
                    <a:lstStyle/>
                    <a:p>
                      <a:pPr rtl="0" fontAlgn="base"/>
                      <a:r>
                        <a:rPr lang="lt-LT" sz="1100">
                          <a:effectLst/>
                          <a:latin typeface="Miso" pitchFamily="2" charset="0"/>
                        </a:rPr>
                        <a:t>Grįžtamasis ryšys </a:t>
                      </a:r>
                    </a:p>
                  </a:txBody>
                  <a:tcPr/>
                </a:tc>
                <a:tc>
                  <a:txBody>
                    <a:bodyPr/>
                    <a:lstStyle/>
                    <a:p>
                      <a:pPr algn="ctr" rtl="0" fontAlgn="base"/>
                      <a:r>
                        <a:rPr lang="lt-LT" sz="1100">
                          <a:effectLst/>
                          <a:latin typeface="Miso" pitchFamily="2" charset="0"/>
                        </a:rPr>
                        <a:t>3 </a:t>
                      </a:r>
                    </a:p>
                  </a:txBody>
                  <a:tcPr/>
                </a:tc>
                <a:tc>
                  <a:txBody>
                    <a:bodyPr/>
                    <a:lstStyle/>
                    <a:p>
                      <a:pPr algn="ctr" rtl="0" fontAlgn="base"/>
                      <a:r>
                        <a:rPr lang="lt-LT" sz="1100">
                          <a:effectLst/>
                          <a:latin typeface="Miso" pitchFamily="2" charset="0"/>
                        </a:rPr>
                        <a:t>8 </a:t>
                      </a:r>
                    </a:p>
                  </a:txBody>
                  <a:tcPr/>
                </a:tc>
                <a:tc>
                  <a:txBody>
                    <a:bodyPr/>
                    <a:lstStyle/>
                    <a:p>
                      <a:pPr algn="ctr" rtl="0" fontAlgn="base"/>
                      <a:r>
                        <a:rPr lang="lt-LT" sz="1100">
                          <a:effectLst/>
                          <a:latin typeface="Miso" pitchFamily="2" charset="0"/>
                        </a:rPr>
                        <a:t>- </a:t>
                      </a:r>
                    </a:p>
                  </a:txBody>
                  <a:tcPr/>
                </a:tc>
                <a:tc>
                  <a:txBody>
                    <a:bodyPr/>
                    <a:lstStyle/>
                    <a:p>
                      <a:pPr algn="ctr" rtl="0" fontAlgn="base"/>
                      <a:r>
                        <a:rPr lang="lt-LT" sz="1100">
                          <a:effectLst/>
                          <a:latin typeface="Miso" pitchFamily="2" charset="0"/>
                        </a:rPr>
                        <a:t>10 </a:t>
                      </a:r>
                    </a:p>
                  </a:txBody>
                  <a:tcPr/>
                </a:tc>
                <a:tc>
                  <a:txBody>
                    <a:bodyPr/>
                    <a:lstStyle/>
                    <a:p>
                      <a:pPr algn="ctr" rtl="0" fontAlgn="base"/>
                      <a:r>
                        <a:rPr lang="lt-LT" sz="1100" dirty="0">
                          <a:effectLst/>
                          <a:latin typeface="Miso" pitchFamily="2" charset="0"/>
                        </a:rPr>
                        <a:t>0,05 </a:t>
                      </a:r>
                    </a:p>
                  </a:txBody>
                  <a:tcPr anchor="b"/>
                </a:tc>
                <a:tc vMerge="1">
                  <a:txBody>
                    <a:bodyPr/>
                    <a:lstStyle/>
                    <a:p>
                      <a:endParaRPr lang="en-US"/>
                    </a:p>
                  </a:txBody>
                  <a:tcPr/>
                </a:tc>
                <a:extLst>
                  <a:ext uri="{0D108BD9-81ED-4DB2-BD59-A6C34878D82A}">
                    <a16:rowId xmlns:a16="http://schemas.microsoft.com/office/drawing/2014/main" val="1602446047"/>
                  </a:ext>
                </a:extLst>
              </a:tr>
              <a:tr h="283175">
                <a:tc>
                  <a:txBody>
                    <a:bodyPr/>
                    <a:lstStyle/>
                    <a:p>
                      <a:pPr algn="just" rtl="0" fontAlgn="base"/>
                      <a:r>
                        <a:rPr lang="lt-LT" sz="1100">
                          <a:effectLst/>
                          <a:latin typeface="Miso" pitchFamily="2" charset="0"/>
                        </a:rPr>
                        <a:t> </a:t>
                      </a:r>
                      <a:endParaRPr lang="lt-LT" sz="1100" b="1">
                        <a:effectLst/>
                        <a:latin typeface="Miso" pitchFamily="2" charset="0"/>
                      </a:endParaRPr>
                    </a:p>
                  </a:txBody>
                  <a:tcPr/>
                </a:tc>
                <a:tc>
                  <a:txBody>
                    <a:bodyPr/>
                    <a:lstStyle/>
                    <a:p>
                      <a:pPr algn="r" rtl="0" fontAlgn="base"/>
                      <a:r>
                        <a:rPr lang="lt-LT" sz="1100">
                          <a:effectLst/>
                          <a:latin typeface="Miso" pitchFamily="2" charset="0"/>
                        </a:rPr>
                        <a:t>Viso: </a:t>
                      </a:r>
                    </a:p>
                  </a:txBody>
                  <a:tcPr/>
                </a:tc>
                <a:tc>
                  <a:txBody>
                    <a:bodyPr/>
                    <a:lstStyle/>
                    <a:p>
                      <a:pPr algn="ctr" rtl="0" fontAlgn="base"/>
                      <a:r>
                        <a:rPr lang="lt-LT" sz="1100">
                          <a:effectLst/>
                          <a:latin typeface="Miso" pitchFamily="2" charset="0"/>
                        </a:rPr>
                        <a:t>41 </a:t>
                      </a:r>
                    </a:p>
                  </a:txBody>
                  <a:tcPr/>
                </a:tc>
                <a:tc>
                  <a:txBody>
                    <a:bodyPr/>
                    <a:lstStyle/>
                    <a:p>
                      <a:pPr algn="ctr" rtl="0" fontAlgn="base"/>
                      <a:r>
                        <a:rPr lang="lt-LT" sz="1100">
                          <a:effectLst/>
                          <a:latin typeface="Miso" pitchFamily="2" charset="0"/>
                        </a:rPr>
                        <a:t>32 </a:t>
                      </a:r>
                    </a:p>
                  </a:txBody>
                  <a:tcPr/>
                </a:tc>
                <a:tc>
                  <a:txBody>
                    <a:bodyPr/>
                    <a:lstStyle/>
                    <a:p>
                      <a:pPr algn="ctr" rtl="0" fontAlgn="base"/>
                      <a:r>
                        <a:rPr lang="lt-LT" sz="1100">
                          <a:effectLst/>
                          <a:latin typeface="Miso" pitchFamily="2" charset="0"/>
                        </a:rPr>
                        <a:t>1 </a:t>
                      </a:r>
                    </a:p>
                  </a:txBody>
                  <a:tcPr/>
                </a:tc>
                <a:tc>
                  <a:txBody>
                    <a:bodyPr/>
                    <a:lstStyle/>
                    <a:p>
                      <a:pPr algn="ctr" rtl="0" fontAlgn="base"/>
                      <a:r>
                        <a:rPr lang="lt-LT" sz="1100">
                          <a:effectLst/>
                          <a:latin typeface="Miso" pitchFamily="2" charset="0"/>
                        </a:rPr>
                        <a:t>90 </a:t>
                      </a:r>
                    </a:p>
                  </a:txBody>
                  <a:tcPr/>
                </a:tc>
                <a:tc>
                  <a:txBody>
                    <a:bodyPr/>
                    <a:lstStyle/>
                    <a:p>
                      <a:pPr algn="ctr" rtl="0" fontAlgn="base"/>
                      <a:r>
                        <a:rPr lang="lt-LT" sz="1100" dirty="0">
                          <a:effectLst/>
                          <a:latin typeface="Miso" pitchFamily="2" charset="0"/>
                        </a:rPr>
                        <a:t>1 </a:t>
                      </a:r>
                    </a:p>
                  </a:txBody>
                  <a:tcPr/>
                </a:tc>
                <a:tc vMerge="1">
                  <a:txBody>
                    <a:bodyPr/>
                    <a:lstStyle/>
                    <a:p>
                      <a:endParaRPr lang="en-US"/>
                    </a:p>
                  </a:txBody>
                  <a:tcPr/>
                </a:tc>
                <a:extLst>
                  <a:ext uri="{0D108BD9-81ED-4DB2-BD59-A6C34878D82A}">
                    <a16:rowId xmlns:a16="http://schemas.microsoft.com/office/drawing/2014/main" val="3344079276"/>
                  </a:ext>
                </a:extLst>
              </a:tr>
            </a:tbl>
          </a:graphicData>
        </a:graphic>
      </p:graphicFrame>
      <p:sp>
        <p:nvSpPr>
          <p:cNvPr id="15" name="Rectangle 14">
            <a:extLst>
              <a:ext uri="{FF2B5EF4-FFF2-40B4-BE49-F238E27FC236}">
                <a16:creationId xmlns:a16="http://schemas.microsoft.com/office/drawing/2014/main" id="{FAEB8F17-0D2B-42C0-B44B-37C0EC67A4F3}"/>
              </a:ext>
            </a:extLst>
          </p:cNvPr>
          <p:cNvSpPr/>
          <p:nvPr/>
        </p:nvSpPr>
        <p:spPr>
          <a:xfrm>
            <a:off x="6418296" y="1980952"/>
            <a:ext cx="6096000" cy="369332"/>
          </a:xfrm>
          <a:prstGeom prst="rect">
            <a:avLst/>
          </a:prstGeom>
        </p:spPr>
        <p:txBody>
          <a:bodyPr>
            <a:spAutoFit/>
          </a:bodyPr>
          <a:lstStyle/>
          <a:p>
            <a:r>
              <a:rPr lang="lt-LT" b="1" dirty="0">
                <a:latin typeface="Miso" pitchFamily="2" charset="0"/>
              </a:rPr>
              <a:t>Vertinimo kategorijos</a:t>
            </a:r>
            <a:r>
              <a:rPr lang="lt-LT" dirty="0">
                <a:latin typeface="Miso" pitchFamily="2" charset="0"/>
              </a:rPr>
              <a:t>:</a:t>
            </a:r>
          </a:p>
        </p:txBody>
      </p:sp>
    </p:spTree>
    <p:extLst>
      <p:ext uri="{BB962C8B-B14F-4D97-AF65-F5344CB8AC3E}">
        <p14:creationId xmlns:p14="http://schemas.microsoft.com/office/powerpoint/2010/main" val="3778746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FEA80-8E65-4462-A11C-6D83558CB446}"/>
              </a:ext>
            </a:extLst>
          </p:cNvPr>
          <p:cNvSpPr>
            <a:spLocks noGrp="1"/>
          </p:cNvSpPr>
          <p:nvPr>
            <p:ph type="ctrTitle"/>
          </p:nvPr>
        </p:nvSpPr>
        <p:spPr>
          <a:xfrm>
            <a:off x="2129123" y="795654"/>
            <a:ext cx="7607121" cy="701696"/>
          </a:xfrm>
        </p:spPr>
        <p:txBody>
          <a:bodyPr>
            <a:noAutofit/>
          </a:bodyPr>
          <a:lstStyle/>
          <a:p>
            <a:r>
              <a:rPr lang="lt-LT" sz="4000" b="1" dirty="0">
                <a:latin typeface="Miso" pitchFamily="2" charset="0"/>
              </a:rPr>
              <a:t>ŠVIESLENTĖ: 2018 – 2020 M. POKYTIS</a:t>
            </a:r>
          </a:p>
        </p:txBody>
      </p:sp>
      <p:sp>
        <p:nvSpPr>
          <p:cNvPr id="30" name="TextBox 29">
            <a:extLst>
              <a:ext uri="{FF2B5EF4-FFF2-40B4-BE49-F238E27FC236}">
                <a16:creationId xmlns:a16="http://schemas.microsoft.com/office/drawing/2014/main" id="{B5A542B3-FBE4-4EA8-BA9E-DC9BEB4E4C5C}"/>
              </a:ext>
            </a:extLst>
          </p:cNvPr>
          <p:cNvSpPr txBox="1"/>
          <p:nvPr/>
        </p:nvSpPr>
        <p:spPr>
          <a:xfrm>
            <a:off x="9184572" y="2858139"/>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a:t>
            </a:r>
            <a:r>
              <a:rPr lang="lt-LT" sz="1600" b="1" dirty="0">
                <a:solidFill>
                  <a:schemeClr val="bg1"/>
                </a:solidFill>
                <a:latin typeface="Miso" pitchFamily="2" charset="0"/>
              </a:rPr>
              <a:t>14</a:t>
            </a:r>
            <a:r>
              <a:rPr lang="en-US" sz="1600" b="1" dirty="0">
                <a:solidFill>
                  <a:schemeClr val="bg1"/>
                </a:solidFill>
                <a:latin typeface="Miso" pitchFamily="2" charset="0"/>
              </a:rPr>
              <a:t> m</a:t>
            </a:r>
            <a:endParaRPr lang="en-US" sz="1400" b="1" dirty="0">
              <a:solidFill>
                <a:schemeClr val="bg1"/>
              </a:solidFill>
              <a:latin typeface="Miso" pitchFamily="2" charset="0"/>
            </a:endParaRPr>
          </a:p>
        </p:txBody>
      </p:sp>
      <p:sp>
        <p:nvSpPr>
          <p:cNvPr id="31" name="TextBox 30">
            <a:extLst>
              <a:ext uri="{FF2B5EF4-FFF2-40B4-BE49-F238E27FC236}">
                <a16:creationId xmlns:a16="http://schemas.microsoft.com/office/drawing/2014/main" id="{F6250A28-5A48-499B-928E-428AFA5E9D02}"/>
              </a:ext>
            </a:extLst>
          </p:cNvPr>
          <p:cNvSpPr txBox="1"/>
          <p:nvPr/>
        </p:nvSpPr>
        <p:spPr>
          <a:xfrm>
            <a:off x="9184571" y="4103676"/>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202</a:t>
            </a:r>
            <a:r>
              <a:rPr lang="lt-LT" sz="1600" b="1" dirty="0">
                <a:solidFill>
                  <a:schemeClr val="bg1"/>
                </a:solidFill>
                <a:latin typeface="Miso" pitchFamily="2" charset="0"/>
              </a:rPr>
              <a:t>1</a:t>
            </a:r>
            <a:r>
              <a:rPr lang="en-US" sz="1600" b="1" dirty="0">
                <a:solidFill>
                  <a:schemeClr val="bg1"/>
                </a:solidFill>
                <a:latin typeface="Miso" pitchFamily="2" charset="0"/>
              </a:rPr>
              <a:t> m</a:t>
            </a:r>
            <a:r>
              <a:rPr lang="en-US" sz="1400" b="1" dirty="0">
                <a:solidFill>
                  <a:schemeClr val="bg1"/>
                </a:solidFill>
                <a:latin typeface="Miso" pitchFamily="2" charset="0"/>
              </a:rPr>
              <a:t>.</a:t>
            </a:r>
          </a:p>
        </p:txBody>
      </p:sp>
      <p:sp>
        <p:nvSpPr>
          <p:cNvPr id="35" name="TextBox 34">
            <a:extLst>
              <a:ext uri="{FF2B5EF4-FFF2-40B4-BE49-F238E27FC236}">
                <a16:creationId xmlns:a16="http://schemas.microsoft.com/office/drawing/2014/main" id="{19FAE426-A257-43FC-BA03-2B76555A43AC}"/>
              </a:ext>
            </a:extLst>
          </p:cNvPr>
          <p:cNvSpPr txBox="1"/>
          <p:nvPr/>
        </p:nvSpPr>
        <p:spPr>
          <a:xfrm>
            <a:off x="2129123" y="3980566"/>
            <a:ext cx="1610174" cy="584775"/>
          </a:xfrm>
          <a:prstGeom prst="rect">
            <a:avLst/>
          </a:prstGeom>
          <a:noFill/>
        </p:spPr>
        <p:txBody>
          <a:bodyPr wrap="square" rtlCol="0">
            <a:spAutoFit/>
          </a:bodyPr>
          <a:lstStyle/>
          <a:p>
            <a:pPr algn="ctr"/>
            <a:r>
              <a:rPr lang="lt-LT" sz="1600" b="1" dirty="0">
                <a:solidFill>
                  <a:schemeClr val="bg1"/>
                </a:solidFill>
                <a:latin typeface="Miso" pitchFamily="2" charset="0"/>
              </a:rPr>
              <a:t>Prisitaikymo</a:t>
            </a:r>
          </a:p>
          <a:p>
            <a:pPr algn="ctr"/>
            <a:r>
              <a:rPr lang="lt-LT" sz="1600" b="1" dirty="0">
                <a:solidFill>
                  <a:schemeClr val="bg1"/>
                </a:solidFill>
                <a:latin typeface="Miso" pitchFamily="2" charset="0"/>
              </a:rPr>
              <a:t> išlaido</a:t>
            </a:r>
          </a:p>
        </p:txBody>
      </p:sp>
      <p:sp>
        <p:nvSpPr>
          <p:cNvPr id="4" name="Rectangle 3">
            <a:extLst>
              <a:ext uri="{FF2B5EF4-FFF2-40B4-BE49-F238E27FC236}">
                <a16:creationId xmlns:a16="http://schemas.microsoft.com/office/drawing/2014/main" id="{8C72C4A5-804F-434B-B6BE-FCF563AD24E9}"/>
              </a:ext>
            </a:extLst>
          </p:cNvPr>
          <p:cNvSpPr/>
          <p:nvPr/>
        </p:nvSpPr>
        <p:spPr>
          <a:xfrm>
            <a:off x="2129123" y="1497350"/>
            <a:ext cx="7998103" cy="369332"/>
          </a:xfrm>
          <a:prstGeom prst="rect">
            <a:avLst/>
          </a:prstGeom>
        </p:spPr>
        <p:txBody>
          <a:bodyPr wrap="square">
            <a:spAutoFit/>
          </a:bodyPr>
          <a:lstStyle/>
          <a:p>
            <a:r>
              <a:rPr lang="lt-LT" b="1" dirty="0">
                <a:latin typeface="Miso" pitchFamily="2" charset="0"/>
              </a:rPr>
              <a:t>Priežiūros institucijų veiklos pažangumo tyrimas</a:t>
            </a:r>
          </a:p>
        </p:txBody>
      </p:sp>
      <p:sp>
        <p:nvSpPr>
          <p:cNvPr id="11" name="Title 1">
            <a:extLst>
              <a:ext uri="{FF2B5EF4-FFF2-40B4-BE49-F238E27FC236}">
                <a16:creationId xmlns:a16="http://schemas.microsoft.com/office/drawing/2014/main" id="{BBDE7BCE-DBBB-4DAD-8B4E-D2E5238E90BB}"/>
              </a:ext>
            </a:extLst>
          </p:cNvPr>
          <p:cNvSpPr txBox="1">
            <a:spLocks/>
          </p:cNvSpPr>
          <p:nvPr/>
        </p:nvSpPr>
        <p:spPr>
          <a:xfrm>
            <a:off x="7148173" y="1358693"/>
            <a:ext cx="2221065" cy="791861"/>
          </a:xfrm>
          <a:prstGeom prst="rect">
            <a:avLst/>
          </a:prstGeom>
        </p:spPr>
        <p:txBody>
          <a:bodyPr vert="horz" lIns="109728" tIns="109728" rIns="109728" bIns="91440" rtlCol="0" anchor="ctr">
            <a:normAutofit fontScale="90000" lnSpcReduction="200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dirty="0">
                <a:solidFill>
                  <a:schemeClr val="accent3">
                    <a:lumMod val="60000"/>
                    <a:lumOff val="40000"/>
                  </a:schemeClr>
                </a:solidFill>
                <a:latin typeface="Miso" pitchFamily="2" charset="0"/>
              </a:rPr>
              <a:t>2018 m.</a:t>
            </a:r>
            <a:endParaRPr lang="lt-LT" dirty="0">
              <a:solidFill>
                <a:schemeClr val="accent3">
                  <a:lumMod val="60000"/>
                  <a:lumOff val="40000"/>
                </a:schemeClr>
              </a:solidFill>
              <a:latin typeface="Miso" pitchFamily="2" charset="0"/>
            </a:endParaRPr>
          </a:p>
        </p:txBody>
      </p:sp>
      <p:sp>
        <p:nvSpPr>
          <p:cNvPr id="13" name="Title 1">
            <a:extLst>
              <a:ext uri="{FF2B5EF4-FFF2-40B4-BE49-F238E27FC236}">
                <a16:creationId xmlns:a16="http://schemas.microsoft.com/office/drawing/2014/main" id="{B806B952-70E1-4961-A83D-9DABF5FD0D99}"/>
              </a:ext>
            </a:extLst>
          </p:cNvPr>
          <p:cNvSpPr txBox="1">
            <a:spLocks/>
          </p:cNvSpPr>
          <p:nvPr/>
        </p:nvSpPr>
        <p:spPr>
          <a:xfrm>
            <a:off x="10383529" y="1358693"/>
            <a:ext cx="2221065" cy="791861"/>
          </a:xfrm>
          <a:prstGeom prst="rect">
            <a:avLst/>
          </a:prstGeom>
        </p:spPr>
        <p:txBody>
          <a:bodyPr vert="horz" lIns="109728" tIns="109728" rIns="109728" bIns="91440" rtlCol="0" anchor="ctr">
            <a:normAutofit fontScale="90000" lnSpcReduction="20000"/>
          </a:bodyPr>
          <a:lst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a:lstStyle>
          <a:p>
            <a:r>
              <a:rPr lang="en-US" dirty="0">
                <a:solidFill>
                  <a:schemeClr val="accent3">
                    <a:lumMod val="60000"/>
                    <a:lumOff val="40000"/>
                  </a:schemeClr>
                </a:solidFill>
                <a:latin typeface="Miso" pitchFamily="2" charset="0"/>
              </a:rPr>
              <a:t>20</a:t>
            </a:r>
            <a:r>
              <a:rPr lang="lt-LT" dirty="0">
                <a:solidFill>
                  <a:schemeClr val="accent3">
                    <a:lumMod val="60000"/>
                    <a:lumOff val="40000"/>
                  </a:schemeClr>
                </a:solidFill>
                <a:latin typeface="Miso" pitchFamily="2" charset="0"/>
              </a:rPr>
              <a:t>20</a:t>
            </a:r>
            <a:r>
              <a:rPr lang="en-US" dirty="0">
                <a:solidFill>
                  <a:schemeClr val="accent3">
                    <a:lumMod val="60000"/>
                    <a:lumOff val="40000"/>
                  </a:schemeClr>
                </a:solidFill>
                <a:latin typeface="Miso" pitchFamily="2" charset="0"/>
              </a:rPr>
              <a:t> m.</a:t>
            </a:r>
            <a:endParaRPr lang="lt-LT" dirty="0">
              <a:solidFill>
                <a:schemeClr val="accent3">
                  <a:lumMod val="60000"/>
                  <a:lumOff val="40000"/>
                </a:schemeClr>
              </a:solidFill>
              <a:latin typeface="Miso" pitchFamily="2" charset="0"/>
            </a:endParaRPr>
          </a:p>
        </p:txBody>
      </p:sp>
      <p:pic>
        <p:nvPicPr>
          <p:cNvPr id="14" name="Graphic 5" descr="Speedometer Low with solid fill">
            <a:extLst>
              <a:ext uri="{FF2B5EF4-FFF2-40B4-BE49-F238E27FC236}">
                <a16:creationId xmlns:a16="http://schemas.microsoft.com/office/drawing/2014/main" id="{DECBB41D-0DE7-4C19-9B91-7397E26058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6925" y="1969499"/>
            <a:ext cx="2115308" cy="2115308"/>
          </a:xfrm>
          <a:prstGeom prst="rect">
            <a:avLst/>
          </a:prstGeom>
        </p:spPr>
      </p:pic>
      <p:pic>
        <p:nvPicPr>
          <p:cNvPr id="16" name="Graphic 5" descr="Speedometer Low with solid fill">
            <a:extLst>
              <a:ext uri="{FF2B5EF4-FFF2-40B4-BE49-F238E27FC236}">
                <a16:creationId xmlns:a16="http://schemas.microsoft.com/office/drawing/2014/main" id="{1631BCA2-BFFE-4954-BD49-D79142DF0A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6204" y="1970025"/>
            <a:ext cx="2114782" cy="2114782"/>
          </a:xfrm>
          <a:prstGeom prst="rect">
            <a:avLst/>
          </a:prstGeom>
        </p:spPr>
      </p:pic>
      <p:sp>
        <p:nvSpPr>
          <p:cNvPr id="2" name="TextBox 1">
            <a:extLst>
              <a:ext uri="{FF2B5EF4-FFF2-40B4-BE49-F238E27FC236}">
                <a16:creationId xmlns:a16="http://schemas.microsoft.com/office/drawing/2014/main" id="{A0271BDE-834C-4209-BE81-37362D1064D5}"/>
              </a:ext>
            </a:extLst>
          </p:cNvPr>
          <p:cNvSpPr txBox="1"/>
          <p:nvPr/>
        </p:nvSpPr>
        <p:spPr>
          <a:xfrm>
            <a:off x="6678870" y="2319388"/>
            <a:ext cx="662538" cy="461665"/>
          </a:xfrm>
          <a:prstGeom prst="rect">
            <a:avLst/>
          </a:prstGeom>
          <a:noFill/>
        </p:spPr>
        <p:txBody>
          <a:bodyPr wrap="square" rtlCol="0">
            <a:spAutoFit/>
          </a:bodyPr>
          <a:lstStyle/>
          <a:p>
            <a:r>
              <a:rPr lang="lt-LT" sz="2400" b="1" dirty="0">
                <a:latin typeface="Miso" pitchFamily="2" charset="0"/>
              </a:rPr>
              <a:t>5,03</a:t>
            </a:r>
          </a:p>
        </p:txBody>
      </p:sp>
      <p:sp>
        <p:nvSpPr>
          <p:cNvPr id="17" name="TextBox 16">
            <a:extLst>
              <a:ext uri="{FF2B5EF4-FFF2-40B4-BE49-F238E27FC236}">
                <a16:creationId xmlns:a16="http://schemas.microsoft.com/office/drawing/2014/main" id="{84C359BC-06A6-4879-BEFC-F41009EE7265}"/>
              </a:ext>
            </a:extLst>
          </p:cNvPr>
          <p:cNvSpPr txBox="1"/>
          <p:nvPr/>
        </p:nvSpPr>
        <p:spPr>
          <a:xfrm>
            <a:off x="9736244" y="2331084"/>
            <a:ext cx="662538" cy="461665"/>
          </a:xfrm>
          <a:prstGeom prst="rect">
            <a:avLst/>
          </a:prstGeom>
          <a:noFill/>
        </p:spPr>
        <p:txBody>
          <a:bodyPr wrap="square" rtlCol="0">
            <a:spAutoFit/>
          </a:bodyPr>
          <a:lstStyle/>
          <a:p>
            <a:r>
              <a:rPr lang="lt-LT" sz="2400" b="1" dirty="0">
                <a:latin typeface="Miso" pitchFamily="2" charset="0"/>
              </a:rPr>
              <a:t>6,49</a:t>
            </a:r>
          </a:p>
        </p:txBody>
      </p:sp>
      <p:graphicFrame>
        <p:nvGraphicFramePr>
          <p:cNvPr id="10" name="Chart 9">
            <a:extLst>
              <a:ext uri="{FF2B5EF4-FFF2-40B4-BE49-F238E27FC236}">
                <a16:creationId xmlns:a16="http://schemas.microsoft.com/office/drawing/2014/main" id="{890D67F7-3B76-44DE-A0EC-9372B26034FC}"/>
              </a:ext>
            </a:extLst>
          </p:cNvPr>
          <p:cNvGraphicFramePr/>
          <p:nvPr>
            <p:extLst>
              <p:ext uri="{D42A27DB-BD31-4B8C-83A1-F6EECF244321}">
                <p14:modId xmlns:p14="http://schemas.microsoft.com/office/powerpoint/2010/main" val="3977555005"/>
              </p:ext>
            </p:extLst>
          </p:nvPr>
        </p:nvGraphicFramePr>
        <p:xfrm>
          <a:off x="5952225" y="3429000"/>
          <a:ext cx="4191819" cy="3260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Chart 21">
            <a:extLst>
              <a:ext uri="{FF2B5EF4-FFF2-40B4-BE49-F238E27FC236}">
                <a16:creationId xmlns:a16="http://schemas.microsoft.com/office/drawing/2014/main" id="{BA15C0C2-810D-4CBD-B40E-051D7BF24A0B}"/>
              </a:ext>
            </a:extLst>
          </p:cNvPr>
          <p:cNvGraphicFramePr/>
          <p:nvPr>
            <p:extLst>
              <p:ext uri="{D42A27DB-BD31-4B8C-83A1-F6EECF244321}">
                <p14:modId xmlns:p14="http://schemas.microsoft.com/office/powerpoint/2010/main" val="1604124458"/>
              </p:ext>
            </p:extLst>
          </p:nvPr>
        </p:nvGraphicFramePr>
        <p:xfrm>
          <a:off x="9015603" y="3445814"/>
          <a:ext cx="4191819" cy="3260900"/>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id="{73AF39C0-016D-4CF8-83E9-C74DF00E36BE}"/>
              </a:ext>
            </a:extLst>
          </p:cNvPr>
          <p:cNvSpPr/>
          <p:nvPr/>
        </p:nvSpPr>
        <p:spPr>
          <a:xfrm>
            <a:off x="640424" y="3124439"/>
            <a:ext cx="5079668" cy="2585323"/>
          </a:xfrm>
          <a:prstGeom prst="rect">
            <a:avLst/>
          </a:prstGeom>
        </p:spPr>
        <p:txBody>
          <a:bodyPr wrap="square">
            <a:spAutoFit/>
          </a:bodyPr>
          <a:lstStyle/>
          <a:p>
            <a:pPr algn="just"/>
            <a:r>
              <a:rPr lang="lt-LT" dirty="0">
                <a:latin typeface="Miso" pitchFamily="2" charset="0"/>
              </a:rPr>
              <a:t>Švieslentės reikalavimai yra didinami kasmet, todėl nėra tikslinga daryti išvadų lyginant vienų metų rezultatus su kitais.</a:t>
            </a:r>
            <a:endParaRPr lang="en-US" dirty="0">
              <a:latin typeface="Miso" pitchFamily="2" charset="0"/>
            </a:endParaRPr>
          </a:p>
          <a:p>
            <a:pPr algn="just"/>
            <a:endParaRPr lang="en-US" dirty="0">
              <a:latin typeface="Miso" pitchFamily="2" charset="0"/>
            </a:endParaRPr>
          </a:p>
          <a:p>
            <a:pPr algn="just"/>
            <a:r>
              <a:rPr lang="lt-LT" dirty="0">
                <a:latin typeface="Miso" pitchFamily="2" charset="0"/>
              </a:rPr>
              <a:t>Vis dėlto, pastebėtina, kad nuo </a:t>
            </a:r>
            <a:r>
              <a:rPr lang="en-US" dirty="0">
                <a:latin typeface="Miso" pitchFamily="2" charset="0"/>
              </a:rPr>
              <a:t>2018 m. </a:t>
            </a:r>
            <a:r>
              <a:rPr lang="lt-LT" dirty="0">
                <a:latin typeface="Miso" pitchFamily="2" charset="0"/>
              </a:rPr>
              <a:t>iki </a:t>
            </a:r>
            <a:r>
              <a:rPr lang="en-US" dirty="0">
                <a:latin typeface="Miso" pitchFamily="2" charset="0"/>
              </a:rPr>
              <a:t>2020 </a:t>
            </a:r>
            <a:r>
              <a:rPr lang="lt-LT" dirty="0">
                <a:latin typeface="Miso" pitchFamily="2" charset="0"/>
              </a:rPr>
              <a:t>m. vidutinis pažangumo balas pagerėjo nuo </a:t>
            </a:r>
            <a:r>
              <a:rPr lang="en-US" dirty="0">
                <a:latin typeface="Miso" pitchFamily="2" charset="0"/>
              </a:rPr>
              <a:t>5,03 </a:t>
            </a:r>
            <a:r>
              <a:rPr lang="lt-LT" dirty="0">
                <a:latin typeface="Miso" pitchFamily="2" charset="0"/>
              </a:rPr>
              <a:t>iki </a:t>
            </a:r>
            <a:r>
              <a:rPr lang="en-US" dirty="0">
                <a:latin typeface="Miso" pitchFamily="2" charset="0"/>
              </a:rPr>
              <a:t>6,49</a:t>
            </a:r>
          </a:p>
          <a:p>
            <a:pPr algn="just"/>
            <a:endParaRPr lang="en-US" dirty="0">
              <a:latin typeface="Miso" pitchFamily="2" charset="0"/>
            </a:endParaRPr>
          </a:p>
          <a:p>
            <a:pPr algn="just"/>
            <a:r>
              <a:rPr lang="lt-LT" dirty="0">
                <a:latin typeface="Miso" pitchFamily="2" charset="0"/>
              </a:rPr>
              <a:t>Taip pat, padaugėjo institucijų, kurių taikomos veiklos priemonės vertintinos kaip pažangiausios.</a:t>
            </a:r>
          </a:p>
          <a:p>
            <a:endParaRPr lang="lt-LT" dirty="0">
              <a:latin typeface="Miso" pitchFamily="2" charset="0"/>
            </a:endParaRPr>
          </a:p>
        </p:txBody>
      </p:sp>
    </p:spTree>
    <p:extLst>
      <p:ext uri="{BB962C8B-B14F-4D97-AF65-F5344CB8AC3E}">
        <p14:creationId xmlns:p14="http://schemas.microsoft.com/office/powerpoint/2010/main" val="2682918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FEA80-8E65-4462-A11C-6D83558CB446}"/>
              </a:ext>
            </a:extLst>
          </p:cNvPr>
          <p:cNvSpPr>
            <a:spLocks noGrp="1"/>
          </p:cNvSpPr>
          <p:nvPr>
            <p:ph type="ctrTitle"/>
          </p:nvPr>
        </p:nvSpPr>
        <p:spPr>
          <a:xfrm>
            <a:off x="2129123" y="795654"/>
            <a:ext cx="7607121" cy="701696"/>
          </a:xfrm>
        </p:spPr>
        <p:txBody>
          <a:bodyPr>
            <a:noAutofit/>
          </a:bodyPr>
          <a:lstStyle/>
          <a:p>
            <a:r>
              <a:rPr lang="en-US" sz="4000" b="1" dirty="0">
                <a:latin typeface="Miso" pitchFamily="2" charset="0"/>
              </a:rPr>
              <a:t>K</a:t>
            </a:r>
            <a:r>
              <a:rPr lang="lt-LT" sz="4000" b="1" dirty="0">
                <a:latin typeface="Miso" pitchFamily="2" charset="0"/>
              </a:rPr>
              <a:t>Ą ATSKLEIDĖ ŠVIESLENTĖ?</a:t>
            </a:r>
          </a:p>
        </p:txBody>
      </p:sp>
      <p:sp>
        <p:nvSpPr>
          <p:cNvPr id="30" name="TextBox 29">
            <a:extLst>
              <a:ext uri="{FF2B5EF4-FFF2-40B4-BE49-F238E27FC236}">
                <a16:creationId xmlns:a16="http://schemas.microsoft.com/office/drawing/2014/main" id="{B5A542B3-FBE4-4EA8-BA9E-DC9BEB4E4C5C}"/>
              </a:ext>
            </a:extLst>
          </p:cNvPr>
          <p:cNvSpPr txBox="1"/>
          <p:nvPr/>
        </p:nvSpPr>
        <p:spPr>
          <a:xfrm>
            <a:off x="9184572" y="2858139"/>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a:t>
            </a:r>
            <a:r>
              <a:rPr lang="lt-LT" sz="1600" b="1" dirty="0">
                <a:solidFill>
                  <a:schemeClr val="bg1"/>
                </a:solidFill>
                <a:latin typeface="Miso" pitchFamily="2" charset="0"/>
              </a:rPr>
              <a:t>14</a:t>
            </a:r>
            <a:r>
              <a:rPr lang="en-US" sz="1600" b="1" dirty="0">
                <a:solidFill>
                  <a:schemeClr val="bg1"/>
                </a:solidFill>
                <a:latin typeface="Miso" pitchFamily="2" charset="0"/>
              </a:rPr>
              <a:t> m</a:t>
            </a:r>
            <a:endParaRPr lang="en-US" sz="1400" b="1" dirty="0">
              <a:solidFill>
                <a:schemeClr val="bg1"/>
              </a:solidFill>
              <a:latin typeface="Miso" pitchFamily="2" charset="0"/>
            </a:endParaRPr>
          </a:p>
        </p:txBody>
      </p:sp>
      <p:sp>
        <p:nvSpPr>
          <p:cNvPr id="31" name="TextBox 30">
            <a:extLst>
              <a:ext uri="{FF2B5EF4-FFF2-40B4-BE49-F238E27FC236}">
                <a16:creationId xmlns:a16="http://schemas.microsoft.com/office/drawing/2014/main" id="{F6250A28-5A48-499B-928E-428AFA5E9D02}"/>
              </a:ext>
            </a:extLst>
          </p:cNvPr>
          <p:cNvSpPr txBox="1"/>
          <p:nvPr/>
        </p:nvSpPr>
        <p:spPr>
          <a:xfrm>
            <a:off x="9184571" y="4103676"/>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202</a:t>
            </a:r>
            <a:r>
              <a:rPr lang="lt-LT" sz="1600" b="1" dirty="0">
                <a:solidFill>
                  <a:schemeClr val="bg1"/>
                </a:solidFill>
                <a:latin typeface="Miso" pitchFamily="2" charset="0"/>
              </a:rPr>
              <a:t>1</a:t>
            </a:r>
            <a:r>
              <a:rPr lang="en-US" sz="1600" b="1" dirty="0">
                <a:solidFill>
                  <a:schemeClr val="bg1"/>
                </a:solidFill>
                <a:latin typeface="Miso" pitchFamily="2" charset="0"/>
              </a:rPr>
              <a:t> m</a:t>
            </a:r>
            <a:r>
              <a:rPr lang="en-US" sz="1400" b="1" dirty="0">
                <a:solidFill>
                  <a:schemeClr val="bg1"/>
                </a:solidFill>
                <a:latin typeface="Miso" pitchFamily="2" charset="0"/>
              </a:rPr>
              <a:t>.</a:t>
            </a:r>
          </a:p>
        </p:txBody>
      </p:sp>
      <p:sp>
        <p:nvSpPr>
          <p:cNvPr id="35" name="TextBox 34">
            <a:extLst>
              <a:ext uri="{FF2B5EF4-FFF2-40B4-BE49-F238E27FC236}">
                <a16:creationId xmlns:a16="http://schemas.microsoft.com/office/drawing/2014/main" id="{19FAE426-A257-43FC-BA03-2B76555A43AC}"/>
              </a:ext>
            </a:extLst>
          </p:cNvPr>
          <p:cNvSpPr txBox="1"/>
          <p:nvPr/>
        </p:nvSpPr>
        <p:spPr>
          <a:xfrm>
            <a:off x="2129123" y="3980566"/>
            <a:ext cx="1610174" cy="584775"/>
          </a:xfrm>
          <a:prstGeom prst="rect">
            <a:avLst/>
          </a:prstGeom>
          <a:noFill/>
        </p:spPr>
        <p:txBody>
          <a:bodyPr wrap="square" rtlCol="0">
            <a:spAutoFit/>
          </a:bodyPr>
          <a:lstStyle/>
          <a:p>
            <a:pPr algn="ctr"/>
            <a:r>
              <a:rPr lang="lt-LT" sz="1600" b="1" dirty="0">
                <a:solidFill>
                  <a:schemeClr val="bg1"/>
                </a:solidFill>
                <a:latin typeface="Miso" pitchFamily="2" charset="0"/>
              </a:rPr>
              <a:t>Prisitaikymo</a:t>
            </a:r>
          </a:p>
          <a:p>
            <a:pPr algn="ctr"/>
            <a:r>
              <a:rPr lang="lt-LT" sz="1600" b="1" dirty="0">
                <a:solidFill>
                  <a:schemeClr val="bg1"/>
                </a:solidFill>
                <a:latin typeface="Miso" pitchFamily="2" charset="0"/>
              </a:rPr>
              <a:t> išlaido</a:t>
            </a:r>
          </a:p>
        </p:txBody>
      </p:sp>
      <p:sp>
        <p:nvSpPr>
          <p:cNvPr id="19" name="Rectangle 18">
            <a:extLst>
              <a:ext uri="{FF2B5EF4-FFF2-40B4-BE49-F238E27FC236}">
                <a16:creationId xmlns:a16="http://schemas.microsoft.com/office/drawing/2014/main" id="{73AF39C0-016D-4CF8-83E9-C74DF00E36BE}"/>
              </a:ext>
            </a:extLst>
          </p:cNvPr>
          <p:cNvSpPr/>
          <p:nvPr/>
        </p:nvSpPr>
        <p:spPr>
          <a:xfrm>
            <a:off x="1682401" y="3026497"/>
            <a:ext cx="5976928" cy="3416320"/>
          </a:xfrm>
          <a:prstGeom prst="rect">
            <a:avLst/>
          </a:prstGeom>
        </p:spPr>
        <p:txBody>
          <a:bodyPr wrap="square">
            <a:spAutoFit/>
          </a:bodyPr>
          <a:lstStyle/>
          <a:p>
            <a:r>
              <a:rPr lang="en-US" dirty="0">
                <a:latin typeface="Miso" pitchFamily="2" charset="0"/>
              </a:rPr>
              <a:t>24 proc.</a:t>
            </a:r>
            <a:r>
              <a:rPr lang="lt-LT" dirty="0">
                <a:latin typeface="Miso" pitchFamily="2" charset="0"/>
              </a:rPr>
              <a:t> konsultacijas telefonu įrašančių priežiūros institucijų nesinaudoja didžiausiu įrašymo privalumu ir nevertina tokių konsultacijų kokybės.</a:t>
            </a:r>
          </a:p>
          <a:p>
            <a:pPr algn="just"/>
            <a:endParaRPr lang="en-US" dirty="0">
              <a:latin typeface="Miso" pitchFamily="2" charset="0"/>
            </a:endParaRPr>
          </a:p>
          <a:p>
            <a:r>
              <a:rPr lang="en-US" dirty="0">
                <a:latin typeface="Miso" pitchFamily="2" charset="0"/>
              </a:rPr>
              <a:t>94 proc.</a:t>
            </a:r>
            <a:r>
              <a:rPr lang="lt-LT" dirty="0">
                <a:latin typeface="Miso" pitchFamily="2" charset="0"/>
              </a:rPr>
              <a:t> priežiūros institucijų konsultantų</a:t>
            </a:r>
          </a:p>
          <a:p>
            <a:r>
              <a:rPr lang="lt-LT" dirty="0">
                <a:latin typeface="Miso" pitchFamily="2" charset="0"/>
              </a:rPr>
              <a:t>ataskaitiniu laikotarpiu tobulino kvalifikaciją.</a:t>
            </a:r>
          </a:p>
          <a:p>
            <a:pPr algn="just"/>
            <a:endParaRPr lang="en-US" dirty="0">
              <a:latin typeface="Miso" pitchFamily="2" charset="0"/>
            </a:endParaRPr>
          </a:p>
          <a:p>
            <a:r>
              <a:rPr lang="lt-LT" dirty="0">
                <a:latin typeface="Miso" pitchFamily="2" charset="0"/>
              </a:rPr>
              <a:t>Tik </a:t>
            </a:r>
            <a:r>
              <a:rPr lang="en-US" dirty="0">
                <a:latin typeface="Miso" pitchFamily="2" charset="0"/>
              </a:rPr>
              <a:t>38</a:t>
            </a:r>
            <a:r>
              <a:rPr lang="lt-LT" dirty="0">
                <a:latin typeface="Miso" pitchFamily="2" charset="0"/>
              </a:rPr>
              <a:t> proc. priežiūros institucijų turi metodinės pagalbos pirmus metus veikiantiems ūkio subjektams teikimo tvarkas.</a:t>
            </a:r>
          </a:p>
          <a:p>
            <a:endParaRPr lang="lt-LT" dirty="0">
              <a:latin typeface="Miso" pitchFamily="2" charset="0"/>
            </a:endParaRPr>
          </a:p>
          <a:p>
            <a:r>
              <a:rPr lang="en-US" dirty="0">
                <a:latin typeface="Miso" pitchFamily="2" charset="0"/>
              </a:rPr>
              <a:t>91 proc.</a:t>
            </a:r>
            <a:r>
              <a:rPr lang="lt-LT" dirty="0">
                <a:latin typeface="Miso" pitchFamily="2" charset="0"/>
              </a:rPr>
              <a:t> priežiūros institucijų taiko kontrolinius klausimynus planinių patikrinimų metu, o </a:t>
            </a:r>
            <a:r>
              <a:rPr lang="en-US" dirty="0">
                <a:latin typeface="Miso" pitchFamily="2" charset="0"/>
              </a:rPr>
              <a:t>70 proc.</a:t>
            </a:r>
            <a:r>
              <a:rPr lang="lt-LT" dirty="0">
                <a:latin typeface="Miso" pitchFamily="2" charset="0"/>
              </a:rPr>
              <a:t> – neplaninių patikrinimų metu.</a:t>
            </a:r>
          </a:p>
          <a:p>
            <a:endParaRPr lang="lt-LT" dirty="0">
              <a:latin typeface="Miso" pitchFamily="2" charset="0"/>
            </a:endParaRPr>
          </a:p>
        </p:txBody>
      </p:sp>
      <p:pic>
        <p:nvPicPr>
          <p:cNvPr id="18" name="Graphic 17" descr="Confused face with no fill">
            <a:extLst>
              <a:ext uri="{FF2B5EF4-FFF2-40B4-BE49-F238E27FC236}">
                <a16:creationId xmlns:a16="http://schemas.microsoft.com/office/drawing/2014/main" id="{EBEE512C-21A3-414E-A689-D74395855C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2129" y="3066166"/>
            <a:ext cx="914400" cy="914400"/>
          </a:xfrm>
          <a:prstGeom prst="rect">
            <a:avLst/>
          </a:prstGeom>
        </p:spPr>
      </p:pic>
      <p:pic>
        <p:nvPicPr>
          <p:cNvPr id="20" name="Graphic 19" descr="Confused face with no fill">
            <a:extLst>
              <a:ext uri="{FF2B5EF4-FFF2-40B4-BE49-F238E27FC236}">
                <a16:creationId xmlns:a16="http://schemas.microsoft.com/office/drawing/2014/main" id="{7C9691FE-C92C-4696-9D3F-6566E6A5C6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02129" y="4464416"/>
            <a:ext cx="914400" cy="914400"/>
          </a:xfrm>
          <a:prstGeom prst="rect">
            <a:avLst/>
          </a:prstGeom>
        </p:spPr>
      </p:pic>
      <p:pic>
        <p:nvPicPr>
          <p:cNvPr id="21" name="Graphic 20" descr="Smiling face with no fill">
            <a:extLst>
              <a:ext uri="{FF2B5EF4-FFF2-40B4-BE49-F238E27FC236}">
                <a16:creationId xmlns:a16="http://schemas.microsoft.com/office/drawing/2014/main" id="{4F541B92-7344-432B-BA7E-9F3AE134B0B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68001" y="3815753"/>
            <a:ext cx="914400" cy="914400"/>
          </a:xfrm>
          <a:prstGeom prst="rect">
            <a:avLst/>
          </a:prstGeom>
        </p:spPr>
      </p:pic>
      <p:pic>
        <p:nvPicPr>
          <p:cNvPr id="23" name="Graphic 22" descr="Smiling face with no fill">
            <a:extLst>
              <a:ext uri="{FF2B5EF4-FFF2-40B4-BE49-F238E27FC236}">
                <a16:creationId xmlns:a16="http://schemas.microsoft.com/office/drawing/2014/main" id="{171EF46B-B596-4155-845B-9E18F1E43D3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0817" y="5344900"/>
            <a:ext cx="914400" cy="914400"/>
          </a:xfrm>
          <a:prstGeom prst="rect">
            <a:avLst/>
          </a:prstGeom>
        </p:spPr>
      </p:pic>
      <p:sp>
        <p:nvSpPr>
          <p:cNvPr id="3" name="Rectangle 2">
            <a:extLst>
              <a:ext uri="{FF2B5EF4-FFF2-40B4-BE49-F238E27FC236}">
                <a16:creationId xmlns:a16="http://schemas.microsoft.com/office/drawing/2014/main" id="{6C281198-CCCC-4F69-A274-587EFB966004}"/>
              </a:ext>
            </a:extLst>
          </p:cNvPr>
          <p:cNvSpPr/>
          <p:nvPr/>
        </p:nvSpPr>
        <p:spPr>
          <a:xfrm>
            <a:off x="8283678" y="851019"/>
            <a:ext cx="3751006" cy="2862322"/>
          </a:xfrm>
          <a:prstGeom prst="rect">
            <a:avLst/>
          </a:prstGeom>
        </p:spPr>
        <p:txBody>
          <a:bodyPr wrap="square">
            <a:spAutoFit/>
          </a:bodyPr>
          <a:lstStyle/>
          <a:p>
            <a:pPr algn="just"/>
            <a:r>
              <a:rPr lang="lt-LT" b="1" dirty="0">
                <a:latin typeface="Miso" pitchFamily="2" charset="0"/>
              </a:rPr>
              <a:t>Brangesni sprendiniai – nebūtinai geresni</a:t>
            </a:r>
          </a:p>
          <a:p>
            <a:pPr algn="just"/>
            <a:endParaRPr lang="lt-LT" b="1" dirty="0">
              <a:latin typeface="Miso" pitchFamily="2" charset="0"/>
            </a:endParaRPr>
          </a:p>
          <a:p>
            <a:pPr algn="just"/>
            <a:endParaRPr lang="lt-LT" b="1" dirty="0">
              <a:latin typeface="Miso" pitchFamily="2" charset="0"/>
            </a:endParaRPr>
          </a:p>
          <a:p>
            <a:pPr algn="just"/>
            <a:endParaRPr lang="lt-LT" b="1" dirty="0">
              <a:latin typeface="Miso" pitchFamily="2" charset="0"/>
            </a:endParaRPr>
          </a:p>
          <a:p>
            <a:pPr algn="just"/>
            <a:endParaRPr lang="lt-LT" b="1" dirty="0">
              <a:latin typeface="Miso" pitchFamily="2" charset="0"/>
            </a:endParaRPr>
          </a:p>
          <a:p>
            <a:pPr algn="just"/>
            <a:r>
              <a:rPr lang="lt-LT" dirty="0">
                <a:latin typeface="Miso" pitchFamily="2" charset="0"/>
              </a:rPr>
              <a:t>Kai kurios išorės konsultantų parengtos rizikos vertinimo sistemos vertintinos kaip mažiau pažangios negu kai kurios priežiūros institucijų parengtos rizikos vertinimo sistemos.</a:t>
            </a:r>
          </a:p>
          <a:p>
            <a:pPr algn="just"/>
            <a:endParaRPr lang="lt-LT" dirty="0">
              <a:latin typeface="Miso" pitchFamily="2" charset="0"/>
            </a:endParaRPr>
          </a:p>
        </p:txBody>
      </p:sp>
      <p:pic>
        <p:nvPicPr>
          <p:cNvPr id="24" name="Graphic 23" descr="Surprised face with no fill">
            <a:extLst>
              <a:ext uri="{FF2B5EF4-FFF2-40B4-BE49-F238E27FC236}">
                <a16:creationId xmlns:a16="http://schemas.microsoft.com/office/drawing/2014/main" id="{1F50BACA-75D1-4E1F-8F90-4CA1C193690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587161" y="1347523"/>
            <a:ext cx="914400" cy="914400"/>
          </a:xfrm>
          <a:prstGeom prst="rect">
            <a:avLst/>
          </a:prstGeom>
        </p:spPr>
      </p:pic>
    </p:spTree>
    <p:extLst>
      <p:ext uri="{BB962C8B-B14F-4D97-AF65-F5344CB8AC3E}">
        <p14:creationId xmlns:p14="http://schemas.microsoft.com/office/powerpoint/2010/main" val="1127164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ADFEA80-8E65-4462-A11C-6D83558CB446}"/>
              </a:ext>
            </a:extLst>
          </p:cNvPr>
          <p:cNvSpPr>
            <a:spLocks noGrp="1"/>
          </p:cNvSpPr>
          <p:nvPr>
            <p:ph type="ctrTitle"/>
          </p:nvPr>
        </p:nvSpPr>
        <p:spPr>
          <a:xfrm>
            <a:off x="3739297" y="2877434"/>
            <a:ext cx="7607121" cy="701696"/>
          </a:xfrm>
        </p:spPr>
        <p:txBody>
          <a:bodyPr>
            <a:noAutofit/>
          </a:bodyPr>
          <a:lstStyle/>
          <a:p>
            <a:r>
              <a:rPr lang="lt-LT" sz="4000" b="1" dirty="0">
                <a:latin typeface="Miso" pitchFamily="2" charset="0"/>
              </a:rPr>
              <a:t>AČIŪ UŽ DĖMESĮ</a:t>
            </a:r>
          </a:p>
        </p:txBody>
      </p:sp>
      <p:sp>
        <p:nvSpPr>
          <p:cNvPr id="30" name="TextBox 29">
            <a:extLst>
              <a:ext uri="{FF2B5EF4-FFF2-40B4-BE49-F238E27FC236}">
                <a16:creationId xmlns:a16="http://schemas.microsoft.com/office/drawing/2014/main" id="{B5A542B3-FBE4-4EA8-BA9E-DC9BEB4E4C5C}"/>
              </a:ext>
            </a:extLst>
          </p:cNvPr>
          <p:cNvSpPr txBox="1"/>
          <p:nvPr/>
        </p:nvSpPr>
        <p:spPr>
          <a:xfrm>
            <a:off x="9184572" y="2858139"/>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a:t>
            </a:r>
            <a:r>
              <a:rPr lang="lt-LT" sz="1600" b="1" dirty="0">
                <a:solidFill>
                  <a:schemeClr val="bg1"/>
                </a:solidFill>
                <a:latin typeface="Miso" pitchFamily="2" charset="0"/>
              </a:rPr>
              <a:t>14</a:t>
            </a:r>
            <a:r>
              <a:rPr lang="en-US" sz="1600" b="1" dirty="0">
                <a:solidFill>
                  <a:schemeClr val="bg1"/>
                </a:solidFill>
                <a:latin typeface="Miso" pitchFamily="2" charset="0"/>
              </a:rPr>
              <a:t> m</a:t>
            </a:r>
            <a:endParaRPr lang="en-US" sz="1400" b="1" dirty="0">
              <a:solidFill>
                <a:schemeClr val="bg1"/>
              </a:solidFill>
              <a:latin typeface="Miso" pitchFamily="2" charset="0"/>
            </a:endParaRPr>
          </a:p>
        </p:txBody>
      </p:sp>
      <p:sp>
        <p:nvSpPr>
          <p:cNvPr id="31" name="TextBox 30">
            <a:extLst>
              <a:ext uri="{FF2B5EF4-FFF2-40B4-BE49-F238E27FC236}">
                <a16:creationId xmlns:a16="http://schemas.microsoft.com/office/drawing/2014/main" id="{F6250A28-5A48-499B-928E-428AFA5E9D02}"/>
              </a:ext>
            </a:extLst>
          </p:cNvPr>
          <p:cNvSpPr txBox="1"/>
          <p:nvPr/>
        </p:nvSpPr>
        <p:spPr>
          <a:xfrm>
            <a:off x="9184571" y="4103676"/>
            <a:ext cx="1719581" cy="338554"/>
          </a:xfrm>
          <a:prstGeom prst="rect">
            <a:avLst/>
          </a:prstGeom>
          <a:noFill/>
        </p:spPr>
        <p:txBody>
          <a:bodyPr wrap="square" rtlCol="0">
            <a:spAutoFit/>
          </a:bodyPr>
          <a:lstStyle/>
          <a:p>
            <a:pPr algn="ctr"/>
            <a:r>
              <a:rPr lang="en-US" sz="1600" b="1" dirty="0">
                <a:solidFill>
                  <a:schemeClr val="bg1"/>
                </a:solidFill>
                <a:latin typeface="Miso" pitchFamily="2" charset="0"/>
              </a:rPr>
              <a:t>202</a:t>
            </a:r>
            <a:r>
              <a:rPr lang="lt-LT" sz="1600" b="1" dirty="0">
                <a:solidFill>
                  <a:schemeClr val="bg1"/>
                </a:solidFill>
                <a:latin typeface="Miso" pitchFamily="2" charset="0"/>
              </a:rPr>
              <a:t>1</a:t>
            </a:r>
            <a:r>
              <a:rPr lang="en-US" sz="1600" b="1" dirty="0">
                <a:solidFill>
                  <a:schemeClr val="bg1"/>
                </a:solidFill>
                <a:latin typeface="Miso" pitchFamily="2" charset="0"/>
              </a:rPr>
              <a:t> m</a:t>
            </a:r>
            <a:r>
              <a:rPr lang="en-US" sz="1400" b="1" dirty="0">
                <a:solidFill>
                  <a:schemeClr val="bg1"/>
                </a:solidFill>
                <a:latin typeface="Miso" pitchFamily="2" charset="0"/>
              </a:rPr>
              <a:t>.</a:t>
            </a:r>
          </a:p>
        </p:txBody>
      </p:sp>
      <p:sp>
        <p:nvSpPr>
          <p:cNvPr id="35" name="TextBox 34">
            <a:extLst>
              <a:ext uri="{FF2B5EF4-FFF2-40B4-BE49-F238E27FC236}">
                <a16:creationId xmlns:a16="http://schemas.microsoft.com/office/drawing/2014/main" id="{19FAE426-A257-43FC-BA03-2B76555A43AC}"/>
              </a:ext>
            </a:extLst>
          </p:cNvPr>
          <p:cNvSpPr txBox="1"/>
          <p:nvPr/>
        </p:nvSpPr>
        <p:spPr>
          <a:xfrm>
            <a:off x="2129123" y="3980566"/>
            <a:ext cx="1610174" cy="584775"/>
          </a:xfrm>
          <a:prstGeom prst="rect">
            <a:avLst/>
          </a:prstGeom>
          <a:noFill/>
        </p:spPr>
        <p:txBody>
          <a:bodyPr wrap="square" rtlCol="0">
            <a:spAutoFit/>
          </a:bodyPr>
          <a:lstStyle/>
          <a:p>
            <a:pPr algn="ctr"/>
            <a:r>
              <a:rPr lang="lt-LT" sz="1600" b="1" dirty="0">
                <a:solidFill>
                  <a:schemeClr val="bg1"/>
                </a:solidFill>
                <a:latin typeface="Miso" pitchFamily="2" charset="0"/>
              </a:rPr>
              <a:t>Prisitaikymo</a:t>
            </a:r>
          </a:p>
          <a:p>
            <a:pPr algn="ctr"/>
            <a:r>
              <a:rPr lang="lt-LT" sz="1600" b="1" dirty="0">
                <a:solidFill>
                  <a:schemeClr val="bg1"/>
                </a:solidFill>
                <a:latin typeface="Miso" pitchFamily="2" charset="0"/>
              </a:rPr>
              <a:t> išlaido</a:t>
            </a:r>
          </a:p>
        </p:txBody>
      </p:sp>
    </p:spTree>
    <p:extLst>
      <p:ext uri="{BB962C8B-B14F-4D97-AF65-F5344CB8AC3E}">
        <p14:creationId xmlns:p14="http://schemas.microsoft.com/office/powerpoint/2010/main" val="1363668406"/>
      </p:ext>
    </p:extLst>
  </p:cSld>
  <p:clrMapOvr>
    <a:masterClrMapping/>
  </p:clrMapOvr>
</p:sld>
</file>

<file path=ppt/theme/theme1.xml><?xml version="1.0" encoding="utf-8"?>
<a:theme xmlns:a="http://schemas.openxmlformats.org/drawingml/2006/main" name="Office Theme">
  <a:themeElements>
    <a:clrScheme name="EIM_v0">
      <a:dk1>
        <a:srgbClr val="062889"/>
      </a:dk1>
      <a:lt1>
        <a:sysClr val="window" lastClr="FFFFFF"/>
      </a:lt1>
      <a:dk2>
        <a:srgbClr val="062889"/>
      </a:dk2>
      <a:lt2>
        <a:srgbClr val="80C1E2"/>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IM_font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as" ma:contentTypeID="0x010100918A46320CEED04ABDE027EF90090982" ma:contentTypeVersion="8" ma:contentTypeDescription="Kurkite naują dokumentą." ma:contentTypeScope="" ma:versionID="356817e506ef2c501621d7948542f0e5">
  <xsd:schema xmlns:xsd="http://www.w3.org/2001/XMLSchema" xmlns:xs="http://www.w3.org/2001/XMLSchema" xmlns:p="http://schemas.microsoft.com/office/2006/metadata/properties" xmlns:ns3="d27cde85-63f4-47dd-a5cc-fe762e5d73e4" targetNamespace="http://schemas.microsoft.com/office/2006/metadata/properties" ma:root="true" ma:fieldsID="a501bda625c8dd1b352febaed22bf4ba" ns3:_="">
    <xsd:import namespace="d27cde85-63f4-47dd-a5cc-fe762e5d73e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7cde85-63f4-47dd-a5cc-fe762e5d73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4BEE8DA-E118-4BE8-94F2-8DDA7EB9A829}">
  <ds:schemaRefs>
    <ds:schemaRef ds:uri="http://schemas.microsoft.com/sharepoint/v3/contenttype/forms"/>
  </ds:schemaRefs>
</ds:datastoreItem>
</file>

<file path=customXml/itemProps2.xml><?xml version="1.0" encoding="utf-8"?>
<ds:datastoreItem xmlns:ds="http://schemas.openxmlformats.org/officeDocument/2006/customXml" ds:itemID="{CA8C69C2-0443-4B98-9FB3-D58F10EFA8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7cde85-63f4-47dd-a5cc-fe762e5d73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C7D19C-352E-4683-9C11-4B115DA8C25A}">
  <ds:schemaRefs>
    <ds:schemaRef ds:uri="d27cde85-63f4-47dd-a5cc-fe762e5d73e4"/>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132</TotalTime>
  <Words>2079</Words>
  <Application>Microsoft Office PowerPoint</Application>
  <PresentationFormat>Widescreen</PresentationFormat>
  <Paragraphs>256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Myriad Pro</vt:lpstr>
      <vt:lpstr>Miso</vt:lpstr>
      <vt:lpstr>Office Theme</vt:lpstr>
      <vt:lpstr>ADMINISTRACINĖS NAŠTOS MAŽINIMAS </vt:lpstr>
      <vt:lpstr>KAIP KIRPSIME RAUDONĄJĄ JUOSTĄ?</vt:lpstr>
      <vt:lpstr>FAKTAI IR SKAIČIAI </vt:lpstr>
      <vt:lpstr>FAKTAI IR SKAIČIAI: INSTITUCIJOS </vt:lpstr>
      <vt:lpstr>REGULIAVIMO NAŠTA: ADMINISTRACINĖ NAŠTA IR PRISITAIKYMO IŠLAIDOS</vt:lpstr>
      <vt:lpstr>ŠVIESLENTĖ 2020</vt:lpstr>
      <vt:lpstr>ŠVIESLENTĖ: 2018 – 2020 M. POKYTIS</vt:lpstr>
      <vt:lpstr>KĄ ATSKLEIDĖ ŠVIESLENTĖ?</vt:lpstr>
      <vt:lpstr>AČIŪ UŽ DĖMESĮ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ATVIRA TEISĖKŪRA IR ĮTRAUKUS SPRENDIMŲ PRIĖMIMAS, VIEŠASIS VALDYMAS, DEBIUROKRATIZACIJA Ekonomikos ir inovacijų ministrė Aušrinė Armonaitė</dc:title>
  <dc:creator>Valeškaitė Ieva</dc:creator>
  <cp:lastModifiedBy>Valeškaitė Ieva</cp:lastModifiedBy>
  <cp:revision>49</cp:revision>
  <cp:lastPrinted>2021-03-22T08:24:41Z</cp:lastPrinted>
  <dcterms:created xsi:type="dcterms:W3CDTF">2021-02-24T14:03:45Z</dcterms:created>
  <dcterms:modified xsi:type="dcterms:W3CDTF">2021-03-23T13:45:07Z</dcterms:modified>
</cp:coreProperties>
</file>