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0" r:id="rId4"/>
  </p:sldMasterIdLst>
  <p:notesMasterIdLst>
    <p:notesMasterId r:id="rId13"/>
  </p:notesMasterIdLst>
  <p:handoutMasterIdLst>
    <p:handoutMasterId r:id="rId14"/>
  </p:handoutMasterIdLst>
  <p:sldIdLst>
    <p:sldId id="1405" r:id="rId5"/>
    <p:sldId id="1404" r:id="rId6"/>
    <p:sldId id="1394" r:id="rId7"/>
    <p:sldId id="1326" r:id="rId8"/>
    <p:sldId id="1402" r:id="rId9"/>
    <p:sldId id="1064" r:id="rId10"/>
    <p:sldId id="1408" r:id="rId11"/>
    <p:sldId id="1409" r:id="rId12"/>
  </p:sldIdLst>
  <p:sldSz cx="12192000" cy="6858000"/>
  <p:notesSz cx="6888163" cy="100187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E93CD17-10F4-4F9E-9C15-33481FF66F7E}">
          <p14:sldIdLst>
            <p14:sldId id="1405"/>
            <p14:sldId id="1404"/>
          </p14:sldIdLst>
        </p14:section>
        <p14:section name="Untitled Section" id="{AD0A940B-89A0-4739-B6C4-E7258CAFAA02}">
          <p14:sldIdLst>
            <p14:sldId id="1394"/>
            <p14:sldId id="1326"/>
            <p14:sldId id="1402"/>
            <p14:sldId id="1064"/>
            <p14:sldId id="1408"/>
            <p14:sldId id="140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25C020-0E59-6926-4728-5E1C56BC1762}" name="Eglė Juozėnaitė" initials="EJ" userId="S::egle.juozenaite@vert.lt::e7b52eda-751c-4775-afee-d8a4fe2b96d3" providerId="AD"/>
  <p188:author id="{9FC4CB2C-2EBD-71D3-60D7-520468F333DD}" name="Aivaras Ciesiūnas" initials="AC" userId="S::aivaras.ciesiunas@vert.lt::06c2ef02-b6b9-4b37-9ca8-ee055a01e50f" providerId="AD"/>
  <p188:author id="{997E223C-EA6E-115B-7A7F-2E1237F7A4BB}" name="Justina Malakauskaitė" initials="JM" userId="S::justina.malakauskaite@vert.lt::f96516d9-b51d-4fbf-b39d-ef4d37bfdbad" providerId="AD"/>
  <p188:author id="{091DE983-D5DC-1340-1367-0B5F3A3B3823}" name="Rimas Valungevičius" initials="RV" userId="Rimas Valungevičius" providerId="None"/>
  <p188:author id="{0FBF0C8C-1E65-669C-BD7C-122CB3E8B2AE}" name="Rasa Valatkevičienė" initials="RV" userId="S::rasa.valatkeviciene@vert.lt::d8dc5a11-7216-4e44-af40-7ddc5b466e12" providerId="AD"/>
  <p188:author id="{E00F4ABB-A999-D3E7-320F-36DB012D8A07}" name="Laima Kasparavičiūtė" initials="LK" userId="S::laima.kasparaviciute@vert.lt::95a6e731-d2b6-4c0c-af08-79957c555784" providerId="AD"/>
  <p188:author id="{D98621CC-EE89-4D22-1C27-D64771B88BEF}" name="Guest User" initials="GU" userId="S::urn:spo:anon#7225d2ad02e54e3a34a29efdf2beaa8b25c6ee917f0dd70af66084b2617d2026::" providerId="AD"/>
  <p188:author id="{1DAED1CF-EB14-0FCF-A160-6D4009ADAD1B}" name="Martynas Maksimovas" initials="MM" userId="S::martynas.maksimovas@vert.lt::e4ea8042-6d1c-4ae4-9741-f0d910ba4526" providerId="AD"/>
  <p188:author id="{9377D9E5-4491-D36A-7B61-3621F9D620BD}" name="Loreta Kimutytė" initials="LK" userId="S::loreta.kimutyte@vert.lt::1ff10fe3-3176-42bd-9a9f-bca199316e1a" providerId="AD"/>
  <p188:author id="{6D8419FA-DFE8-ACB2-788B-EDCAC8576CBF}" name="Ramunė Laukevičienė" initials="RL" userId="S::ramune.laukeviciene@vert.lt::64ec7d05-937b-4339-81ca-fe7b561cb42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relija Maciūtė" initials="AM" lastIdx="7" clrIdx="0">
    <p:extLst>
      <p:ext uri="{19B8F6BF-5375-455C-9EA6-DF929625EA0E}">
        <p15:presenceInfo xmlns:p15="http://schemas.microsoft.com/office/powerpoint/2012/main" userId="Aurelija Maciūtė" providerId="None"/>
      </p:ext>
    </p:extLst>
  </p:cmAuthor>
  <p:cmAuthor id="2" name="Eglė Jablonskienė" initials="EJ" lastIdx="5" clrIdx="1">
    <p:extLst>
      <p:ext uri="{19B8F6BF-5375-455C-9EA6-DF929625EA0E}">
        <p15:presenceInfo xmlns:p15="http://schemas.microsoft.com/office/powerpoint/2012/main" userId="S::egle.petraitiene@vert.lt::fbb8783c-02b0-4c4f-a20d-9c000292b7df" providerId="AD"/>
      </p:ext>
    </p:extLst>
  </p:cmAuthor>
  <p:cmAuthor id="3" name="Aurelija" initials="A" lastIdx="7" clrIdx="2">
    <p:extLst>
      <p:ext uri="{19B8F6BF-5375-455C-9EA6-DF929625EA0E}">
        <p15:presenceInfo xmlns:p15="http://schemas.microsoft.com/office/powerpoint/2012/main" userId="Aurelija" providerId="None"/>
      </p:ext>
    </p:extLst>
  </p:cmAuthor>
  <p:cmAuthor id="4" name="Aurelija Maciūtė" initials="AM [2]" lastIdx="23" clrIdx="3">
    <p:extLst>
      <p:ext uri="{19B8F6BF-5375-455C-9EA6-DF929625EA0E}">
        <p15:presenceInfo xmlns:p15="http://schemas.microsoft.com/office/powerpoint/2012/main" userId="S::aurelija.maciute@vert.lt::0bf5693b-7b3b-4fa5-a425-b0f658fa5f29" providerId="AD"/>
      </p:ext>
    </p:extLst>
  </p:cmAuthor>
  <p:cmAuthor id="5" name="Eglė Goculenko" initials="EG" lastIdx="3" clrIdx="4">
    <p:extLst>
      <p:ext uri="{19B8F6BF-5375-455C-9EA6-DF929625EA0E}">
        <p15:presenceInfo xmlns:p15="http://schemas.microsoft.com/office/powerpoint/2012/main" userId="S::egle.goculenko@vert.lt::9ccc3c44-66da-4441-996c-29ca606370c4" providerId="AD"/>
      </p:ext>
    </p:extLst>
  </p:cmAuthor>
  <p:cmAuthor id="6" name="Adas Zakarauskas" initials="AZ" lastIdx="1" clrIdx="5">
    <p:extLst>
      <p:ext uri="{19B8F6BF-5375-455C-9EA6-DF929625EA0E}">
        <p15:presenceInfo xmlns:p15="http://schemas.microsoft.com/office/powerpoint/2012/main" userId="S::adas.zakarauskas@vert.lt::d3225e29-15f4-4d0f-9d16-de91a3c3723e" providerId="AD"/>
      </p:ext>
    </p:extLst>
  </p:cmAuthor>
  <p:cmAuthor id="7" name="Matas Taparauskas" initials="MT" lastIdx="23" clrIdx="6">
    <p:extLst>
      <p:ext uri="{19B8F6BF-5375-455C-9EA6-DF929625EA0E}">
        <p15:presenceInfo xmlns:p15="http://schemas.microsoft.com/office/powerpoint/2012/main" userId="S::matas.taparauskas@vert.lt::ba426e08-ca12-473e-b5b5-fe02af304716" providerId="AD"/>
      </p:ext>
    </p:extLst>
  </p:cmAuthor>
  <p:cmAuthor id="8" name="Anastasija Skunčikaitė" initials="AS" lastIdx="16" clrIdx="7">
    <p:extLst>
      <p:ext uri="{19B8F6BF-5375-455C-9EA6-DF929625EA0E}">
        <p15:presenceInfo xmlns:p15="http://schemas.microsoft.com/office/powerpoint/2012/main" userId="S::anastasija.skuncikaite@vert.lt::590b5fea-2726-432d-b0b2-1d66ba90d3f0" providerId="AD"/>
      </p:ext>
    </p:extLst>
  </p:cmAuthor>
  <p:cmAuthor id="9" name="Loreta Kimutytė" initials="LK" lastIdx="10" clrIdx="8">
    <p:extLst>
      <p:ext uri="{19B8F6BF-5375-455C-9EA6-DF929625EA0E}">
        <p15:presenceInfo xmlns:p15="http://schemas.microsoft.com/office/powerpoint/2012/main" userId="S::loreta.kimutyte@vert.lt::1ff10fe3-3176-42bd-9a9f-bca199316e1a" providerId="AD"/>
      </p:ext>
    </p:extLst>
  </p:cmAuthor>
  <p:cmAuthor id="10" name="Guest User" initials="GU" lastIdx="4" clrIdx="9">
    <p:extLst>
      <p:ext uri="{19B8F6BF-5375-455C-9EA6-DF929625EA0E}">
        <p15:presenceInfo xmlns:p15="http://schemas.microsoft.com/office/powerpoint/2012/main" userId="S::urn:spo:anon#49f560bdb418b7034e82783e108fcea9dfac787c127eeb9a581c0bc272889755::" providerId="AD"/>
      </p:ext>
    </p:extLst>
  </p:cmAuthor>
  <p:cmAuthor id="11" name="Darius Slavickas" initials="DS" lastIdx="8" clrIdx="10">
    <p:extLst>
      <p:ext uri="{19B8F6BF-5375-455C-9EA6-DF929625EA0E}">
        <p15:presenceInfo xmlns:p15="http://schemas.microsoft.com/office/powerpoint/2012/main" userId="S::darius.slavickas@vert.lt::773d1ae5-3d93-47ca-93f7-5ee0e101fe62" providerId="AD"/>
      </p:ext>
    </p:extLst>
  </p:cmAuthor>
  <p:cmAuthor id="12" name="Jurga Grudzinskaitė-Gainovskė" initials="JG" lastIdx="24" clrIdx="11">
    <p:extLst>
      <p:ext uri="{19B8F6BF-5375-455C-9EA6-DF929625EA0E}">
        <p15:presenceInfo xmlns:p15="http://schemas.microsoft.com/office/powerpoint/2012/main" userId="S::jurga.barsauskiene@vert.lt::52fe5eda-3097-4cf5-a6b5-ae441c504c88" providerId="AD"/>
      </p:ext>
    </p:extLst>
  </p:cmAuthor>
  <p:cmAuthor id="13" name="Rimas Valungevičius" initials="RV" lastIdx="5" clrIdx="12">
    <p:extLst>
      <p:ext uri="{19B8F6BF-5375-455C-9EA6-DF929625EA0E}">
        <p15:presenceInfo xmlns:p15="http://schemas.microsoft.com/office/powerpoint/2012/main" userId="Rimas Valungevičius" providerId="None"/>
      </p:ext>
    </p:extLst>
  </p:cmAuthor>
  <p:cmAuthor id="14" name="Renata Bartašiūtė-Černevičė" initials="RBČ" lastIdx="1" clrIdx="13">
    <p:extLst>
      <p:ext uri="{19B8F6BF-5375-455C-9EA6-DF929625EA0E}">
        <p15:presenceInfo xmlns:p15="http://schemas.microsoft.com/office/powerpoint/2012/main" userId="S::renata.bartasiute@vert.lt::17ac8e8e-2c89-4b30-9a29-d0651ad529d3" providerId="AD"/>
      </p:ext>
    </p:extLst>
  </p:cmAuthor>
  <p:cmAuthor id="15" name="Paulius Blažys" initials="PB" lastIdx="2" clrIdx="14">
    <p:extLst>
      <p:ext uri="{19B8F6BF-5375-455C-9EA6-DF929625EA0E}">
        <p15:presenceInfo xmlns:p15="http://schemas.microsoft.com/office/powerpoint/2012/main" userId="S::paulius.blazys@vert.lt::d097bc77-b214-4d49-ad3a-299784ba6c91" providerId="AD"/>
      </p:ext>
    </p:extLst>
  </p:cmAuthor>
  <p:cmAuthor id="16" name="Martynas Maksimovas" initials="MM" lastIdx="4" clrIdx="15">
    <p:extLst>
      <p:ext uri="{19B8F6BF-5375-455C-9EA6-DF929625EA0E}">
        <p15:presenceInfo xmlns:p15="http://schemas.microsoft.com/office/powerpoint/2012/main" userId="S::martynas.maksimovas@vert.lt::e4ea8042-6d1c-4ae4-9741-f0d910ba4526" providerId="AD"/>
      </p:ext>
    </p:extLst>
  </p:cmAuthor>
  <p:cmAuthor id="17" name="Indrė Musvicienė" initials="IM" lastIdx="1" clrIdx="16">
    <p:extLst>
      <p:ext uri="{19B8F6BF-5375-455C-9EA6-DF929625EA0E}">
        <p15:presenceInfo xmlns:p15="http://schemas.microsoft.com/office/powerpoint/2012/main" userId="S::indre.musviciene@vert.lt::16dbbfdc-99fe-4a57-b761-197b590ca34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C6C"/>
    <a:srgbClr val="C16784"/>
    <a:srgbClr val="69AA9F"/>
    <a:srgbClr val="AEB3BB"/>
    <a:srgbClr val="627EAC"/>
    <a:srgbClr val="99A4B7"/>
    <a:srgbClr val="8B9AB4"/>
    <a:srgbClr val="96A1B6"/>
    <a:srgbClr val="8E9CB5"/>
    <a:srgbClr val="8C9B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91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516" y="102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C608D39-FD7F-FF42-AB52-A6AC8309B1B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2676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A48875-06E8-EA49-8DAF-19082DC72E6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1699" y="0"/>
            <a:ext cx="2984870" cy="502676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r">
              <a:defRPr sz="1200"/>
            </a:lvl1pPr>
          </a:lstStyle>
          <a:p>
            <a:fld id="{E6780DE5-60D3-8740-8C9D-1D7A85B810E6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E10D2A-0F83-8A4C-BE2C-4F7015AA7D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516040"/>
            <a:ext cx="2984870" cy="502675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4F0CE5-0EFE-B148-897B-86D6FBBC10B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1699" y="9516040"/>
            <a:ext cx="2984870" cy="502675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r">
              <a:defRPr sz="1200"/>
            </a:lvl1pPr>
          </a:lstStyle>
          <a:p>
            <a:fld id="{5CD9B3D5-AD5C-C444-81B7-573E8F326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10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2676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9" y="0"/>
            <a:ext cx="2984870" cy="502676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r">
              <a:defRPr sz="1200"/>
            </a:lvl1pPr>
          </a:lstStyle>
          <a:p>
            <a:fld id="{4149299C-B93B-4DA4-9E70-D34A33BFAF96}" type="datetimeFigureOut">
              <a:rPr lang="lt-LT" smtClean="0"/>
              <a:t>2022-05-18</a:t>
            </a:fld>
            <a:endParaRPr lang="lt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1863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7" tIns="46218" rIns="92437" bIns="46218" rtlCol="0" anchor="ctr"/>
          <a:lstStyle/>
          <a:p>
            <a:endParaRPr lang="lt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1505"/>
            <a:ext cx="5510530" cy="3944869"/>
          </a:xfrm>
          <a:prstGeom prst="rect">
            <a:avLst/>
          </a:prstGeom>
        </p:spPr>
        <p:txBody>
          <a:bodyPr vert="horz" lIns="92437" tIns="46218" rIns="92437" bIns="4621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516040"/>
            <a:ext cx="2984870" cy="502675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9" y="9516040"/>
            <a:ext cx="2984870" cy="502675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r">
              <a:defRPr sz="1200"/>
            </a:lvl1pPr>
          </a:lstStyle>
          <a:p>
            <a:fld id="{4A06F614-7940-43AD-8F56-162BFF420C2A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6865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6F614-7940-43AD-8F56-162BFF420C2A}" type="slidenum">
              <a:rPr lang="lt-LT" smtClean="0"/>
              <a:t>3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37641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6F614-7940-43AD-8F56-162BFF420C2A}" type="slidenum">
              <a:rPr lang="lt-LT" smtClean="0"/>
              <a:t>4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224423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6F614-7940-43AD-8F56-162BFF420C2A}" type="slidenum">
              <a:rPr lang="lt-LT" smtClean="0"/>
              <a:t>5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5407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6F614-7940-43AD-8F56-162BFF420C2A}" type="slidenum">
              <a:rPr lang="lt-LT" smtClean="0"/>
              <a:t>6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2981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FD06C4-4023-2644-A9EF-22EE03316C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" y="215253"/>
            <a:ext cx="2269461" cy="642749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4F11277-DE35-3641-AF38-B5C12E19DBD0}"/>
              </a:ext>
            </a:extLst>
          </p:cNvPr>
          <p:cNvSpPr/>
          <p:nvPr userDrawn="1"/>
        </p:nvSpPr>
        <p:spPr>
          <a:xfrm>
            <a:off x="1524000" y="1122362"/>
            <a:ext cx="9144000" cy="4135438"/>
          </a:xfrm>
          <a:prstGeom prst="rect">
            <a:avLst/>
          </a:prstGeom>
          <a:solidFill>
            <a:srgbClr val="6BCA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4D64EC-6ADD-5741-8A46-EFB22285CA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32000" y="5652000"/>
            <a:ext cx="3191250" cy="72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0A31D8-8222-0C49-BA5D-6383889861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C465F8-FC82-8C4A-9D80-1BCD24158E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rgbClr val="002D7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02323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F3AB5-9779-B747-B30F-5B24A1DA7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BCAB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70E35F-DA36-5444-AA6B-E0F61F19B4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3951" y="1097650"/>
            <a:ext cx="5315850" cy="48522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FC0800-57EA-9A49-899B-B1F6FA1753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097650"/>
            <a:ext cx="5324475" cy="4852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FEF91C0-D5E5-4567-B270-0B1746F26DD6}"/>
              </a:ext>
            </a:extLst>
          </p:cNvPr>
          <p:cNvSpPr txBox="1">
            <a:spLocks/>
          </p:cNvSpPr>
          <p:nvPr userDrawn="1"/>
        </p:nvSpPr>
        <p:spPr>
          <a:xfrm>
            <a:off x="695325" y="6173787"/>
            <a:ext cx="66662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lt-LT" sz="1050" dirty="0">
                <a:solidFill>
                  <a:srgbClr val="073673"/>
                </a:solidFill>
              </a:rPr>
              <a:t>2021 m. VERT veiklos ataskaitos pristatymas</a:t>
            </a:r>
            <a:endParaRPr lang="en-US" sz="1050" dirty="0">
              <a:solidFill>
                <a:srgbClr val="073673"/>
              </a:solidFill>
            </a:endParaRPr>
          </a:p>
        </p:txBody>
      </p: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B4E0386E-A3E4-1222-15AA-242248646F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8982" y="6173787"/>
            <a:ext cx="1523999" cy="51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375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95" userDrawn="1">
          <p15:clr>
            <a:srgbClr val="FBAE40"/>
          </p15:clr>
        </p15:guide>
        <p15:guide id="2" pos="3885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bg>
      <p:bgPr>
        <a:solidFill>
          <a:srgbClr val="002D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FC34209-E73F-404F-A626-251EB9F822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36439" y="6105398"/>
            <a:ext cx="1483165" cy="5003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7F3AB5-9779-B747-B30F-5B24A1DA7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BCAB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70E35F-DA36-5444-AA6B-E0F61F19B4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FC0800-57EA-9A49-899B-B1F6FA1753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466BC8-00E2-AD4A-9245-351655AE5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1F6714-AA69-5949-B514-96F110594F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559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B412B-16D4-2E43-B76C-C84E846789FC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>
            <a:lvl1pPr>
              <a:defRPr lang="en-US" dirty="0" smtClean="0">
                <a:solidFill>
                  <a:srgbClr val="6BCAB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DEECA9-AB3F-5C42-B4AE-3FC33336EA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36652" y="6105397"/>
            <a:ext cx="1487419" cy="501906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10BA39E-37A8-42BB-9996-A2EA586946E6}"/>
              </a:ext>
            </a:extLst>
          </p:cNvPr>
          <p:cNvSpPr txBox="1">
            <a:spLocks/>
          </p:cNvSpPr>
          <p:nvPr userDrawn="1"/>
        </p:nvSpPr>
        <p:spPr>
          <a:xfrm>
            <a:off x="695325" y="6173787"/>
            <a:ext cx="66662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lt-LT" sz="1050" dirty="0">
                <a:solidFill>
                  <a:srgbClr val="073673"/>
                </a:solidFill>
              </a:rPr>
              <a:t>2021 m. VERT veiklos ataskaitos pristatymas</a:t>
            </a:r>
            <a:endParaRPr lang="en-US" sz="1050" dirty="0">
              <a:solidFill>
                <a:srgbClr val="073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480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bg>
      <p:bgPr>
        <a:solidFill>
          <a:srgbClr val="002D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B412B-16D4-2E43-B76C-C84E846789F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 lang="en-US" dirty="0" smtClean="0">
                <a:solidFill>
                  <a:srgbClr val="6BCAB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6DF3C9-39BD-F84C-AFF6-5231324D9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1F6714-AA69-5949-B514-96F110594F9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DA9769-953E-2F4C-8CA5-55E8241190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36439" y="6105398"/>
            <a:ext cx="1483165" cy="50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58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4AB095-49E8-5F4F-94AB-AE56B8DFA7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36652" y="6105397"/>
            <a:ext cx="1487419" cy="501906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3D94F3-ABA9-4334-9875-86A28944E0E4}"/>
              </a:ext>
            </a:extLst>
          </p:cNvPr>
          <p:cNvSpPr txBox="1">
            <a:spLocks/>
          </p:cNvSpPr>
          <p:nvPr userDrawn="1"/>
        </p:nvSpPr>
        <p:spPr>
          <a:xfrm>
            <a:off x="695325" y="6173787"/>
            <a:ext cx="66662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lt-LT" sz="1050" dirty="0">
                <a:solidFill>
                  <a:srgbClr val="073673"/>
                </a:solidFill>
              </a:rPr>
              <a:t>2021 m. VERT veiklos ataskaitos pristatymas</a:t>
            </a:r>
            <a:endParaRPr lang="en-US" sz="1050" dirty="0">
              <a:solidFill>
                <a:srgbClr val="073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0141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rgbClr val="002D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FD203-D39D-C84F-9C11-ED8616056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4583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1F6714-AA69-5949-B514-96F110594F9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A6FD88-8DDD-F142-B1B2-234BF397AD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36439" y="6105398"/>
            <a:ext cx="1483165" cy="50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1821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A2821-B953-BB4B-9B31-FF1841619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6BCAB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B64EC-9819-0441-B6C5-96E7EA687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1F95F8-2A27-1B44-82EB-EE6A7BE272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F73D62-3E15-1740-96DC-FF5003F11A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36652" y="6105397"/>
            <a:ext cx="1487419" cy="501906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F16E46C-21C8-426A-898D-B4E6B2BAE038}"/>
              </a:ext>
            </a:extLst>
          </p:cNvPr>
          <p:cNvSpPr txBox="1">
            <a:spLocks/>
          </p:cNvSpPr>
          <p:nvPr userDrawn="1"/>
        </p:nvSpPr>
        <p:spPr>
          <a:xfrm>
            <a:off x="695325" y="6173787"/>
            <a:ext cx="66662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lt-LT" sz="1050">
                <a:solidFill>
                  <a:srgbClr val="073673"/>
                </a:solidFill>
              </a:rPr>
              <a:t>2020 m. VERT veiklos ataskaitos pristatymas</a:t>
            </a:r>
            <a:endParaRPr lang="en-US" sz="1050">
              <a:solidFill>
                <a:srgbClr val="073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8563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t with Caption">
    <p:bg>
      <p:bgPr>
        <a:solidFill>
          <a:srgbClr val="002D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59E95AD-600A-9346-A0A0-E7EBA77D05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36439" y="6105398"/>
            <a:ext cx="1483165" cy="5003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2A2821-B953-BB4B-9B31-FF1841619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6BCAB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B64EC-9819-0441-B6C5-96E7EA687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1F95F8-2A27-1B44-82EB-EE6A7BE272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663A30-3745-E74F-BF2F-7DCD8AA76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49"/>
            <a:ext cx="2743200" cy="365125"/>
          </a:xfrm>
        </p:spPr>
        <p:txBody>
          <a:bodyPr/>
          <a:lstStyle>
            <a:lvl1pPr>
              <a:defRPr>
                <a:solidFill>
                  <a:srgbClr val="002D72"/>
                </a:solidFill>
              </a:defRPr>
            </a:lvl1pPr>
          </a:lstStyle>
          <a:p>
            <a:fld id="{C01F6714-AA69-5949-B514-96F110594F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619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53583-3C5D-3D47-84C1-069B9E3FF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6BCAB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0B7D72-7834-0642-BFDB-03648A88E8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9ACF92-4A7E-D742-BECB-0C12BE208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E5A863-EADE-5C4F-9AE5-9718456A4F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36652" y="6105397"/>
            <a:ext cx="1487419" cy="501906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AF354A3-A09C-47D4-8949-CBF4A0F5B7BF}"/>
              </a:ext>
            </a:extLst>
          </p:cNvPr>
          <p:cNvSpPr txBox="1">
            <a:spLocks/>
          </p:cNvSpPr>
          <p:nvPr userDrawn="1"/>
        </p:nvSpPr>
        <p:spPr>
          <a:xfrm>
            <a:off x="695325" y="6173787"/>
            <a:ext cx="66662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lt-LT" sz="1050">
                <a:solidFill>
                  <a:srgbClr val="073673"/>
                </a:solidFill>
              </a:rPr>
              <a:t>2020 m. VERT veiklos ataskaitos pristatymas</a:t>
            </a:r>
            <a:endParaRPr lang="en-US" sz="1050">
              <a:solidFill>
                <a:srgbClr val="073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7447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bg>
      <p:bgPr>
        <a:solidFill>
          <a:srgbClr val="002D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60128F-1A25-8247-80F6-2F2D845E5D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36439" y="6105398"/>
            <a:ext cx="1483165" cy="5003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053583-3C5D-3D47-84C1-069B9E3FF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6BCAB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0B7D72-7834-0642-BFDB-03648A88E8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9ACF92-4A7E-D742-BECB-0C12BE208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C58A90-7D25-0347-B5AF-3901C56E2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49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1F6714-AA69-5949-B514-96F110594F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974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FD06C4-4023-2644-A9EF-22EE03316C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" y="215253"/>
            <a:ext cx="2269461" cy="64274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0A31D8-8222-0C49-BA5D-6383889861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85460" y="1122363"/>
            <a:ext cx="8182539" cy="2387600"/>
          </a:xfrm>
        </p:spPr>
        <p:txBody>
          <a:bodyPr anchor="ctr"/>
          <a:lstStyle>
            <a:lvl1pPr algn="ctr">
              <a:defRPr sz="4000">
                <a:solidFill>
                  <a:srgbClr val="0736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C465F8-FC82-8C4A-9D80-1BCD24158E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85460" y="3602038"/>
            <a:ext cx="8182540" cy="1655762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rgbClr val="002D7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B3C497A7-5AB9-3794-CB38-F2F12B336C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73395" y="5735637"/>
            <a:ext cx="2587443" cy="87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14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rtuk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FD06C4-4023-2644-A9EF-22EE03316C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" y="215253"/>
            <a:ext cx="2269461" cy="64274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4D64EC-6ADD-5741-8A46-EFB22285CA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32000" y="5652000"/>
            <a:ext cx="3191250" cy="720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3C465F8-FC82-8C4A-9D80-1BCD24158E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85461" y="908050"/>
            <a:ext cx="8182540" cy="819150"/>
          </a:xfrm>
        </p:spPr>
        <p:txBody>
          <a:bodyPr lIns="288000" anchor="ctr"/>
          <a:lstStyle>
            <a:lvl1pPr marL="0" indent="0" algn="l">
              <a:buNone/>
              <a:defRPr sz="2400" b="1">
                <a:solidFill>
                  <a:srgbClr val="002D7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27181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6BCA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81E9E4-FAE5-8040-8E5C-37F9F2F166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" y="216240"/>
            <a:ext cx="2268764" cy="642552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AED6355-5461-B144-A8F0-B1E7CE68D393}"/>
              </a:ext>
            </a:extLst>
          </p:cNvPr>
          <p:cNvSpPr/>
          <p:nvPr userDrawn="1"/>
        </p:nvSpPr>
        <p:spPr>
          <a:xfrm>
            <a:off x="1524000" y="1122362"/>
            <a:ext cx="9144000" cy="4115773"/>
          </a:xfrm>
          <a:prstGeom prst="rect">
            <a:avLst/>
          </a:prstGeom>
          <a:solidFill>
            <a:srgbClr val="002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0A31D8-8222-0C49-BA5D-6383889861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000">
                <a:solidFill>
                  <a:srgbClr val="6BCAB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C465F8-FC82-8C4A-9D80-1BCD24158E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582373"/>
            <a:ext cx="9144000" cy="1655762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4F15C8-E603-6641-B88F-2BD44B8DCD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32000" y="5652000"/>
            <a:ext cx="319124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472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rgbClr val="002D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5BAA1D-E54A-A341-A148-7B0227D853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0000" y="216240"/>
            <a:ext cx="2268764" cy="642552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6978C01-56D2-3D43-8415-47C8F87E9C75}"/>
              </a:ext>
            </a:extLst>
          </p:cNvPr>
          <p:cNvSpPr/>
          <p:nvPr userDrawn="1"/>
        </p:nvSpPr>
        <p:spPr>
          <a:xfrm>
            <a:off x="1524000" y="1122362"/>
            <a:ext cx="9144000" cy="4135438"/>
          </a:xfrm>
          <a:prstGeom prst="rect">
            <a:avLst/>
          </a:prstGeom>
          <a:solidFill>
            <a:srgbClr val="6BCA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B0A9E1-1278-714F-B354-04C89376D5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32000" y="5652000"/>
            <a:ext cx="3191250" cy="72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0A31D8-8222-0C49-BA5D-6383889861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C465F8-FC82-8C4A-9D80-1BCD24158E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rgbClr val="002D7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37733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C0545-FEC8-AC4E-B5DD-4C3E5825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951" y="427786"/>
            <a:ext cx="10801350" cy="480264"/>
          </a:xfrm>
        </p:spPr>
        <p:txBody>
          <a:bodyPr/>
          <a:lstStyle>
            <a:lvl1pPr>
              <a:defRPr sz="2400">
                <a:solidFill>
                  <a:srgbClr val="6BCAB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450A1-3CD9-6C4F-96BB-EDA1BCD1C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951" y="1094476"/>
            <a:ext cx="10792724" cy="485547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4FD2E7B-8BA6-4DCD-B075-C8F985F328A7}"/>
              </a:ext>
            </a:extLst>
          </p:cNvPr>
          <p:cNvSpPr txBox="1">
            <a:spLocks/>
          </p:cNvSpPr>
          <p:nvPr userDrawn="1"/>
        </p:nvSpPr>
        <p:spPr>
          <a:xfrm>
            <a:off x="695325" y="6173787"/>
            <a:ext cx="66662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lt-LT" sz="1050">
                <a:solidFill>
                  <a:srgbClr val="073673"/>
                </a:solidFill>
              </a:rPr>
              <a:t>202</a:t>
            </a:r>
            <a:r>
              <a:rPr lang="en-US" sz="1050">
                <a:solidFill>
                  <a:srgbClr val="073673"/>
                </a:solidFill>
              </a:rPr>
              <a:t>1</a:t>
            </a:r>
            <a:r>
              <a:rPr lang="lt-LT" sz="1050">
                <a:solidFill>
                  <a:srgbClr val="073673"/>
                </a:solidFill>
              </a:rPr>
              <a:t> m. VERT veiklos ataskaitos pristatymas</a:t>
            </a:r>
            <a:endParaRPr lang="en-US" sz="1050">
              <a:solidFill>
                <a:srgbClr val="073673"/>
              </a:solidFill>
            </a:endParaRPr>
          </a:p>
        </p:txBody>
      </p:sp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AE12CA69-8800-1EFB-4FFF-4E1A3F7F43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30796" y="6102834"/>
            <a:ext cx="1504164" cy="50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565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solidFill>
          <a:srgbClr val="002D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4A0566-2088-EC42-8EF1-DEB1045B3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36439" y="6105398"/>
            <a:ext cx="1483165" cy="5003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8C0545-FEC8-AC4E-B5DD-4C3E58254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BCAB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450A1-3CD9-6C4F-96BB-EDA1BCD1C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FE2EC-9C81-DD41-BC1E-A0EF2ACB0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1F6714-AA69-5949-B514-96F110594F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62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BB048-07AA-1249-9AB4-9AF9F5614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000">
                <a:solidFill>
                  <a:srgbClr val="6BCAB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EDFF4C-9179-F646-819B-53F167234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2D7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3CD1B0-9EBA-BC42-BDFE-CC0E7A3D2C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36652" y="6105397"/>
            <a:ext cx="1487419" cy="501906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D0794C5-4AD4-4E32-A76C-DE45665B4BC6}"/>
              </a:ext>
            </a:extLst>
          </p:cNvPr>
          <p:cNvSpPr txBox="1">
            <a:spLocks/>
          </p:cNvSpPr>
          <p:nvPr userDrawn="1"/>
        </p:nvSpPr>
        <p:spPr>
          <a:xfrm>
            <a:off x="695325" y="6173787"/>
            <a:ext cx="66662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lt-LT" sz="1050">
                <a:solidFill>
                  <a:srgbClr val="073673"/>
                </a:solidFill>
              </a:rPr>
              <a:t>2020 m. VERT veiklos ataskaitos pristatymas</a:t>
            </a:r>
            <a:endParaRPr lang="en-US" sz="1050">
              <a:solidFill>
                <a:srgbClr val="073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816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bg>
      <p:bgPr>
        <a:solidFill>
          <a:srgbClr val="002D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0BDE3AD-0D65-2C47-979C-187BD13949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36439" y="6105398"/>
            <a:ext cx="1483165" cy="5003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9BB048-07AA-1249-9AB4-9AF9F5614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000">
                <a:solidFill>
                  <a:srgbClr val="6BCAB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EDFF4C-9179-F646-819B-53F167234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031816-9705-9246-B9A5-BE1F3BC69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85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1F6714-AA69-5949-B514-96F110594F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324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5EEA2C-51D7-BB48-B98A-2609D39F9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951" y="365125"/>
            <a:ext cx="10801350" cy="5429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8124EF-3722-1B48-A46A-726518EC9A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3951" y="1097650"/>
            <a:ext cx="10792724" cy="4852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C3518-1499-9D42-B621-6513127B4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F6714-AA69-5949-B514-96F110594F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877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8" r:id="rId2"/>
    <p:sldLayoutId id="2147483679" r:id="rId3"/>
    <p:sldLayoutId id="2147483681" r:id="rId4"/>
    <p:sldLayoutId id="2147483660" r:id="rId5"/>
    <p:sldLayoutId id="2147483662" r:id="rId6"/>
    <p:sldLayoutId id="2147483664" r:id="rId7"/>
    <p:sldLayoutId id="2147483666" r:id="rId8"/>
    <p:sldLayoutId id="2147483667" r:id="rId9"/>
    <p:sldLayoutId id="2147483682" r:id="rId10"/>
    <p:sldLayoutId id="2147483675" r:id="rId11"/>
    <p:sldLayoutId id="2147483683" r:id="rId12"/>
    <p:sldLayoutId id="2147483673" r:id="rId13"/>
    <p:sldLayoutId id="2147483684" r:id="rId14"/>
    <p:sldLayoutId id="2147483671" r:id="rId15"/>
    <p:sldLayoutId id="2147483685" r:id="rId16"/>
    <p:sldLayoutId id="2147483677" r:id="rId17"/>
    <p:sldLayoutId id="2147483686" r:id="rId18"/>
    <p:sldLayoutId id="214748366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002D7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rgbClr val="002D7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D7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2D7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02D7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02D7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438" userDrawn="1">
          <p15:clr>
            <a:srgbClr val="F26B43"/>
          </p15:clr>
        </p15:guide>
        <p15:guide id="3" pos="7242" userDrawn="1">
          <p15:clr>
            <a:srgbClr val="F26B43"/>
          </p15:clr>
        </p15:guide>
        <p15:guide id="4" orient="horz" pos="68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8F3F5-CDC0-A43B-07CF-F6C454348C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t-LT" sz="4000" dirty="0"/>
              <a:t>Valstybinė energetikos reguliavimo taryba</a:t>
            </a:r>
            <a:br>
              <a:rPr lang="lt-LT" sz="4000" dirty="0"/>
            </a:br>
            <a:r>
              <a:rPr lang="lt-LT" sz="4000" dirty="0"/>
              <a:t>2021 m. veiklos rezultatai</a:t>
            </a:r>
            <a:endParaRPr lang="lt-L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43DCCE-605C-7BF0-7A44-DBC9E0A73D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lt-LT" altLang="lt-LT" sz="2800" dirty="0">
                <a:latin typeface="Arial Bold"/>
                <a:ea typeface="MS PGothic"/>
                <a:cs typeface="Arial Bold"/>
                <a:sym typeface="Arial Bold" charset="0"/>
              </a:rPr>
              <a:t>Renatas Pocius</a:t>
            </a:r>
            <a:br>
              <a:rPr lang="en-US" altLang="lt-LT" sz="2800" dirty="0">
                <a:latin typeface="Arial Bold" charset="0"/>
                <a:ea typeface="MS PGothic" pitchFamily="34" charset="-128"/>
              </a:rPr>
            </a:br>
            <a:r>
              <a:rPr lang="lt-LT" altLang="lt-LT" sz="2400" dirty="0">
                <a:latin typeface="Arial Bold" charset="0"/>
                <a:ea typeface="MS PGothic"/>
              </a:rPr>
              <a:t>VERT</a:t>
            </a:r>
            <a:r>
              <a:rPr lang="lt-LT" altLang="lt-LT" sz="2400" dirty="0">
                <a:ea typeface="MS PGothic"/>
              </a:rPr>
              <a:t> pirmininkas</a:t>
            </a:r>
            <a:br>
              <a:rPr lang="lt-LT" altLang="lt-LT" sz="2800" dirty="0">
                <a:ea typeface="MS PGothic" pitchFamily="34" charset="-128"/>
              </a:rPr>
            </a:b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153004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2DD9D82-33AD-2971-5B1F-2A33D8340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61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837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8E19C4F-A5FB-617D-D1D4-5AAE854B3178}"/>
              </a:ext>
            </a:extLst>
          </p:cNvPr>
          <p:cNvSpPr/>
          <p:nvPr/>
        </p:nvSpPr>
        <p:spPr>
          <a:xfrm>
            <a:off x="6163379" y="3533429"/>
            <a:ext cx="5765254" cy="2530889"/>
          </a:xfrm>
          <a:prstGeom prst="roundRect">
            <a:avLst>
              <a:gd name="adj" fmla="val 3064"/>
            </a:avLst>
          </a:prstGeom>
          <a:gradFill>
            <a:gsLst>
              <a:gs pos="0">
                <a:srgbClr val="666666"/>
              </a:gs>
              <a:gs pos="100000">
                <a:srgbClr val="6BCABA"/>
              </a:gs>
            </a:gsLst>
            <a:lin ang="2700000" scaled="1"/>
          </a:gradFill>
          <a:ln>
            <a:noFill/>
          </a:ln>
          <a:effectLst>
            <a:outerShdw blurRad="1016000" dist="381000" dir="2100000" sx="90000" sy="9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lt-LT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B9D63FC-D50E-01D1-DD49-8ED8A74F6CE0}"/>
              </a:ext>
            </a:extLst>
          </p:cNvPr>
          <p:cNvSpPr/>
          <p:nvPr/>
        </p:nvSpPr>
        <p:spPr>
          <a:xfrm>
            <a:off x="298829" y="3539374"/>
            <a:ext cx="5754427" cy="2550573"/>
          </a:xfrm>
          <a:prstGeom prst="roundRect">
            <a:avLst>
              <a:gd name="adj" fmla="val 3064"/>
            </a:avLst>
          </a:prstGeom>
          <a:gradFill>
            <a:gsLst>
              <a:gs pos="0">
                <a:srgbClr val="C16784"/>
              </a:gs>
              <a:gs pos="100000">
                <a:srgbClr val="002D72"/>
              </a:gs>
            </a:gsLst>
            <a:lin ang="2700000" scaled="1"/>
          </a:gradFill>
          <a:ln>
            <a:noFill/>
          </a:ln>
          <a:effectLst>
            <a:outerShdw blurRad="1016000" dist="381000" dir="2100000" sx="90000" sy="9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lt-LT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B4151FA-D831-46AD-CC70-21B1DF84AD4C}"/>
              </a:ext>
            </a:extLst>
          </p:cNvPr>
          <p:cNvSpPr/>
          <p:nvPr/>
        </p:nvSpPr>
        <p:spPr>
          <a:xfrm>
            <a:off x="6163379" y="806106"/>
            <a:ext cx="5765254" cy="2638623"/>
          </a:xfrm>
          <a:prstGeom prst="roundRect">
            <a:avLst>
              <a:gd name="adj" fmla="val 3355"/>
            </a:avLst>
          </a:prstGeom>
          <a:gradFill>
            <a:gsLst>
              <a:gs pos="0">
                <a:srgbClr val="E8C7D2"/>
              </a:gs>
              <a:gs pos="100000">
                <a:srgbClr val="C3E9E3"/>
              </a:gs>
            </a:gsLst>
            <a:lin ang="2700000" scaled="1"/>
          </a:gradFill>
          <a:ln>
            <a:noFill/>
          </a:ln>
          <a:effectLst>
            <a:outerShdw blurRad="1016000" dist="381000" dir="2100000" sx="90000" sy="9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lt-LT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5AD865F-EC91-A35E-FDE9-7179225BC778}"/>
              </a:ext>
            </a:extLst>
          </p:cNvPr>
          <p:cNvSpPr/>
          <p:nvPr/>
        </p:nvSpPr>
        <p:spPr>
          <a:xfrm>
            <a:off x="283045" y="806106"/>
            <a:ext cx="5748326" cy="2638623"/>
          </a:xfrm>
          <a:prstGeom prst="roundRect">
            <a:avLst>
              <a:gd name="adj" fmla="val 3355"/>
            </a:avLst>
          </a:prstGeom>
          <a:gradFill>
            <a:gsLst>
              <a:gs pos="69000">
                <a:srgbClr val="2F5597">
                  <a:alpha val="82353"/>
                </a:srgbClr>
              </a:gs>
              <a:gs pos="24000">
                <a:schemeClr val="bg1">
                  <a:lumMod val="75000"/>
                </a:schemeClr>
              </a:gs>
              <a:gs pos="0">
                <a:schemeClr val="bg1">
                  <a:lumMod val="95000"/>
                </a:schemeClr>
              </a:gs>
              <a:gs pos="100000">
                <a:srgbClr val="002C6C"/>
              </a:gs>
            </a:gsLst>
            <a:lin ang="2700000" scaled="1"/>
          </a:gradFill>
          <a:ln>
            <a:noFill/>
          </a:ln>
          <a:effectLst>
            <a:outerShdw blurRad="1016000" dist="381000" dir="2100000" sx="90000" sy="9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lt-LT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023AF5-3AB9-4ED9-A2C1-4D8096785818}"/>
              </a:ext>
            </a:extLst>
          </p:cNvPr>
          <p:cNvSpPr txBox="1"/>
          <p:nvPr/>
        </p:nvSpPr>
        <p:spPr>
          <a:xfrm>
            <a:off x="7731891" y="4132473"/>
            <a:ext cx="3674901" cy="12618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>
              <a:buClr>
                <a:srgbClr val="C16784"/>
              </a:buClr>
              <a:buNone/>
            </a:pPr>
            <a:r>
              <a:rPr lang="lt-LT" sz="1600" b="1">
                <a:solidFill>
                  <a:schemeClr val="bg1"/>
                </a:solidFill>
                <a:latin typeface="+mj-lt"/>
              </a:rPr>
              <a:t>Vandens sektorius:</a:t>
            </a:r>
          </a:p>
          <a:p>
            <a:pPr marL="285750" indent="-285750">
              <a:buClr>
                <a:schemeClr val="bg1"/>
              </a:buClr>
              <a:buFont typeface="Corbel" panose="020B0503020204020204" pitchFamily="34" charset="0"/>
              <a:buChar char="−"/>
            </a:pPr>
            <a:r>
              <a:rPr lang="lt-LT" sz="1500">
                <a:solidFill>
                  <a:schemeClr val="bg1"/>
                </a:solidFill>
                <a:latin typeface="+mj-lt"/>
                <a:ea typeface="+mn-lt"/>
                <a:cs typeface="+mn-lt"/>
              </a:rPr>
              <a:t>Įmonių finansinio gyvybingumo užtikrinimo priemonių įgyvendinimas</a:t>
            </a:r>
            <a:endParaRPr lang="en-US" sz="1500">
              <a:solidFill>
                <a:schemeClr val="bg1"/>
              </a:solidFill>
              <a:latin typeface="+mj-lt"/>
              <a:ea typeface="+mn-lt"/>
              <a:cs typeface="+mn-lt"/>
            </a:endParaRPr>
          </a:p>
          <a:p>
            <a:pPr marL="285750" indent="-285750">
              <a:buClr>
                <a:schemeClr val="bg1"/>
              </a:buClr>
              <a:buFont typeface="Corbel" panose="020B0503020204020204" pitchFamily="34" charset="0"/>
              <a:buChar char="−"/>
            </a:pPr>
            <a:r>
              <a:rPr lang="lt-LT" sz="1500">
                <a:solidFill>
                  <a:schemeClr val="bg1"/>
                </a:solidFill>
                <a:latin typeface="+mj-lt"/>
              </a:rPr>
              <a:t>Valstybės kontrolės rekomendacijos dėl nelicencijuotų vandens tiekėjų veiklos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DC14F8-FD0D-458E-8DD4-CE2CBD936337}"/>
              </a:ext>
            </a:extLst>
          </p:cNvPr>
          <p:cNvSpPr txBox="1"/>
          <p:nvPr/>
        </p:nvSpPr>
        <p:spPr>
          <a:xfrm>
            <a:off x="1096798" y="916728"/>
            <a:ext cx="4702077" cy="20621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spcAft>
                <a:spcPts val="0"/>
              </a:spcAft>
              <a:buClr>
                <a:srgbClr val="C1678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t-LT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rbel"/>
              </a:rPr>
              <a:t>Elektros sektorius: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rgbClr val="C16784"/>
              </a:buClr>
              <a:buFontTx/>
              <a:buChar char="−"/>
              <a:tabLst>
                <a:tab pos="177800" algn="l"/>
              </a:tabLst>
            </a:pPr>
            <a:r>
              <a:rPr lang="lt-LT" sz="1400" dirty="0">
                <a:solidFill>
                  <a:schemeClr val="bg1"/>
                </a:solidFill>
              </a:rPr>
              <a:t>Trečiųjų šalių pralaidumo skaičiavimo metodika</a:t>
            </a:r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Clr>
                <a:srgbClr val="C16784"/>
              </a:buClr>
              <a:buFontTx/>
              <a:buChar char="−"/>
              <a:tabLst>
                <a:tab pos="177800" algn="l"/>
              </a:tabLst>
            </a:pPr>
            <a:r>
              <a:rPr lang="lt-LT" sz="1400" dirty="0">
                <a:solidFill>
                  <a:schemeClr val="bg1"/>
                </a:solidFill>
              </a:rPr>
              <a:t>Elektros tinklų sinchronizacijos projektas</a:t>
            </a:r>
            <a:endParaRPr lang="pt-BR" sz="1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rgbClr val="C16784"/>
              </a:buClr>
              <a:buFontTx/>
              <a:buChar char="−"/>
              <a:tabLst>
                <a:tab pos="177800" algn="l"/>
              </a:tabLst>
            </a:pPr>
            <a:r>
              <a:rPr lang="lt-LT" sz="1400" dirty="0">
                <a:solidFill>
                  <a:schemeClr val="bg1"/>
                </a:solidFill>
              </a:rPr>
              <a:t>Elektros rinkos liberalizavimas</a:t>
            </a:r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rgbClr val="C16784"/>
              </a:buClr>
              <a:buFontTx/>
              <a:buChar char="−"/>
              <a:tabLst>
                <a:tab pos="177800" algn="l"/>
              </a:tabLst>
            </a:pPr>
            <a:r>
              <a:rPr lang="lt-LT" sz="1400" dirty="0">
                <a:solidFill>
                  <a:schemeClr val="bg1"/>
                </a:solidFill>
              </a:rPr>
              <a:t>Švarios energijos paketas</a:t>
            </a:r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Clr>
                <a:srgbClr val="C16784"/>
              </a:buClr>
              <a:buFontTx/>
              <a:buChar char="−"/>
              <a:tabLst>
                <a:tab pos="177800" algn="l"/>
              </a:tabLst>
            </a:pPr>
            <a:r>
              <a:rPr lang="lt-LT" sz="1400" dirty="0">
                <a:solidFill>
                  <a:schemeClr val="bg1"/>
                </a:solidFill>
              </a:rPr>
              <a:t>Kainodaros sprendimai elektros </a:t>
            </a:r>
            <a:endParaRPr lang="en-US" sz="14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C16784"/>
              </a:buClr>
              <a:tabLst>
                <a:tab pos="177800" algn="l"/>
              </a:tabLst>
            </a:pPr>
            <a:r>
              <a:rPr lang="lt-LT" sz="1400" dirty="0">
                <a:solidFill>
                  <a:schemeClr val="bg1"/>
                </a:solidFill>
              </a:rPr>
              <a:t>energetikos sektoriuje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C16784"/>
              </a:buClr>
              <a:tabLst>
                <a:tab pos="177800" algn="l"/>
              </a:tabLst>
            </a:pPr>
            <a:endParaRPr lang="en-US" sz="1400" dirty="0">
              <a:solidFill>
                <a:srgbClr val="002C6C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C16784"/>
              </a:buClr>
              <a:tabLst>
                <a:tab pos="177800" algn="l"/>
              </a:tabLst>
            </a:pPr>
            <a:endParaRPr lang="lt-LT" sz="1400" dirty="0">
              <a:solidFill>
                <a:srgbClr val="002C6C"/>
              </a:solidFill>
              <a:highlight>
                <a:srgbClr val="FFFF00"/>
              </a:highligh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C03CE9-3A17-4311-AAF2-B111F31C1122}"/>
              </a:ext>
            </a:extLst>
          </p:cNvPr>
          <p:cNvSpPr txBox="1"/>
          <p:nvPr/>
        </p:nvSpPr>
        <p:spPr>
          <a:xfrm>
            <a:off x="1301669" y="4192277"/>
            <a:ext cx="4560611" cy="129266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lt-LT" sz="1600" b="1">
                <a:solidFill>
                  <a:schemeClr val="bg1"/>
                </a:solidFill>
                <a:latin typeface="+mj-lt"/>
              </a:rPr>
              <a:t>Šilumos sektorius:</a:t>
            </a:r>
          </a:p>
          <a:p>
            <a:pPr marL="285750" indent="-285750">
              <a:buClr>
                <a:schemeClr val="bg1"/>
              </a:buClr>
              <a:buFont typeface="Corbel" panose="020B0503020204020204" pitchFamily="34" charset="0"/>
              <a:buChar char="−"/>
            </a:pPr>
            <a:r>
              <a:rPr lang="lt-LT" sz="1600">
                <a:solidFill>
                  <a:schemeClr val="bg1"/>
                </a:solidFill>
                <a:latin typeface="+mj-lt"/>
                <a:ea typeface="+mn-lt"/>
                <a:cs typeface="+mn-lt"/>
              </a:rPr>
              <a:t>Šilumos tiekimo schemos organizavimo peržiūra</a:t>
            </a:r>
            <a:endParaRPr lang="en-US" sz="1600">
              <a:solidFill>
                <a:schemeClr val="bg1"/>
              </a:solidFill>
              <a:latin typeface="+mj-lt"/>
              <a:ea typeface="+mn-lt"/>
              <a:cs typeface="+mn-lt"/>
            </a:endParaRPr>
          </a:p>
          <a:p>
            <a:pPr marL="285750" indent="-285750">
              <a:buClr>
                <a:schemeClr val="bg1"/>
              </a:buClr>
              <a:buFont typeface="Corbel" panose="020B0503020204020204" pitchFamily="34" charset="0"/>
              <a:buChar char="−"/>
            </a:pPr>
            <a:r>
              <a:rPr lang="lt-LT" sz="1600">
                <a:solidFill>
                  <a:schemeClr val="bg1"/>
                </a:solidFill>
                <a:latin typeface="+mj-lt"/>
                <a:ea typeface="+mn-lt"/>
                <a:cs typeface="+mn-lt"/>
              </a:rPr>
              <a:t>Šilumos gamybos konkurencijos skatinimas </a:t>
            </a:r>
            <a:endParaRPr lang="en-US" sz="1600">
              <a:solidFill>
                <a:schemeClr val="bg1"/>
              </a:solidFill>
              <a:latin typeface="+mj-lt"/>
              <a:ea typeface="+mn-lt"/>
              <a:cs typeface="+mn-lt"/>
            </a:endParaRPr>
          </a:p>
          <a:p>
            <a:pPr marL="285750" indent="-285750">
              <a:buClr>
                <a:schemeClr val="bg1"/>
              </a:buClr>
              <a:buFont typeface="Corbel" panose="020B0503020204020204" pitchFamily="34" charset="0"/>
              <a:buChar char="−"/>
            </a:pPr>
            <a:r>
              <a:rPr lang="en-US" sz="1600" err="1">
                <a:solidFill>
                  <a:schemeClr val="bg1"/>
                </a:solidFill>
                <a:latin typeface="+mj-lt"/>
                <a:ea typeface="+mn-lt"/>
                <a:cs typeface="+mn-lt"/>
              </a:rPr>
              <a:t>Skatinamoji</a:t>
            </a:r>
            <a:r>
              <a:rPr lang="en-US" sz="1600">
                <a:solidFill>
                  <a:schemeClr val="bg1"/>
                </a:solidFill>
                <a:latin typeface="+mj-lt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+mj-lt"/>
                <a:ea typeface="+mn-lt"/>
                <a:cs typeface="+mn-lt"/>
              </a:rPr>
              <a:t>kainodara</a:t>
            </a:r>
            <a:endParaRPr lang="en-US" sz="1600">
              <a:solidFill>
                <a:schemeClr val="bg1"/>
              </a:solidFill>
              <a:latin typeface="+mj-lt"/>
              <a:ea typeface="+mn-lt"/>
              <a:cs typeface="+mn-lt"/>
            </a:endParaRPr>
          </a:p>
          <a:p>
            <a:pPr>
              <a:buClr>
                <a:srgbClr val="C16784"/>
              </a:buClr>
            </a:pPr>
            <a:endParaRPr lang="lt-LT" sz="1400">
              <a:solidFill>
                <a:schemeClr val="bg1"/>
              </a:solidFill>
              <a:latin typeface="Trebuchet M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D58C767-A3F2-4834-BE12-3FFA03D17C7C}"/>
              </a:ext>
            </a:extLst>
          </p:cNvPr>
          <p:cNvSpPr txBox="1">
            <a:spLocks/>
          </p:cNvSpPr>
          <p:nvPr/>
        </p:nvSpPr>
        <p:spPr>
          <a:xfrm>
            <a:off x="605442" y="237142"/>
            <a:ext cx="10801350" cy="4802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6BCAB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2800"/>
              <a:t>VERT 2021 m. svarbiausi darbai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2C533F-4A30-450A-B601-F0CEBC6D4021}"/>
              </a:ext>
            </a:extLst>
          </p:cNvPr>
          <p:cNvSpPr txBox="1"/>
          <p:nvPr/>
        </p:nvSpPr>
        <p:spPr>
          <a:xfrm>
            <a:off x="6267914" y="920120"/>
            <a:ext cx="4827288" cy="141577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lt-LT" sz="1600" b="1" dirty="0">
                <a:solidFill>
                  <a:srgbClr val="073673"/>
                </a:solidFill>
                <a:latin typeface="Corbel"/>
              </a:rPr>
              <a:t>Gamtinės dujos:</a:t>
            </a:r>
          </a:p>
          <a:p>
            <a:pPr marL="285750" indent="-285750">
              <a:buClr>
                <a:srgbClr val="C16784"/>
              </a:buClr>
              <a:buFont typeface="Trebuchet MS" panose="020B0603020202020204" pitchFamily="34" charset="0"/>
              <a:buChar char="−"/>
            </a:pPr>
            <a:r>
              <a:rPr lang="lt-LT" sz="1400" dirty="0">
                <a:solidFill>
                  <a:srgbClr val="073673"/>
                </a:solidFill>
                <a:latin typeface="Corbel"/>
              </a:rPr>
              <a:t>Regioninė gamtinių dujų rinka</a:t>
            </a:r>
            <a:endParaRPr lang="en-US" sz="1400" dirty="0">
              <a:solidFill>
                <a:srgbClr val="073673"/>
              </a:solidFill>
              <a:latin typeface="Corbel"/>
            </a:endParaRPr>
          </a:p>
          <a:p>
            <a:pPr marL="285750" indent="-285750">
              <a:buClr>
                <a:srgbClr val="C16784"/>
              </a:buClr>
              <a:buFont typeface="Trebuchet MS" panose="020B0603020202020204" pitchFamily="34" charset="0"/>
              <a:buChar char="−"/>
            </a:pPr>
            <a:r>
              <a:rPr lang="lt-LT" sz="1400" dirty="0">
                <a:solidFill>
                  <a:srgbClr val="073673"/>
                </a:solidFill>
                <a:latin typeface="Corbel"/>
              </a:rPr>
              <a:t>Suskystintų gamtinių dujų terminalo veiklos tęstinumo užtikrinimas</a:t>
            </a:r>
            <a:endParaRPr lang="en-US" sz="1400" dirty="0">
              <a:solidFill>
                <a:srgbClr val="073673"/>
              </a:solidFill>
              <a:latin typeface="Corbel"/>
            </a:endParaRPr>
          </a:p>
          <a:p>
            <a:pPr marL="285750" indent="-285750">
              <a:buClr>
                <a:srgbClr val="C16784"/>
              </a:buClr>
              <a:buFont typeface="Trebuchet MS" panose="020B0603020202020204" pitchFamily="34" charset="0"/>
              <a:buChar char="−"/>
            </a:pPr>
            <a:r>
              <a:rPr lang="lt-LT" sz="1400" dirty="0">
                <a:solidFill>
                  <a:srgbClr val="073673"/>
                </a:solidFill>
                <a:latin typeface="Corbel"/>
              </a:rPr>
              <a:t>Dujotiekių jungtis tarp Lietuvos ir Lenkijos (GIPL)</a:t>
            </a:r>
            <a:r>
              <a:rPr lang="en-US" sz="1400" dirty="0">
                <a:solidFill>
                  <a:srgbClr val="073673"/>
                </a:solidFill>
                <a:latin typeface="Corbel"/>
              </a:rPr>
              <a:t> </a:t>
            </a:r>
            <a:r>
              <a:rPr lang="en-US" sz="1400" dirty="0" err="1">
                <a:solidFill>
                  <a:srgbClr val="073673"/>
                </a:solidFill>
                <a:latin typeface="Corbel"/>
              </a:rPr>
              <a:t>kainodara</a:t>
            </a:r>
            <a:endParaRPr lang="lt-LT" sz="1400" dirty="0">
              <a:solidFill>
                <a:srgbClr val="073673"/>
              </a:solidFill>
              <a:latin typeface="Trebuchet MS"/>
            </a:endParaRPr>
          </a:p>
          <a:p>
            <a:pPr marL="285750" indent="-285750">
              <a:buClr>
                <a:srgbClr val="C16784"/>
              </a:buClr>
              <a:buFont typeface="Trebuchet MS" panose="020B0603020202020204" pitchFamily="34" charset="0"/>
              <a:buChar char="−"/>
            </a:pPr>
            <a:r>
              <a:rPr lang="lt-LT" sz="1400" dirty="0">
                <a:solidFill>
                  <a:srgbClr val="073673"/>
                </a:solidFill>
                <a:latin typeface="Corbel"/>
              </a:rPr>
              <a:t>Suskystintų gamtinių dujų terminalo kainodaros pokyčiai</a:t>
            </a: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78B1D2CA-B2FD-D7AC-CFDD-09339BE99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458" y="920120"/>
            <a:ext cx="540407" cy="540407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F69F8F9B-C098-B50E-B95F-0BEB7AF83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885" y="3623029"/>
            <a:ext cx="558980" cy="558980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1E4C9906-C0EB-E160-67D5-9B2E39D03E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9737" y="920120"/>
            <a:ext cx="571501" cy="571501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D351171-2D5D-F752-DF13-F5BCBC7C49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8495" y="3631147"/>
            <a:ext cx="542743" cy="542743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7A76594-A3E3-0359-9A02-DEA159827295}"/>
              </a:ext>
            </a:extLst>
          </p:cNvPr>
          <p:cNvSpPr/>
          <p:nvPr/>
        </p:nvSpPr>
        <p:spPr>
          <a:xfrm>
            <a:off x="3975571" y="2665723"/>
            <a:ext cx="3771001" cy="16752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1" dirty="0" err="1">
                <a:solidFill>
                  <a:srgbClr val="002C6C"/>
                </a:solidFill>
                <a:ea typeface="+mn-lt"/>
                <a:cs typeface="+mn-lt"/>
              </a:rPr>
              <a:t>Kiti</a:t>
            </a:r>
            <a:r>
              <a:rPr lang="en-US" sz="1400" b="1" dirty="0">
                <a:solidFill>
                  <a:srgbClr val="002C6C"/>
                </a:solidFill>
                <a:ea typeface="+mn-lt"/>
                <a:cs typeface="+mn-lt"/>
              </a:rPr>
              <a:t>/</a:t>
            </a:r>
            <a:r>
              <a:rPr lang="en-US" sz="1400" b="1" dirty="0" err="1">
                <a:solidFill>
                  <a:srgbClr val="002C6C"/>
                </a:solidFill>
                <a:ea typeface="+mn-lt"/>
                <a:cs typeface="+mn-lt"/>
              </a:rPr>
              <a:t>tarpsektoriniai</a:t>
            </a:r>
            <a:r>
              <a:rPr lang="lt-LT" sz="1400" b="1" dirty="0">
                <a:solidFill>
                  <a:srgbClr val="002C6C"/>
                </a:solidFill>
                <a:ea typeface="+mn-lt"/>
                <a:cs typeface="+mn-lt"/>
              </a:rPr>
              <a:t> </a:t>
            </a:r>
            <a:r>
              <a:rPr lang="en-US" sz="1400" b="1" dirty="0">
                <a:solidFill>
                  <a:srgbClr val="002C6C"/>
                </a:solidFill>
                <a:ea typeface="+mn-lt"/>
                <a:cs typeface="+mn-lt"/>
              </a:rPr>
              <a:t>projektai</a:t>
            </a:r>
            <a:r>
              <a:rPr lang="lt-LT" sz="1400" b="1" dirty="0">
                <a:solidFill>
                  <a:srgbClr val="002C6C"/>
                </a:solidFill>
                <a:ea typeface="+mn-lt"/>
                <a:cs typeface="+mn-lt"/>
              </a:rPr>
              <a:t>:</a:t>
            </a:r>
          </a:p>
          <a:p>
            <a:pPr marL="177800" indent="-177800">
              <a:buChar char="-"/>
            </a:pPr>
            <a:endParaRPr lang="lt-LT" sz="1200" dirty="0">
              <a:solidFill>
                <a:srgbClr val="002C6C"/>
              </a:solidFill>
              <a:ea typeface="+mn-lt"/>
              <a:cs typeface="+mn-lt"/>
            </a:endParaRPr>
          </a:p>
          <a:p>
            <a:pPr marL="177800" indent="-177800">
              <a:buChar char="-"/>
            </a:pPr>
            <a:r>
              <a:rPr lang="lt-LT" sz="1200" dirty="0">
                <a:solidFill>
                  <a:srgbClr val="002C6C"/>
                </a:solidFill>
                <a:ea typeface="+mn-lt"/>
                <a:cs typeface="+mn-lt"/>
              </a:rPr>
              <a:t>Inovacijų plėtra ir skatinimas</a:t>
            </a:r>
            <a:endParaRPr lang="en-US" sz="1200" dirty="0">
              <a:solidFill>
                <a:srgbClr val="002C6C"/>
              </a:solidFill>
              <a:ea typeface="+mn-lt"/>
              <a:cs typeface="+mn-lt"/>
            </a:endParaRPr>
          </a:p>
          <a:p>
            <a:pPr marL="177800" indent="-177800">
              <a:buChar char="-"/>
            </a:pPr>
            <a:endParaRPr lang="en-US" sz="1200" dirty="0">
              <a:solidFill>
                <a:srgbClr val="002C6C"/>
              </a:solidFill>
              <a:ea typeface="+mn-lt"/>
              <a:cs typeface="+mn-lt"/>
            </a:endParaRPr>
          </a:p>
          <a:p>
            <a:pPr marL="177800" indent="-177800">
              <a:buFontTx/>
              <a:buChar char="-"/>
            </a:pPr>
            <a:r>
              <a:rPr lang="lt-LT" sz="1200" dirty="0">
                <a:solidFill>
                  <a:srgbClr val="002C6C"/>
                </a:solidFill>
                <a:ea typeface="+mn-lt"/>
                <a:cs typeface="+mn-lt"/>
              </a:rPr>
              <a:t>Bandomosios energetikos inovacijų aplinkos teisinis reglamentavimas</a:t>
            </a:r>
            <a:endParaRPr lang="en-US" sz="1200" dirty="0">
              <a:solidFill>
                <a:srgbClr val="002C6C"/>
              </a:solidFill>
              <a:ea typeface="+mn-lt"/>
              <a:cs typeface="+mn-lt"/>
            </a:endParaRPr>
          </a:p>
          <a:p>
            <a:endParaRPr lang="en-US" sz="1200" dirty="0">
              <a:solidFill>
                <a:srgbClr val="002C6C"/>
              </a:solidFill>
              <a:ea typeface="+mn-lt"/>
              <a:cs typeface="+mn-lt"/>
            </a:endParaRPr>
          </a:p>
          <a:p>
            <a:pPr marL="177800" indent="-177800">
              <a:buFontTx/>
              <a:buChar char="-"/>
            </a:pPr>
            <a:r>
              <a:rPr lang="lt-LT" sz="1200" dirty="0">
                <a:solidFill>
                  <a:srgbClr val="002C6C"/>
                </a:solidFill>
                <a:ea typeface="+mn-lt"/>
                <a:cs typeface="+mn-lt"/>
              </a:rPr>
              <a:t>Alternatyviųjų degalų įstatymo įgyvendinimas</a:t>
            </a:r>
            <a:endParaRPr lang="lt-LT" sz="1200" b="1" dirty="0">
              <a:solidFill>
                <a:srgbClr val="002C6C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2333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8E19C4F-A5FB-617D-D1D4-5AAE854B3178}"/>
              </a:ext>
            </a:extLst>
          </p:cNvPr>
          <p:cNvSpPr/>
          <p:nvPr/>
        </p:nvSpPr>
        <p:spPr>
          <a:xfrm>
            <a:off x="6137027" y="3381027"/>
            <a:ext cx="5797799" cy="2554393"/>
          </a:xfrm>
          <a:prstGeom prst="roundRect">
            <a:avLst>
              <a:gd name="adj" fmla="val 3064"/>
            </a:avLst>
          </a:prstGeom>
          <a:gradFill>
            <a:gsLst>
              <a:gs pos="0">
                <a:srgbClr val="666666"/>
              </a:gs>
              <a:gs pos="100000">
                <a:srgbClr val="6BCABA"/>
              </a:gs>
            </a:gsLst>
            <a:lin ang="2700000" scaled="1"/>
          </a:gradFill>
          <a:ln>
            <a:noFill/>
          </a:ln>
          <a:effectLst>
            <a:outerShdw blurRad="1016000" dist="381000" dir="2100000" sx="90000" sy="9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lt-LT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B9D63FC-D50E-01D1-DD49-8ED8A74F6CE0}"/>
              </a:ext>
            </a:extLst>
          </p:cNvPr>
          <p:cNvSpPr/>
          <p:nvPr/>
        </p:nvSpPr>
        <p:spPr>
          <a:xfrm>
            <a:off x="268064" y="3381027"/>
            <a:ext cx="5786910" cy="2574260"/>
          </a:xfrm>
          <a:prstGeom prst="roundRect">
            <a:avLst>
              <a:gd name="adj" fmla="val 3064"/>
            </a:avLst>
          </a:prstGeom>
          <a:gradFill>
            <a:gsLst>
              <a:gs pos="0">
                <a:srgbClr val="C16784"/>
              </a:gs>
              <a:gs pos="100000">
                <a:srgbClr val="002D72"/>
              </a:gs>
            </a:gsLst>
            <a:lin ang="2700000" scaled="1"/>
          </a:gradFill>
          <a:ln>
            <a:noFill/>
          </a:ln>
          <a:effectLst>
            <a:outerShdw blurRad="1016000" dist="381000" dir="2100000" sx="90000" sy="9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lt-LT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B4151FA-D831-46AD-CC70-21B1DF84AD4C}"/>
              </a:ext>
            </a:extLst>
          </p:cNvPr>
          <p:cNvSpPr/>
          <p:nvPr/>
        </p:nvSpPr>
        <p:spPr>
          <a:xfrm>
            <a:off x="6137027" y="629434"/>
            <a:ext cx="5797799" cy="2663127"/>
          </a:xfrm>
          <a:prstGeom prst="roundRect">
            <a:avLst>
              <a:gd name="adj" fmla="val 3355"/>
            </a:avLst>
          </a:prstGeom>
          <a:gradFill>
            <a:gsLst>
              <a:gs pos="0">
                <a:srgbClr val="E8C7D2"/>
              </a:gs>
              <a:gs pos="100000">
                <a:srgbClr val="C3E9E3"/>
              </a:gs>
            </a:gsLst>
            <a:lin ang="2700000" scaled="1"/>
          </a:gradFill>
          <a:ln>
            <a:noFill/>
          </a:ln>
          <a:effectLst>
            <a:outerShdw blurRad="1016000" dist="381000" dir="2100000" sx="90000" sy="9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lt-LT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5AD865F-EC91-A35E-FDE9-7179225BC778}"/>
              </a:ext>
            </a:extLst>
          </p:cNvPr>
          <p:cNvSpPr/>
          <p:nvPr/>
        </p:nvSpPr>
        <p:spPr>
          <a:xfrm>
            <a:off x="274199" y="637764"/>
            <a:ext cx="5780775" cy="2663127"/>
          </a:xfrm>
          <a:prstGeom prst="roundRect">
            <a:avLst>
              <a:gd name="adj" fmla="val 3355"/>
            </a:avLst>
          </a:prstGeom>
          <a:gradFill>
            <a:gsLst>
              <a:gs pos="69000">
                <a:srgbClr val="2F5597">
                  <a:alpha val="82353"/>
                </a:srgbClr>
              </a:gs>
              <a:gs pos="24000">
                <a:schemeClr val="bg1">
                  <a:lumMod val="75000"/>
                </a:schemeClr>
              </a:gs>
              <a:gs pos="0">
                <a:schemeClr val="bg1">
                  <a:lumMod val="95000"/>
                </a:schemeClr>
              </a:gs>
              <a:gs pos="100000">
                <a:srgbClr val="002C6C"/>
              </a:gs>
            </a:gsLst>
            <a:lin ang="2700000" scaled="1"/>
          </a:gradFill>
          <a:ln>
            <a:noFill/>
          </a:ln>
          <a:effectLst>
            <a:outerShdw blurRad="1016000" dist="381000" dir="2100000" sx="90000" sy="9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lt-LT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023AF5-3AB9-4ED9-A2C1-4D8096785818}"/>
              </a:ext>
            </a:extLst>
          </p:cNvPr>
          <p:cNvSpPr txBox="1"/>
          <p:nvPr/>
        </p:nvSpPr>
        <p:spPr>
          <a:xfrm>
            <a:off x="6460307" y="4277213"/>
            <a:ext cx="5151237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>
              <a:buClr>
                <a:srgbClr val="C16784"/>
              </a:buClr>
              <a:buNone/>
            </a:pPr>
            <a:r>
              <a:rPr lang="lt-LT" sz="1400" b="1" dirty="0">
                <a:solidFill>
                  <a:schemeClr val="bg1"/>
                </a:solidFill>
                <a:latin typeface="+mj-lt"/>
              </a:rPr>
              <a:t>Vandens sektorius:</a:t>
            </a:r>
          </a:p>
          <a:p>
            <a:pPr marL="285750" indent="-285750">
              <a:buClr>
                <a:schemeClr val="bg1"/>
              </a:buClr>
              <a:buFont typeface="Corbel" panose="020B0503020204020204" pitchFamily="34" charset="0"/>
              <a:buChar char="−"/>
            </a:pPr>
            <a:r>
              <a:rPr lang="lt-LT" sz="1300" dirty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Įmonių finansinio gyvybingumo užtikrinimo priemonių įgyvendinimas</a:t>
            </a:r>
            <a:endParaRPr lang="en-US" sz="1300" dirty="0">
              <a:solidFill>
                <a:schemeClr val="bg1"/>
              </a:solidFill>
              <a:latin typeface="+mj-lt"/>
              <a:ea typeface="+mn-lt"/>
              <a:cs typeface="+mn-lt"/>
            </a:endParaRPr>
          </a:p>
          <a:p>
            <a:pPr marL="285750" indent="-285750">
              <a:buClr>
                <a:schemeClr val="bg1"/>
              </a:buClr>
              <a:buFont typeface="Corbel" panose="020B0503020204020204" pitchFamily="34" charset="0"/>
              <a:buChar char="−"/>
            </a:pPr>
            <a:r>
              <a:rPr lang="lt-LT" sz="1300" dirty="0">
                <a:solidFill>
                  <a:schemeClr val="bg1"/>
                </a:solidFill>
                <a:latin typeface="+mj-lt"/>
              </a:rPr>
              <a:t>Pagrįstų investicijų į saugų ir kokybišką paslaugų teikimą derinimas </a:t>
            </a:r>
          </a:p>
          <a:p>
            <a:pPr marL="285750" indent="-285750">
              <a:buClr>
                <a:srgbClr val="C16784"/>
              </a:buClr>
              <a:buFont typeface="Corbel" panose="020B0503020204020204" pitchFamily="34" charset="0"/>
              <a:buChar char="−"/>
            </a:pPr>
            <a:endParaRPr lang="lt-LT" sz="1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DC14F8-FD0D-458E-8DD4-CE2CBD936337}"/>
              </a:ext>
            </a:extLst>
          </p:cNvPr>
          <p:cNvSpPr txBox="1"/>
          <p:nvPr/>
        </p:nvSpPr>
        <p:spPr>
          <a:xfrm>
            <a:off x="937992" y="1149478"/>
            <a:ext cx="4620137" cy="181588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spcAft>
                <a:spcPts val="0"/>
              </a:spcAft>
              <a:buClr>
                <a:srgbClr val="C1678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t-LT" sz="1600" b="1" i="0" u="none" strike="noStrike" kern="1200" cap="none" spc="0" normalizeH="0" baseline="0" noProof="0" dirty="0">
                <a:ln>
                  <a:noFill/>
                </a:ln>
                <a:solidFill>
                  <a:srgbClr val="002C6C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Elektros sektorius:</a:t>
            </a:r>
          </a:p>
          <a:p>
            <a:pPr marL="285750" indent="-285750">
              <a:buClr>
                <a:srgbClr val="C16784"/>
              </a:buClr>
              <a:buFontTx/>
              <a:buChar char="−"/>
              <a:tabLst>
                <a:tab pos="177800" algn="l"/>
              </a:tabLst>
            </a:pPr>
            <a:r>
              <a:rPr lang="lt-LT" sz="1600" dirty="0">
                <a:solidFill>
                  <a:srgbClr val="002C6C"/>
                </a:solidFill>
              </a:rPr>
              <a:t>Švarios energijos paketas</a:t>
            </a:r>
          </a:p>
          <a:p>
            <a:pPr marL="285750" indent="-285750">
              <a:buClr>
                <a:srgbClr val="C16784"/>
              </a:buClr>
              <a:buFontTx/>
              <a:buChar char="−"/>
              <a:tabLst>
                <a:tab pos="177800" algn="l"/>
              </a:tabLst>
            </a:pPr>
            <a:r>
              <a:rPr lang="lt-LT" sz="1600" dirty="0">
                <a:solidFill>
                  <a:srgbClr val="002C6C"/>
                </a:solidFill>
              </a:rPr>
              <a:t>E</a:t>
            </a:r>
            <a:r>
              <a:rPr lang="nb-NO" sz="1600" dirty="0">
                <a:solidFill>
                  <a:srgbClr val="002C6C"/>
                </a:solidFill>
              </a:rPr>
              <a:t>lektros energetikos sektoriaus tinklų kodeks</a:t>
            </a:r>
            <a:r>
              <a:rPr lang="lt-LT" sz="1600" dirty="0">
                <a:solidFill>
                  <a:srgbClr val="002C6C"/>
                </a:solidFill>
              </a:rPr>
              <a:t>ai</a:t>
            </a:r>
            <a:endParaRPr lang="en-US" sz="1600" dirty="0">
              <a:solidFill>
                <a:srgbClr val="002C6C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rgbClr val="C16784"/>
              </a:buClr>
              <a:buFontTx/>
              <a:buChar char="−"/>
              <a:tabLst>
                <a:tab pos="177800" algn="l"/>
              </a:tabLst>
            </a:pPr>
            <a:r>
              <a:rPr lang="lt-LT" sz="1600" dirty="0">
                <a:solidFill>
                  <a:srgbClr val="002C6C"/>
                </a:solidFill>
              </a:rPr>
              <a:t>Jūrinio</a:t>
            </a:r>
            <a:r>
              <a:rPr lang="es-ES" sz="1600" dirty="0">
                <a:solidFill>
                  <a:srgbClr val="002C6C"/>
                </a:solidFill>
              </a:rPr>
              <a:t> </a:t>
            </a:r>
            <a:r>
              <a:rPr lang="lt-LT" sz="1600" dirty="0">
                <a:solidFill>
                  <a:srgbClr val="002C6C"/>
                </a:solidFill>
              </a:rPr>
              <a:t>vėjo</a:t>
            </a:r>
            <a:r>
              <a:rPr lang="es-ES" sz="1600" dirty="0">
                <a:solidFill>
                  <a:srgbClr val="002C6C"/>
                </a:solidFill>
              </a:rPr>
              <a:t> </a:t>
            </a:r>
            <a:r>
              <a:rPr lang="lt-LT" sz="1600" dirty="0">
                <a:solidFill>
                  <a:srgbClr val="002C6C"/>
                </a:solidFill>
              </a:rPr>
              <a:t>energetikos</a:t>
            </a:r>
            <a:r>
              <a:rPr lang="es-ES" sz="1600" dirty="0">
                <a:solidFill>
                  <a:srgbClr val="002C6C"/>
                </a:solidFill>
              </a:rPr>
              <a:t> </a:t>
            </a:r>
            <a:r>
              <a:rPr lang="lt-LT" sz="1600" dirty="0">
                <a:solidFill>
                  <a:srgbClr val="002C6C"/>
                </a:solidFill>
              </a:rPr>
              <a:t>plėtra</a:t>
            </a:r>
            <a:r>
              <a:rPr lang="es-ES" sz="1600" dirty="0">
                <a:solidFill>
                  <a:srgbClr val="002C6C"/>
                </a:solidFill>
              </a:rPr>
              <a:t> </a:t>
            </a:r>
            <a:r>
              <a:rPr lang="lt-LT" sz="1600" dirty="0">
                <a:solidFill>
                  <a:srgbClr val="002C6C"/>
                </a:solidFill>
              </a:rPr>
              <a:t>Lietuvoje</a:t>
            </a:r>
            <a:r>
              <a:rPr lang="en-US" sz="1600" dirty="0">
                <a:solidFill>
                  <a:srgbClr val="002C6C"/>
                </a:solidFill>
              </a:rPr>
              <a:t>/</a:t>
            </a:r>
            <a:r>
              <a:rPr lang="en-US" sz="1600" dirty="0" err="1">
                <a:solidFill>
                  <a:srgbClr val="002C6C"/>
                </a:solidFill>
              </a:rPr>
              <a:t>aukcionai</a:t>
            </a:r>
            <a:endParaRPr lang="lt-LT" sz="1600" dirty="0">
              <a:solidFill>
                <a:srgbClr val="002C6C"/>
              </a:solidFill>
            </a:endParaRPr>
          </a:p>
          <a:p>
            <a:pPr marL="285750" indent="-285750">
              <a:buClr>
                <a:srgbClr val="C16784"/>
              </a:buClr>
              <a:buFontTx/>
              <a:buChar char="−"/>
              <a:tabLst>
                <a:tab pos="177800" algn="l"/>
              </a:tabLst>
            </a:pPr>
            <a:r>
              <a:rPr lang="lt-LT" sz="1600" dirty="0">
                <a:solidFill>
                  <a:srgbClr val="002C6C"/>
                </a:solidFill>
              </a:rPr>
              <a:t>Elektros rinkos liberalizavimas</a:t>
            </a:r>
            <a:r>
              <a:rPr lang="en-US" sz="1600" dirty="0">
                <a:solidFill>
                  <a:srgbClr val="002C6C"/>
                </a:solidFill>
              </a:rPr>
              <a:t> </a:t>
            </a:r>
          </a:p>
          <a:p>
            <a:pPr marL="285750" indent="-285750">
              <a:buClr>
                <a:srgbClr val="C16784"/>
              </a:buClr>
              <a:buFontTx/>
              <a:buChar char="−"/>
              <a:tabLst>
                <a:tab pos="177800" algn="l"/>
              </a:tabLst>
            </a:pPr>
            <a:r>
              <a:rPr lang="en-US" sz="1600" dirty="0">
                <a:solidFill>
                  <a:srgbClr val="002C6C"/>
                </a:solidFill>
              </a:rPr>
              <a:t>Elektros </a:t>
            </a:r>
            <a:r>
              <a:rPr lang="en-US" sz="1600" dirty="0" err="1">
                <a:solidFill>
                  <a:srgbClr val="002C6C"/>
                </a:solidFill>
              </a:rPr>
              <a:t>kain</a:t>
            </a:r>
            <a:r>
              <a:rPr lang="lt-LT" sz="1600" dirty="0">
                <a:solidFill>
                  <a:srgbClr val="002C6C"/>
                </a:solidFill>
              </a:rPr>
              <a:t>ų</a:t>
            </a:r>
            <a:r>
              <a:rPr lang="en-US" sz="1600" dirty="0">
                <a:solidFill>
                  <a:srgbClr val="002C6C"/>
                </a:solidFill>
              </a:rPr>
              <a:t> </a:t>
            </a:r>
            <a:r>
              <a:rPr lang="en-US" sz="1600" dirty="0" err="1">
                <a:solidFill>
                  <a:srgbClr val="002C6C"/>
                </a:solidFill>
              </a:rPr>
              <a:t>kompensavimo</a:t>
            </a:r>
            <a:r>
              <a:rPr lang="en-US" sz="1600" dirty="0">
                <a:solidFill>
                  <a:srgbClr val="002C6C"/>
                </a:solidFill>
              </a:rPr>
              <a:t> </a:t>
            </a:r>
            <a:r>
              <a:rPr lang="lt-LT" sz="1600" dirty="0">
                <a:solidFill>
                  <a:srgbClr val="002C6C"/>
                </a:solidFill>
              </a:rPr>
              <a:t>kontrolė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C03CE9-3A17-4311-AAF2-B111F31C1122}"/>
              </a:ext>
            </a:extLst>
          </p:cNvPr>
          <p:cNvSpPr txBox="1"/>
          <p:nvPr/>
        </p:nvSpPr>
        <p:spPr>
          <a:xfrm>
            <a:off x="1061166" y="4277213"/>
            <a:ext cx="4560611" cy="129266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lt-LT" sz="1600" b="1" dirty="0">
                <a:solidFill>
                  <a:schemeClr val="bg1"/>
                </a:solidFill>
                <a:latin typeface="+mj-lt"/>
              </a:rPr>
              <a:t>Šilumos sektorius:</a:t>
            </a:r>
          </a:p>
          <a:p>
            <a:pPr marL="177800" indent="-177800">
              <a:buClr>
                <a:schemeClr val="bg1"/>
              </a:buClr>
              <a:buFontTx/>
              <a:buChar char="-"/>
            </a:pPr>
            <a:r>
              <a:rPr lang="pt-BR" sz="1600" dirty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Šilumos gamybos aukciono modelio peržiūra</a:t>
            </a:r>
            <a:endParaRPr lang="lt-LT" sz="1600" dirty="0">
              <a:solidFill>
                <a:schemeClr val="bg1"/>
              </a:solidFill>
              <a:latin typeface="+mj-lt"/>
              <a:ea typeface="+mn-lt"/>
              <a:cs typeface="+mn-lt"/>
            </a:endParaRPr>
          </a:p>
          <a:p>
            <a:pPr marL="177800" indent="-177800">
              <a:buClr>
                <a:schemeClr val="bg1"/>
              </a:buClr>
              <a:buFontTx/>
              <a:buChar char="-"/>
            </a:pPr>
            <a:r>
              <a:rPr lang="lt-LT" sz="1600" dirty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Šilumos kainodaros lankstumo didinimas</a:t>
            </a:r>
          </a:p>
          <a:p>
            <a:pPr marL="177800" indent="-177800">
              <a:buClr>
                <a:schemeClr val="bg1"/>
              </a:buClr>
              <a:buFontTx/>
              <a:buChar char="-"/>
            </a:pPr>
            <a:endParaRPr lang="lt-LT" sz="1600" dirty="0">
              <a:highlight>
                <a:srgbClr val="FFFF00"/>
              </a:highlight>
              <a:latin typeface="+mj-lt"/>
              <a:ea typeface="+mn-lt"/>
              <a:cs typeface="+mn-lt"/>
            </a:endParaRPr>
          </a:p>
          <a:p>
            <a:pPr marL="177800" indent="-177800">
              <a:buClr>
                <a:srgbClr val="C16784"/>
              </a:buClr>
              <a:buFontTx/>
              <a:buChar char="-"/>
            </a:pPr>
            <a:endParaRPr lang="lt-LT" sz="1400" dirty="0">
              <a:solidFill>
                <a:schemeClr val="bg1"/>
              </a:solidFill>
              <a:latin typeface="Trebuchet M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D58C767-A3F2-4834-BE12-3FFA03D17C7C}"/>
              </a:ext>
            </a:extLst>
          </p:cNvPr>
          <p:cNvSpPr txBox="1">
            <a:spLocks/>
          </p:cNvSpPr>
          <p:nvPr/>
        </p:nvSpPr>
        <p:spPr>
          <a:xfrm>
            <a:off x="221102" y="94213"/>
            <a:ext cx="10801350" cy="4802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6BCAB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2800" dirty="0">
                <a:latin typeface="Corbel"/>
              </a:rPr>
              <a:t>TIKSLAI 2022 metams: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2C533F-4A30-450A-B601-F0CEBC6D4021}"/>
              </a:ext>
            </a:extLst>
          </p:cNvPr>
          <p:cNvSpPr txBox="1"/>
          <p:nvPr/>
        </p:nvSpPr>
        <p:spPr>
          <a:xfrm>
            <a:off x="6468270" y="1379167"/>
            <a:ext cx="5161341" cy="160043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lt-LT" b="1" dirty="0">
                <a:solidFill>
                  <a:srgbClr val="073673"/>
                </a:solidFill>
                <a:latin typeface="Trebuchet MS"/>
              </a:rPr>
              <a:t>Gamtinės dujos:</a:t>
            </a:r>
          </a:p>
          <a:p>
            <a:pPr marL="285750" indent="-285750">
              <a:buClr>
                <a:srgbClr val="C16784"/>
              </a:buClr>
              <a:buFont typeface="Trebuchet MS" panose="020B0603020202020204" pitchFamily="34" charset="0"/>
              <a:buChar char="−"/>
            </a:pPr>
            <a:r>
              <a:rPr lang="lt-LT" sz="1600" dirty="0">
                <a:solidFill>
                  <a:srgbClr val="073673"/>
                </a:solidFill>
                <a:latin typeface="Trebuchet MS"/>
              </a:rPr>
              <a:t>Bendrų rinkų integracija</a:t>
            </a:r>
          </a:p>
          <a:p>
            <a:pPr marL="285750" indent="-285750">
              <a:buClr>
                <a:srgbClr val="C16784"/>
              </a:buClr>
              <a:buFont typeface="Trebuchet MS" panose="020B0603020202020204" pitchFamily="34" charset="0"/>
              <a:buChar char="−"/>
            </a:pPr>
            <a:r>
              <a:rPr lang="lt-LT" sz="1600" dirty="0">
                <a:solidFill>
                  <a:srgbClr val="073673"/>
                </a:solidFill>
                <a:latin typeface="Trebuchet MS"/>
              </a:rPr>
              <a:t>Reguliavimo aplinka, skatinanti efektyvų gamtinių dujų jungties (GIPL) su Lenkija išnaudojimą</a:t>
            </a:r>
          </a:p>
          <a:p>
            <a:pPr marL="285750" indent="-285750">
              <a:buClr>
                <a:srgbClr val="C16784"/>
              </a:buClr>
              <a:buFont typeface="Trebuchet MS" panose="020B0603020202020204" pitchFamily="34" charset="0"/>
              <a:buChar char="−"/>
            </a:pPr>
            <a:r>
              <a:rPr lang="lt-LT" sz="1600" dirty="0">
                <a:solidFill>
                  <a:srgbClr val="073673"/>
                </a:solidFill>
                <a:latin typeface="Trebuchet MS"/>
              </a:rPr>
              <a:t>Buitinių vartotojų kainodaros pakeitimai (finansinių instrumentų panaudojimas)</a:t>
            </a: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78B1D2CA-B2FD-D7AC-CFDD-09339BE99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014" y="752799"/>
            <a:ext cx="540407" cy="540407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F69F8F9B-C098-B50E-B95F-0BEB7AF83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21" y="3488456"/>
            <a:ext cx="558980" cy="558980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1E4C9906-C0EB-E160-67D5-9B2E39D03E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5485" y="757532"/>
            <a:ext cx="571501" cy="571501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D351171-2D5D-F752-DF13-F5BCBC7C49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8536" y="3488456"/>
            <a:ext cx="542743" cy="542743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7A76594-A3E3-0359-9A02-DEA159827295}"/>
              </a:ext>
            </a:extLst>
          </p:cNvPr>
          <p:cNvSpPr/>
          <p:nvPr/>
        </p:nvSpPr>
        <p:spPr>
          <a:xfrm>
            <a:off x="3914776" y="2993035"/>
            <a:ext cx="4362450" cy="11281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lnSpc>
                <a:spcPct val="107000"/>
              </a:lnSpc>
              <a:spcAft>
                <a:spcPts val="800"/>
              </a:spcAft>
              <a:buFontTx/>
              <a:buChar char="−"/>
            </a:pPr>
            <a:endParaRPr lang="lt-LT" sz="1400" dirty="0">
              <a:solidFill>
                <a:srgbClr val="002C6C"/>
              </a:solidFill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Tx/>
              <a:buChar char="−"/>
            </a:pPr>
            <a:r>
              <a:rPr lang="lt-LT" sz="1400" b="1" dirty="0">
                <a:solidFill>
                  <a:srgbClr val="002C6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Teisės aktų priėmimas dėl Atliekų tvarkymo įstatymo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Tx/>
              <a:buChar char="−"/>
            </a:pPr>
            <a:r>
              <a:rPr lang="lt-LT" sz="1400" b="1" dirty="0">
                <a:solidFill>
                  <a:srgbClr val="002C6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Alternatyviųjų degalų įstatymo įgyvendinimas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Tx/>
              <a:buChar char="−"/>
            </a:pPr>
            <a:endParaRPr lang="lt-LT" sz="1400" dirty="0">
              <a:solidFill>
                <a:srgbClr val="002C6C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092985A-931F-132F-06CD-40A5120ED5A0}"/>
              </a:ext>
            </a:extLst>
          </p:cNvPr>
          <p:cNvGrpSpPr/>
          <p:nvPr/>
        </p:nvGrpSpPr>
        <p:grpSpPr>
          <a:xfrm>
            <a:off x="2663029" y="824088"/>
            <a:ext cx="6712175" cy="353048"/>
            <a:chOff x="2647950" y="2358932"/>
            <a:chExt cx="6712175" cy="353048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439F942-8F6D-B3C8-8D49-8B484F494996}"/>
                </a:ext>
              </a:extLst>
            </p:cNvPr>
            <p:cNvSpPr/>
            <p:nvPr/>
          </p:nvSpPr>
          <p:spPr>
            <a:xfrm>
              <a:off x="3043842" y="2358932"/>
              <a:ext cx="5924549" cy="35304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lt-LT" sz="1600" b="1" dirty="0">
                  <a:solidFill>
                    <a:srgbClr val="002C6C"/>
                  </a:solidFill>
                </a:rPr>
                <a:t>REMIT - IT įrankių diegimas piktnaudžiavimo rinkoje prevencijai</a:t>
              </a:r>
              <a:endParaRPr lang="lt-LT" sz="1400" dirty="0">
                <a:solidFill>
                  <a:srgbClr val="002C6C"/>
                </a:solidFill>
              </a:endParaRPr>
            </a:p>
          </p:txBody>
        </p:sp>
        <p:sp>
          <p:nvSpPr>
            <p:cNvPr id="3" name="Arrow: Left 2">
              <a:extLst>
                <a:ext uri="{FF2B5EF4-FFF2-40B4-BE49-F238E27FC236}">
                  <a16:creationId xmlns:a16="http://schemas.microsoft.com/office/drawing/2014/main" id="{060F0BC4-A0F5-E9CD-42C3-3FCE3BD34195}"/>
                </a:ext>
              </a:extLst>
            </p:cNvPr>
            <p:cNvSpPr/>
            <p:nvPr/>
          </p:nvSpPr>
          <p:spPr>
            <a:xfrm>
              <a:off x="2647950" y="2440105"/>
              <a:ext cx="395892" cy="213780"/>
            </a:xfrm>
            <a:prstGeom prst="left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24" name="Arrow: Left 23">
              <a:extLst>
                <a:ext uri="{FF2B5EF4-FFF2-40B4-BE49-F238E27FC236}">
                  <a16:creationId xmlns:a16="http://schemas.microsoft.com/office/drawing/2014/main" id="{D0F34DA4-2E8F-3741-A46A-072A64DE4C85}"/>
                </a:ext>
              </a:extLst>
            </p:cNvPr>
            <p:cNvSpPr/>
            <p:nvPr/>
          </p:nvSpPr>
          <p:spPr>
            <a:xfrm rot="10800000">
              <a:off x="8964233" y="2435543"/>
              <a:ext cx="395892" cy="213780"/>
            </a:xfrm>
            <a:prstGeom prst="left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</p:grpSp>
    </p:spTree>
    <p:extLst>
      <p:ext uri="{BB962C8B-B14F-4D97-AF65-F5344CB8AC3E}">
        <p14:creationId xmlns:p14="http://schemas.microsoft.com/office/powerpoint/2010/main" val="134112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8E19C4F-A5FB-617D-D1D4-5AAE854B3178}"/>
              </a:ext>
            </a:extLst>
          </p:cNvPr>
          <p:cNvSpPr/>
          <p:nvPr/>
        </p:nvSpPr>
        <p:spPr>
          <a:xfrm>
            <a:off x="6137027" y="3381027"/>
            <a:ext cx="5797799" cy="2554393"/>
          </a:xfrm>
          <a:prstGeom prst="roundRect">
            <a:avLst>
              <a:gd name="adj" fmla="val 3064"/>
            </a:avLst>
          </a:prstGeom>
          <a:gradFill>
            <a:gsLst>
              <a:gs pos="0">
                <a:srgbClr val="666666"/>
              </a:gs>
              <a:gs pos="100000">
                <a:srgbClr val="6BCABA"/>
              </a:gs>
            </a:gsLst>
            <a:lin ang="2700000" scaled="1"/>
          </a:gradFill>
          <a:ln>
            <a:noFill/>
          </a:ln>
          <a:effectLst>
            <a:outerShdw blurRad="1016000" dist="381000" dir="2100000" sx="90000" sy="9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63550" lvl="1" indent="-285750">
              <a:buClr>
                <a:schemeClr val="bg1"/>
              </a:buClr>
              <a:buFont typeface="Corbel" panose="020B0503020204020204" pitchFamily="34" charset="0"/>
              <a:buChar char="−"/>
            </a:pPr>
            <a:r>
              <a:rPr lang="lt-LT" sz="1500" dirty="0">
                <a:solidFill>
                  <a:schemeClr val="bg1"/>
                </a:solidFill>
              </a:rPr>
              <a:t>VERT užtikrina kompetentingą atstovimą tarptautinių organizacijų darbo grupėse  ~100 susitikimų per metus. </a:t>
            </a:r>
          </a:p>
          <a:p>
            <a:pPr marL="463550" lvl="1" indent="-285750" defTabSz="1120775">
              <a:buClr>
                <a:schemeClr val="bg1"/>
              </a:buClr>
              <a:buFont typeface="Corbel" panose="020B0503020204020204" pitchFamily="34" charset="0"/>
              <a:buChar char="−"/>
            </a:pPr>
            <a:r>
              <a:rPr lang="lt-LT" sz="1500" dirty="0">
                <a:solidFill>
                  <a:schemeClr val="bg1"/>
                </a:solidFill>
              </a:rPr>
              <a:t>Patvirtinta  </a:t>
            </a:r>
            <a:r>
              <a:rPr lang="en-US" sz="1500" dirty="0">
                <a:solidFill>
                  <a:schemeClr val="bg1"/>
                </a:solidFill>
              </a:rPr>
              <a:t>9</a:t>
            </a:r>
            <a:r>
              <a:rPr lang="lt-LT" sz="1500" dirty="0">
                <a:solidFill>
                  <a:schemeClr val="bg1"/>
                </a:solidFill>
              </a:rPr>
              <a:t> metodik</a:t>
            </a:r>
            <a:r>
              <a:rPr lang="en-US" sz="1500" dirty="0">
                <a:solidFill>
                  <a:schemeClr val="bg1"/>
                </a:solidFill>
              </a:rPr>
              <a:t>os</a:t>
            </a:r>
            <a:r>
              <a:rPr lang="lt-LT" sz="1500" dirty="0">
                <a:solidFill>
                  <a:schemeClr val="bg1"/>
                </a:solidFill>
              </a:rPr>
              <a:t> dėl didesnės ES rinkos  </a:t>
            </a:r>
          </a:p>
          <a:p>
            <a:pPr marL="463550" lvl="1" indent="-285750" defTabSz="1120775">
              <a:buClr>
                <a:schemeClr val="bg1"/>
              </a:buClr>
              <a:buFont typeface="Corbel" panose="020B0503020204020204" pitchFamily="34" charset="0"/>
              <a:buChar char="−"/>
            </a:pPr>
            <a:r>
              <a:rPr lang="lt-LT" sz="1500" dirty="0">
                <a:solidFill>
                  <a:schemeClr val="bg1"/>
                </a:solidFill>
              </a:rPr>
              <a:t>integracijos. </a:t>
            </a:r>
          </a:p>
          <a:p>
            <a:pPr marL="463550" lvl="1" indent="-285750" defTabSz="1120775">
              <a:buClr>
                <a:schemeClr val="bg1"/>
              </a:buClr>
              <a:buFont typeface="Corbel" panose="020B0503020204020204" pitchFamily="34" charset="0"/>
              <a:buChar char="−"/>
            </a:pPr>
            <a:r>
              <a:rPr lang="lt-LT" sz="1500" dirty="0">
                <a:solidFill>
                  <a:schemeClr val="bg1"/>
                </a:solidFill>
              </a:rPr>
              <a:t>Dvišalis bendradarbiavimas: </a:t>
            </a:r>
            <a:r>
              <a:rPr lang="lt-LT" sz="1500" b="1" dirty="0">
                <a:solidFill>
                  <a:schemeClr val="bg1"/>
                </a:solidFill>
              </a:rPr>
              <a:t>susitikimai su Ukrainos reguliuotojų atstovais.</a:t>
            </a:r>
            <a:endParaRPr lang="lt-LT" sz="1500" dirty="0">
              <a:solidFill>
                <a:schemeClr val="bg1"/>
              </a:solidFill>
            </a:endParaRPr>
          </a:p>
          <a:p>
            <a:pPr marL="463550" lvl="1" indent="-285750" defTabSz="1120775">
              <a:buClr>
                <a:schemeClr val="bg1"/>
              </a:buClr>
              <a:buFont typeface="Corbel" panose="020B0503020204020204" pitchFamily="34" charset="0"/>
              <a:buChar char="−"/>
            </a:pPr>
            <a:r>
              <a:rPr lang="lt-LT" sz="1500" dirty="0">
                <a:solidFill>
                  <a:schemeClr val="bg1"/>
                </a:solidFill>
              </a:rPr>
              <a:t>Susitikimai su Latvijos, Estijos, Lenkijos reguliuotojų atstovais. </a:t>
            </a:r>
          </a:p>
          <a:p>
            <a:pPr marL="463550" lvl="1" indent="-285750" defTabSz="1120775">
              <a:buClr>
                <a:schemeClr val="bg1"/>
              </a:buClr>
              <a:buFont typeface="Corbel" panose="020B0503020204020204" pitchFamily="34" charset="0"/>
              <a:buChar char="−"/>
            </a:pPr>
            <a:r>
              <a:rPr lang="lt-LT" sz="1500" dirty="0">
                <a:solidFill>
                  <a:schemeClr val="bg1"/>
                </a:solidFill>
              </a:rPr>
              <a:t>Organizuotas Baltijos dujų rinkos, elektros rinkos ir šilumos forumas</a:t>
            </a:r>
            <a:r>
              <a:rPr lang="en-US" sz="1500" dirty="0">
                <a:solidFill>
                  <a:schemeClr val="bg1"/>
                </a:solidFill>
              </a:rPr>
              <a:t>.</a:t>
            </a:r>
            <a:endParaRPr lang="lt-LT" sz="1500" dirty="0">
              <a:solidFill>
                <a:schemeClr val="bg1"/>
              </a:solidFill>
            </a:endParaRPr>
          </a:p>
          <a:p>
            <a:pPr marL="463550" lvl="1" indent="-285750" defTabSz="1120775">
              <a:buClr>
                <a:schemeClr val="bg1"/>
              </a:buClr>
              <a:buFont typeface="Corbel" panose="020B0503020204020204" pitchFamily="34" charset="0"/>
              <a:buChar char="−"/>
            </a:pPr>
            <a:r>
              <a:rPr lang="lt-LT" sz="1500" dirty="0">
                <a:solidFill>
                  <a:schemeClr val="bg1"/>
                </a:solidFill>
              </a:rPr>
              <a:t>Bendradarbiavimas su ES terminologais dėl energetikos sąvokų vertimų</a:t>
            </a:r>
            <a:r>
              <a:rPr lang="en-US" sz="1500" dirty="0">
                <a:solidFill>
                  <a:schemeClr val="bg1"/>
                </a:solidFill>
              </a:rPr>
              <a:t>.</a:t>
            </a:r>
            <a:endParaRPr lang="lt-LT" sz="1500" dirty="0">
              <a:solidFill>
                <a:schemeClr val="bg1"/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B9D63FC-D50E-01D1-DD49-8ED8A74F6CE0}"/>
              </a:ext>
            </a:extLst>
          </p:cNvPr>
          <p:cNvSpPr/>
          <p:nvPr/>
        </p:nvSpPr>
        <p:spPr>
          <a:xfrm>
            <a:off x="268064" y="3381027"/>
            <a:ext cx="5786910" cy="2574260"/>
          </a:xfrm>
          <a:prstGeom prst="roundRect">
            <a:avLst>
              <a:gd name="adj" fmla="val 3064"/>
            </a:avLst>
          </a:prstGeom>
          <a:gradFill>
            <a:gsLst>
              <a:gs pos="0">
                <a:srgbClr val="C16784"/>
              </a:gs>
              <a:gs pos="100000">
                <a:srgbClr val="002D72"/>
              </a:gs>
            </a:gsLst>
            <a:lin ang="2700000" scaled="1"/>
          </a:gradFill>
          <a:ln>
            <a:noFill/>
          </a:ln>
          <a:effectLst>
            <a:outerShdw blurRad="1016000" dist="381000" dir="2100000" sx="90000" sy="9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lt-LT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5AD865F-EC91-A35E-FDE9-7179225BC778}"/>
              </a:ext>
            </a:extLst>
          </p:cNvPr>
          <p:cNvSpPr/>
          <p:nvPr/>
        </p:nvSpPr>
        <p:spPr>
          <a:xfrm>
            <a:off x="274199" y="637764"/>
            <a:ext cx="5780775" cy="2663127"/>
          </a:xfrm>
          <a:prstGeom prst="roundRect">
            <a:avLst>
              <a:gd name="adj" fmla="val 3355"/>
            </a:avLst>
          </a:prstGeom>
          <a:gradFill>
            <a:gsLst>
              <a:gs pos="69000">
                <a:srgbClr val="2F5597">
                  <a:alpha val="82353"/>
                </a:srgbClr>
              </a:gs>
              <a:gs pos="24000">
                <a:schemeClr val="bg1">
                  <a:lumMod val="75000"/>
                </a:schemeClr>
              </a:gs>
              <a:gs pos="0">
                <a:schemeClr val="bg1">
                  <a:lumMod val="95000"/>
                </a:schemeClr>
              </a:gs>
              <a:gs pos="100000">
                <a:srgbClr val="002C6C"/>
              </a:gs>
            </a:gsLst>
            <a:lin ang="2700000" scaled="1"/>
          </a:gradFill>
          <a:ln>
            <a:noFill/>
          </a:ln>
          <a:effectLst>
            <a:outerShdw blurRad="1016000" dist="381000" dir="2100000" sx="90000" sy="9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lt-LT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D58C767-A3F2-4834-BE12-3FFA03D17C7C}"/>
              </a:ext>
            </a:extLst>
          </p:cNvPr>
          <p:cNvSpPr txBox="1">
            <a:spLocks/>
          </p:cNvSpPr>
          <p:nvPr/>
        </p:nvSpPr>
        <p:spPr>
          <a:xfrm>
            <a:off x="221102" y="94213"/>
            <a:ext cx="10801350" cy="4802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6BCAB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2800" dirty="0"/>
              <a:t>Tarptautinė veikla</a:t>
            </a:r>
            <a:endParaRPr lang="lt-LT" sz="2800" dirty="0">
              <a:latin typeface="Corbe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8729A0-86C8-6001-E565-F5FCBADC47FF}"/>
              </a:ext>
            </a:extLst>
          </p:cNvPr>
          <p:cNvSpPr txBox="1"/>
          <p:nvPr/>
        </p:nvSpPr>
        <p:spPr>
          <a:xfrm>
            <a:off x="268064" y="574477"/>
            <a:ext cx="578077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C16784"/>
              </a:buClr>
            </a:pPr>
            <a:r>
              <a:rPr lang="lt-LT" sz="2000" b="1" dirty="0">
                <a:solidFill>
                  <a:schemeClr val="bg1"/>
                </a:solidFill>
                <a:latin typeface="+mj-lt"/>
              </a:rPr>
              <a:t>Dalyvavimas 5-iose reguliuotojus vienijančiose tarptautinėse organizacijose:</a:t>
            </a:r>
            <a:endParaRPr lang="en-US" sz="1400" dirty="0">
              <a:solidFill>
                <a:schemeClr val="bg1"/>
              </a:solidFill>
            </a:endParaRPr>
          </a:p>
          <a:p>
            <a:pPr>
              <a:buClr>
                <a:srgbClr val="C16784"/>
              </a:buClr>
            </a:pPr>
            <a:r>
              <a:rPr lang="lt-LT" sz="2400" b="1" dirty="0">
                <a:solidFill>
                  <a:srgbClr val="C16784"/>
                </a:solidFill>
                <a:latin typeface="+mj-lt"/>
              </a:rPr>
              <a:t>2</a:t>
            </a:r>
            <a:r>
              <a:rPr lang="en-US" sz="2400" b="1" dirty="0">
                <a:solidFill>
                  <a:srgbClr val="C16784"/>
                </a:solidFill>
                <a:latin typeface="+mj-lt"/>
              </a:rPr>
              <a:t>3</a:t>
            </a:r>
            <a:r>
              <a:rPr lang="lt-LT" sz="2400" b="1" dirty="0">
                <a:solidFill>
                  <a:srgbClr val="C16784"/>
                </a:solidFill>
                <a:latin typeface="+mj-lt"/>
              </a:rPr>
              <a:t> </a:t>
            </a:r>
            <a:r>
              <a:rPr lang="lt-LT" dirty="0">
                <a:solidFill>
                  <a:schemeClr val="bg1"/>
                </a:solidFill>
                <a:latin typeface="+mj-lt"/>
              </a:rPr>
              <a:t>vadovų susitikima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i</a:t>
            </a:r>
            <a:r>
              <a:rPr lang="lt-LT" dirty="0">
                <a:solidFill>
                  <a:schemeClr val="bg1"/>
                </a:solidFill>
                <a:latin typeface="+mj-lt"/>
              </a:rPr>
              <a:t>.</a:t>
            </a:r>
            <a:r>
              <a:rPr lang="lt-LT" dirty="0">
                <a:solidFill>
                  <a:schemeClr val="bg1"/>
                </a:solidFill>
                <a:latin typeface="+mj-lt"/>
                <a:cs typeface="Times New Roman"/>
              </a:rPr>
              <a:t> </a:t>
            </a:r>
            <a:endParaRPr lang="lt-LT" sz="2400" dirty="0">
              <a:solidFill>
                <a:schemeClr val="bg1"/>
              </a:solidFill>
              <a:latin typeface="+mj-lt"/>
              <a:cs typeface="Times New Roman"/>
            </a:endParaRPr>
          </a:p>
          <a:p>
            <a:pPr>
              <a:buClr>
                <a:srgbClr val="C16784"/>
              </a:buClr>
            </a:pPr>
            <a:r>
              <a:rPr lang="lt-LT" sz="16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/>
              </a:rPr>
              <a:t>Pagrindinės iniciatyvos: </a:t>
            </a:r>
            <a:r>
              <a:rPr lang="lt-LT" sz="1600" b="1" dirty="0">
                <a:latin typeface="+mj-lt"/>
                <a:ea typeface="+mn-lt"/>
                <a:cs typeface="+mn-lt"/>
              </a:rPr>
              <a:t> </a:t>
            </a:r>
            <a:endParaRPr lang="lt-LT" sz="1600" dirty="0">
              <a:solidFill>
                <a:schemeClr val="bg1"/>
              </a:solidFill>
              <a:latin typeface="+mj-lt"/>
              <a:ea typeface="+mn-lt"/>
              <a:cs typeface="+mn-lt"/>
            </a:endParaRPr>
          </a:p>
          <a:p>
            <a:r>
              <a:rPr lang="en-US" sz="1600" dirty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-rekomendacijos d</a:t>
            </a:r>
            <a:r>
              <a:rPr lang="lt-LT" sz="1600" dirty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ėl dujų dekarbonizavimo paketo bei dėl energetikos infrastruktūros reglamento (TEN-E) pakeitimo; </a:t>
            </a:r>
          </a:p>
          <a:p>
            <a:r>
              <a:rPr lang="lt-LT" sz="1600" dirty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-rinkos priežiūros ataskaita (Market monitoring report (</a:t>
            </a:r>
            <a:r>
              <a:rPr lang="lt-LT" sz="1600" i="1" dirty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MMR</a:t>
            </a:r>
            <a:r>
              <a:rPr lang="lt-LT" sz="1600" dirty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);</a:t>
            </a:r>
          </a:p>
          <a:p>
            <a:r>
              <a:rPr lang="lt-LT" sz="1600" dirty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-</a:t>
            </a:r>
            <a:r>
              <a:rPr lang="en-US" sz="1600" dirty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COVID-19 pandemijos poveikio energetikai anal</a:t>
            </a:r>
            <a:r>
              <a:rPr lang="lt-LT" sz="1600" dirty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izė; </a:t>
            </a:r>
          </a:p>
          <a:p>
            <a:r>
              <a:rPr lang="lt-LT" sz="1600" dirty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- reguliuotojų nepriklausomumo analizė;</a:t>
            </a:r>
            <a:r>
              <a:rPr lang="en-US" sz="1600" dirty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 kt. iniciatyvos</a:t>
            </a:r>
            <a:r>
              <a:rPr lang="en-US" sz="1800" dirty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.</a:t>
            </a:r>
            <a:endParaRPr lang="lt-LT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99CD938-3083-9C2C-6DB1-A3C1E1301126}"/>
              </a:ext>
            </a:extLst>
          </p:cNvPr>
          <p:cNvSpPr txBox="1"/>
          <p:nvPr/>
        </p:nvSpPr>
        <p:spPr>
          <a:xfrm>
            <a:off x="268063" y="3381027"/>
            <a:ext cx="5780775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2000" b="1" dirty="0">
                <a:solidFill>
                  <a:schemeClr val="bg1"/>
                </a:solidFill>
              </a:rPr>
              <a:t>Pozicijų teikimas ES teisės aktų projektams per 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lt-LT" sz="2000" b="1" dirty="0">
                <a:solidFill>
                  <a:schemeClr val="bg1"/>
                </a:solidFill>
              </a:rPr>
              <a:t>Lietuvos narystės ES informacinę sistemą </a:t>
            </a:r>
          </a:p>
          <a:p>
            <a:pPr marL="463550" lvl="1" indent="-285750" defTabSz="1120775">
              <a:buClr>
                <a:schemeClr val="bg1"/>
              </a:buClr>
              <a:buFont typeface="Corbel" panose="020B0503020204020204" pitchFamily="34" charset="0"/>
              <a:buChar char="−"/>
            </a:pPr>
            <a:r>
              <a:rPr lang="en-US" sz="1600" dirty="0">
                <a:solidFill>
                  <a:schemeClr val="bg1"/>
                </a:solidFill>
              </a:rPr>
              <a:t>5</a:t>
            </a:r>
            <a:r>
              <a:rPr lang="lt-LT" sz="1600" dirty="0">
                <a:solidFill>
                  <a:schemeClr val="bg1"/>
                </a:solidFill>
              </a:rPr>
              <a:t>0 pozicijų dėl ES dokumentų (dėl teisėkūros,</a:t>
            </a:r>
          </a:p>
          <a:p>
            <a:pPr marL="177800" lvl="1" defTabSz="1120775">
              <a:buClr>
                <a:schemeClr val="bg1"/>
              </a:buClr>
            </a:pPr>
            <a:r>
              <a:rPr lang="lt-LT" sz="1600" dirty="0">
                <a:solidFill>
                  <a:schemeClr val="bg1"/>
                </a:solidFill>
              </a:rPr>
              <a:t>komunikatų, strategijų pasiūlymų);</a:t>
            </a:r>
          </a:p>
          <a:p>
            <a:pPr marL="463550" lvl="1" indent="-285750" defTabSz="1120775">
              <a:buClr>
                <a:schemeClr val="bg1"/>
              </a:buClr>
              <a:buFont typeface="Corbel" panose="020B0503020204020204" pitchFamily="34" charset="0"/>
              <a:buChar char="−"/>
            </a:pPr>
            <a:r>
              <a:rPr lang="lt-LT" sz="1600" dirty="0">
                <a:solidFill>
                  <a:schemeClr val="bg1"/>
                </a:solidFill>
              </a:rPr>
              <a:t>Pagrindinės EK iniciatyvos: Žaliasis kursas; TEN-E </a:t>
            </a:r>
            <a:endParaRPr lang="en-US" sz="1600" dirty="0">
              <a:solidFill>
                <a:schemeClr val="bg1"/>
              </a:solidFill>
            </a:endParaRPr>
          </a:p>
          <a:p>
            <a:pPr marL="177800" lvl="1" defTabSz="1120775">
              <a:buClr>
                <a:schemeClr val="bg1"/>
              </a:buClr>
            </a:pPr>
            <a:r>
              <a:rPr lang="lt-LT" sz="1600" dirty="0">
                <a:solidFill>
                  <a:schemeClr val="bg1"/>
                </a:solidFill>
              </a:rPr>
              <a:t>reglamento peržiūra; </a:t>
            </a:r>
            <a:r>
              <a:rPr lang="en-US" sz="1600" dirty="0" err="1">
                <a:solidFill>
                  <a:schemeClr val="bg1"/>
                </a:solidFill>
              </a:rPr>
              <a:t>Duj</a:t>
            </a:r>
            <a:r>
              <a:rPr lang="lt-LT" sz="1600" dirty="0">
                <a:solidFill>
                  <a:schemeClr val="bg1"/>
                </a:solidFill>
              </a:rPr>
              <a:t>ų dekarbonizavimo paketas;</a:t>
            </a:r>
          </a:p>
          <a:p>
            <a:pPr marL="177800" lvl="1" defTabSz="1120775">
              <a:buClr>
                <a:schemeClr val="bg1"/>
              </a:buClr>
            </a:pPr>
            <a:r>
              <a:rPr lang="lt-LT" sz="1600" dirty="0">
                <a:solidFill>
                  <a:schemeClr val="bg1"/>
                </a:solidFill>
              </a:rPr>
              <a:t>Atsinaujinančiųjų išteklių  direktyvos peržiūra; Energijos efektyvumo direktyvos peržiūra.</a:t>
            </a:r>
          </a:p>
          <a:p>
            <a:pPr marL="463550" lvl="1" indent="-285750" defTabSz="1120775">
              <a:buClr>
                <a:srgbClr val="C16784"/>
              </a:buClr>
              <a:buFont typeface="Corbel" panose="020B0503020204020204" pitchFamily="34" charset="0"/>
              <a:buChar char="−"/>
            </a:pPr>
            <a:endParaRPr lang="lt-LT" dirty="0">
              <a:solidFill>
                <a:srgbClr val="073673"/>
              </a:solidFill>
            </a:endParaRP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9F1BD646-B9A9-80D3-2425-2FCD91CA6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1061" y="1214743"/>
            <a:ext cx="2295676" cy="1252291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441A33D-FB15-41EA-27DB-4952FCAE4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9969" y="685881"/>
            <a:ext cx="1903899" cy="867160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FA560C86-72A5-100F-97C0-EB240919DE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9969" y="2319309"/>
            <a:ext cx="2123435" cy="1061718"/>
          </a:xfrm>
          <a:prstGeom prst="rect">
            <a:avLst/>
          </a:prstGeom>
        </p:spPr>
      </p:pic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2EF18D38-4196-9E92-615D-54C116890C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1516" y="2530198"/>
            <a:ext cx="2823310" cy="618214"/>
          </a:xfrm>
          <a:prstGeom prst="rect">
            <a:avLst/>
          </a:prstGeom>
        </p:spPr>
      </p:pic>
      <p:pic>
        <p:nvPicPr>
          <p:cNvPr id="27" name="Picture 26" descr="Logo, company name&#10;&#10;Description automatically generated">
            <a:extLst>
              <a:ext uri="{FF2B5EF4-FFF2-40B4-BE49-F238E27FC236}">
                <a16:creationId xmlns:a16="http://schemas.microsoft.com/office/drawing/2014/main" id="{13F46881-1729-C45E-CB05-37E1FCB3EF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6090" y="479190"/>
            <a:ext cx="2068736" cy="125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96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E3EA7-BFD7-48FB-A27B-1095683B66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lt-LT" sz="2800"/>
            </a:br>
            <a:br>
              <a:rPr lang="lt-LT" sz="2800"/>
            </a:br>
            <a:br>
              <a:rPr lang="lt-LT" sz="2800"/>
            </a:br>
            <a:br>
              <a:rPr lang="lt-LT" sz="2800"/>
            </a:br>
            <a:br>
              <a:rPr lang="lt-LT" sz="2800"/>
            </a:br>
            <a:br>
              <a:rPr lang="lt-LT" sz="2800"/>
            </a:br>
            <a:br>
              <a:rPr lang="lt-LT" sz="2800"/>
            </a:br>
            <a:br>
              <a:rPr lang="lt-LT" sz="2800"/>
            </a:br>
            <a:endParaRPr lang="lt-LT" sz="280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8EA267F-105F-4980-9179-B436489D7465}"/>
              </a:ext>
            </a:extLst>
          </p:cNvPr>
          <p:cNvSpPr txBox="1">
            <a:spLocks/>
          </p:cNvSpPr>
          <p:nvPr/>
        </p:nvSpPr>
        <p:spPr>
          <a:xfrm>
            <a:off x="1524000" y="1137867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>
                <a:solidFill>
                  <a:srgbClr val="073673"/>
                </a:solidFill>
              </a:rPr>
              <a:t>Klausimai?</a:t>
            </a:r>
            <a:endParaRPr lang="en-US">
              <a:solidFill>
                <a:srgbClr val="073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15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19B43-6E65-6182-BF84-28FA10EA4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81" y="118074"/>
            <a:ext cx="10801350" cy="480264"/>
          </a:xfrm>
        </p:spPr>
        <p:txBody>
          <a:bodyPr/>
          <a:lstStyle/>
          <a:p>
            <a:r>
              <a:rPr lang="lt-LT" dirty="0"/>
              <a:t>Lietuvos elektros energetikos sistemos plėtros scenarijus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748F3563-3053-F843-DEF7-781370554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800" y="822036"/>
            <a:ext cx="6492068" cy="528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259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C4F4B-A659-FD8F-76FF-EA07A3E28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751" y="178405"/>
            <a:ext cx="10801350" cy="480264"/>
          </a:xfrm>
        </p:spPr>
        <p:txBody>
          <a:bodyPr/>
          <a:lstStyle/>
          <a:p>
            <a:r>
              <a:rPr lang="lt-LT"/>
              <a:t>Elektros </a:t>
            </a:r>
            <a:r>
              <a:rPr lang="lt-LT" dirty="0"/>
              <a:t>k</a:t>
            </a:r>
            <a:r>
              <a:rPr lang="lt-LT"/>
              <a:t>aina</a:t>
            </a:r>
            <a:r>
              <a:rPr lang="lt-LT" dirty="0"/>
              <a:t>, įgyvendinus lanksčių paslaugų rinką</a:t>
            </a:r>
          </a:p>
        </p:txBody>
      </p:sp>
      <p:pic>
        <p:nvPicPr>
          <p:cNvPr id="2050" name="Picture 9">
            <a:extLst>
              <a:ext uri="{FF2B5EF4-FFF2-40B4-BE49-F238E27FC236}">
                <a16:creationId xmlns:a16="http://schemas.microsoft.com/office/drawing/2014/main" id="{26F7360F-7AEB-8754-E0CE-950677434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554" y="1187483"/>
            <a:ext cx="8163951" cy="484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0134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66666"/>
      </a:accent1>
      <a:accent2>
        <a:srgbClr val="6BCABA"/>
      </a:accent2>
      <a:accent3>
        <a:srgbClr val="C16784"/>
      </a:accent3>
      <a:accent4>
        <a:srgbClr val="002D72"/>
      </a:accent4>
      <a:accent5>
        <a:srgbClr val="E8C7D2"/>
      </a:accent5>
      <a:accent6>
        <a:srgbClr val="C3E9E3"/>
      </a:accent6>
      <a:hlink>
        <a:srgbClr val="F7D284"/>
      </a:hlink>
      <a:folHlink>
        <a:srgbClr val="B7B8C3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as" ma:contentTypeID="0x0101003EA0DC165D8555478381E3967DCD902E" ma:contentTypeVersion="12" ma:contentTypeDescription="Kurkite naują dokumentą." ma:contentTypeScope="" ma:versionID="5d4dd3082394b9d6d490ccbcd7b82989">
  <xsd:schema xmlns:xsd="http://www.w3.org/2001/XMLSchema" xmlns:xs="http://www.w3.org/2001/XMLSchema" xmlns:p="http://schemas.microsoft.com/office/2006/metadata/properties" xmlns:ns3="929ae002-f2c2-4d62-ad46-361651e1f0d3" xmlns:ns4="733ab2ae-f678-4e53-b8a8-a377fbac0007" targetNamespace="http://schemas.microsoft.com/office/2006/metadata/properties" ma:root="true" ma:fieldsID="b82e324f54fdab5c3de07f1d4af313ba" ns3:_="" ns4:_="">
    <xsd:import namespace="929ae002-f2c2-4d62-ad46-361651e1f0d3"/>
    <xsd:import namespace="733ab2ae-f678-4e53-b8a8-a377fbac000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9ae002-f2c2-4d62-ad46-361651e1f0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3ab2ae-f678-4e53-b8a8-a377fbac000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Bendrinama s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Bendrinta su išsamia informacija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Bendrinimo užuominos maiša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urinio tipas"/>
        <xsd:element ref="dc:title" minOccurs="0" maxOccurs="1" ma:index="4" ma:displayName="Antraštė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F8E9E3A-8878-4A99-B69E-D81E15548FB1}">
  <ds:schemaRefs>
    <ds:schemaRef ds:uri="733ab2ae-f678-4e53-b8a8-a377fbac0007"/>
    <ds:schemaRef ds:uri="http://purl.org/dc/elements/1.1/"/>
    <ds:schemaRef ds:uri="http://schemas.microsoft.com/office/2006/documentManagement/types"/>
    <ds:schemaRef ds:uri="http://purl.org/dc/terms/"/>
    <ds:schemaRef ds:uri="http://www.w3.org/XML/1998/namespace"/>
    <ds:schemaRef ds:uri="929ae002-f2c2-4d62-ad46-361651e1f0d3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5B28E63-67F4-48B8-BDD5-F986BC7FE6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9ae002-f2c2-4d62-ad46-361651e1f0d3"/>
    <ds:schemaRef ds:uri="733ab2ae-f678-4e53-b8a8-a377fbac000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3915917-E73C-4CEE-A442-FAAE7515FC9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3651</TotalTime>
  <Words>441</Words>
  <Application>Microsoft Office PowerPoint</Application>
  <PresentationFormat>Plačiaekranė</PresentationFormat>
  <Paragraphs>80</Paragraphs>
  <Slides>8</Slides>
  <Notes>4</Notes>
  <HiddenSlides>0</HiddenSlides>
  <MMClips>0</MMClips>
  <ScaleCrop>false</ScaleCrop>
  <HeadingPairs>
    <vt:vector size="6" baseType="variant">
      <vt:variant>
        <vt:lpstr>Naudojami šriftai</vt:lpstr>
      </vt:variant>
      <vt:variant>
        <vt:i4>5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8</vt:i4>
      </vt:variant>
    </vt:vector>
  </HeadingPairs>
  <TitlesOfParts>
    <vt:vector size="14" baseType="lpstr">
      <vt:lpstr>Arial</vt:lpstr>
      <vt:lpstr>Arial Bold</vt:lpstr>
      <vt:lpstr>Calibri</vt:lpstr>
      <vt:lpstr>Corbel</vt:lpstr>
      <vt:lpstr>Trebuchet MS</vt:lpstr>
      <vt:lpstr>Office Theme</vt:lpstr>
      <vt:lpstr>Valstybinė energetikos reguliavimo taryba 2021 m. veiklos rezultatai</vt:lpstr>
      <vt:lpstr>„PowerPoint“ pateiktis</vt:lpstr>
      <vt:lpstr>„PowerPoint“ pateiktis</vt:lpstr>
      <vt:lpstr>„PowerPoint“ pateiktis</vt:lpstr>
      <vt:lpstr>„PowerPoint“ pateiktis</vt:lpstr>
      <vt:lpstr>        </vt:lpstr>
      <vt:lpstr>Lietuvos elektros energetikos sistemos plėtros scenarijus</vt:lpstr>
      <vt:lpstr>Elektros kaina, įgyvendinus lanksčių paslaugų rinką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Lukas Ruskys</dc:creator>
  <cp:lastModifiedBy>Šarūnė Navickaitė-Dulaitienė</cp:lastModifiedBy>
  <cp:revision>169</cp:revision>
  <cp:lastPrinted>2022-05-18T06:12:56Z</cp:lastPrinted>
  <dcterms:created xsi:type="dcterms:W3CDTF">2019-07-05T08:14:49Z</dcterms:created>
  <dcterms:modified xsi:type="dcterms:W3CDTF">2022-05-18T07:39:36Z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0x0101003EA0DC165D8555478381E3967DCD902E</vt:lpwstr>
  </property>
</Properties>
</file>