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58" r:id="rId3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Vidutinis stilius 4 – paryškinima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68" autoAdjust="0"/>
    <p:restoredTop sz="81155" autoAdjust="0"/>
  </p:normalViewPr>
  <p:slideViewPr>
    <p:cSldViewPr>
      <p:cViewPr varScale="1">
        <p:scale>
          <a:sx n="69" d="100"/>
          <a:sy n="69" d="100"/>
        </p:scale>
        <p:origin x="232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33F73-323E-4CF8-A1C4-7CC74FA34B5B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E410F-E5D2-4809-B2D0-F36D699BEC1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9475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598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8549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6526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0016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643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64827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535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6971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0413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99821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1313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9D9FB-5858-42E0-84A3-F28BCF50693C}" type="datetimeFigureOut">
              <a:rPr lang="lt-LT" smtClean="0"/>
              <a:t>2021-09-20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DB2A0-2B44-4CB3-93AE-F53F9052660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365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503040"/>
          </a:xfrm>
        </p:spPr>
        <p:txBody>
          <a:bodyPr>
            <a:normAutofit fontScale="90000"/>
          </a:bodyPr>
          <a:lstStyle/>
          <a:p>
            <a:br>
              <a:rPr lang="lt-LT" dirty="0"/>
            </a:br>
            <a:r>
              <a:rPr lang="pt-BR" dirty="0"/>
              <a:t>2021-2030 m. Šeimos politikos stiprinimo plėtros programa</a:t>
            </a:r>
            <a:br>
              <a:rPr lang="pt-BR" dirty="0"/>
            </a:b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2965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222837"/>
              </p:ext>
            </p:extLst>
          </p:nvPr>
        </p:nvGraphicFramePr>
        <p:xfrm>
          <a:off x="755576" y="1201625"/>
          <a:ext cx="2016224" cy="24025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1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</a:rPr>
                        <a:t>NPP </a:t>
                      </a:r>
                      <a:r>
                        <a:rPr lang="en-US" sz="800" b="1" dirty="0" err="1">
                          <a:solidFill>
                            <a:schemeClr val="tx1"/>
                          </a:solidFill>
                          <a:effectLst/>
                        </a:rPr>
                        <a:t>tikslas</a:t>
                      </a:r>
                      <a:endParaRPr lang="lt-LT" sz="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lt-LT" sz="6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 Didinti gyventojų socialinę gerovę ir </a:t>
                      </a:r>
                      <a:r>
                        <a:rPr lang="lt-LT" sz="600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įtrauktį</a:t>
                      </a:r>
                      <a:r>
                        <a:rPr lang="lt-LT" sz="6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, stiprinti sveikatą ir gerinti Lietuvos demografinę padėtį</a:t>
                      </a:r>
                      <a:endParaRPr lang="lt-LT" sz="6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5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NPP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uždavinys</a:t>
                      </a:r>
                      <a:endParaRPr kumimoji="0" lang="lt-LT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2.5. </a:t>
                      </a:r>
                      <a:r>
                        <a:rPr lang="lt-LT" sz="600" dirty="0">
                          <a:effectLst/>
                        </a:rPr>
                        <a:t>Gerinti aplinką šeimai, siekiant didinti gimstamumą ir gyvenimo kokybę bei sudaryti sąlygas derinti darbo ir šeiminius įsipareigojimus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98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NPP </a:t>
                      </a: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uždavinio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rodikliai</a:t>
                      </a:r>
                      <a:endParaRPr kumimoji="0" lang="lt-LT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60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2.5.1. Namų ūkių su vaikais skurdo rizikos lygis (2025 m.</a:t>
                      </a:r>
                      <a:r>
                        <a:rPr lang="lt-LT" sz="600" baseline="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 – </a:t>
                      </a:r>
                      <a:r>
                        <a:rPr lang="lt-LT" sz="60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15,0 proc., 2030 m. – 12,0 proc.)</a:t>
                      </a:r>
                      <a:endParaRPr lang="lt-LT" sz="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60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2.5.2. Suminis gimstamumo rodiklis, vaikų skaičius tenkantis vienai moteriai (2025 m. – 1,7, 2030 m. – 1,75)</a:t>
                      </a:r>
                      <a:endParaRPr lang="lt-LT" sz="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600" dirty="0">
                          <a:effectLst/>
                          <a:latin typeface="+mn-lt"/>
                          <a:ea typeface="Times New Roman"/>
                          <a:cs typeface="Calibri"/>
                        </a:rPr>
                        <a:t>2.5.3. Moterų ir vyrų darbo užmokesčio atotrūkis (2025 m. – 11,5 proc., 2030 m. – 10,0 proc.)</a:t>
                      </a:r>
                      <a:endParaRPr lang="lt-LT" sz="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108661"/>
              </p:ext>
            </p:extLst>
          </p:nvPr>
        </p:nvGraphicFramePr>
        <p:xfrm>
          <a:off x="3582442" y="1304444"/>
          <a:ext cx="2168566" cy="29915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8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7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kumimoji="0" lang="lt-LT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ždavinio</a:t>
                      </a: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lt-LT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problem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os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Krizinėse situacijose šeimos operatyviai nesulaukia pagalbos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 Neužtikrinamos moterų ir vyrų lygios galimybės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problemos priežastys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Fragmentuota ir menkai prieinama krizinių situacijų įveika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Vaikų ugdymo ir priežiūros paslaugų prieinamumo trūkumas neigiamai veikia šeimų sprendimą susilaukti daugiau vaikų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Šeimos, priklausančios pažeidžiamų asmenų grupėms, susiduria su rizika patirti skurdą ir atskirtį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4. Neišplėtotas valstybės institucijų, savivaldybių ir nevyriausybinių organizacijų  bendradarbiavimas šeimos politikos srityje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5. Dėmesio sveikatai, naudingų įpročių, vertybių ir elgesio formavimui trūkumas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6. Klaidingos, neišsamios vaiko teisių žinios visuomenėje ir praktinio įgyvendinimo iššūkiai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problemos priežastys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Stereotipais pagrįsti moterų ir vyrų vaidmenys šeimoje ir visuomenėje bei nepakankamas vyrų įsitraukimas į šeimos gyvenimą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Persikertančioji nelygybė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Finansavimo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lt-LT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šaltiniai</a:t>
                      </a:r>
                    </a:p>
                    <a:p>
                      <a:r>
                        <a:rPr lang="lt-LT" sz="800" dirty="0"/>
                        <a:t>- </a:t>
                      </a:r>
                      <a:r>
                        <a:rPr lang="lt-LT" sz="600" dirty="0"/>
                        <a:t>Valstybės biudžetas</a:t>
                      </a:r>
                    </a:p>
                    <a:p>
                      <a:r>
                        <a:rPr lang="lt-LT" sz="600" dirty="0"/>
                        <a:t>- „Europos socialinis fondas“ 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985877"/>
              </p:ext>
            </p:extLst>
          </p:nvPr>
        </p:nvGraphicFramePr>
        <p:xfrm>
          <a:off x="5868144" y="1304444"/>
          <a:ext cx="2232248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r>
                        <a:rPr lang="lt-LT" sz="600" dirty="0"/>
                        <a:t>1. Stiprinti</a:t>
                      </a:r>
                      <a:r>
                        <a:rPr lang="lt-LT" sz="600" baseline="0" dirty="0"/>
                        <a:t> </a:t>
                      </a:r>
                      <a:r>
                        <a:rPr lang="lt-LT" sz="600" dirty="0"/>
                        <a:t>socialinių paslaugų kokybę ir prieinamumą, socialinės paramos veiksmingumą kriziniais atvejais šeimoje</a:t>
                      </a:r>
                    </a:p>
                    <a:p>
                      <a:r>
                        <a:rPr lang="lt-LT" sz="600" dirty="0"/>
                        <a:t>2. Plėtoti įrodymais grįstas programas ir trūkstamas specializuotas paslaugas, skirtas šeimoms (tėvams, globėjams (rūpintojams), įtėviams ir kt.),  vaikams ir jauniems žmonėms</a:t>
                      </a:r>
                    </a:p>
                    <a:p>
                      <a:r>
                        <a:rPr lang="lt-LT" sz="600" dirty="0"/>
                        <a:t>3. </a:t>
                      </a:r>
                      <a:r>
                        <a:rPr lang="lt-LT" sz="600" baseline="0" dirty="0"/>
                        <a:t>Užtikrinti vaikų priežiūros paslaugų įvairovę ir prieinamumą</a:t>
                      </a:r>
                    </a:p>
                    <a:p>
                      <a:r>
                        <a:rPr lang="lt-LT" sz="600" baseline="0" dirty="0"/>
                        <a:t>4.  Padidinti  globojamiems (rūpinamiems) vaikams teikiamą paramą būtiniausiems poreikiams (mitybos, sveikatos priežiūros, ugdymo) užtikrinti</a:t>
                      </a:r>
                    </a:p>
                    <a:p>
                      <a:r>
                        <a:rPr lang="lt-LT" sz="600" baseline="0" dirty="0"/>
                        <a:t>5. Padidinti nemokamo mokinių maitinimo prieinamumą ir paramą mokinio reikmenims įsigyti</a:t>
                      </a:r>
                    </a:p>
                    <a:p>
                      <a:r>
                        <a:rPr lang="lt-LT" sz="600" baseline="0" dirty="0"/>
                        <a:t>6.  Stiprinti šeimos interesų atstovavimą ir mažinti </a:t>
                      </a:r>
                      <a:r>
                        <a:rPr lang="lt-LT" sz="600" baseline="0" dirty="0" err="1"/>
                        <a:t>stigmatizuotą</a:t>
                      </a:r>
                      <a:r>
                        <a:rPr lang="lt-LT" sz="600" baseline="0" dirty="0"/>
                        <a:t> visuomenės požiūrį  į  tam tikras šeimas</a:t>
                      </a:r>
                    </a:p>
                    <a:p>
                      <a:r>
                        <a:rPr lang="lt-LT" sz="600" baseline="0" dirty="0"/>
                        <a:t>7. Stiprinti vaikų ir jaunimo lytiškumo ugdymą</a:t>
                      </a:r>
                    </a:p>
                    <a:p>
                      <a:r>
                        <a:rPr lang="lt-LT" sz="600" baseline="0" dirty="0"/>
                        <a:t>8. Stiprinti vaiko teisių įgyvendinimą ir apsaugą</a:t>
                      </a:r>
                    </a:p>
                    <a:p>
                      <a:r>
                        <a:rPr lang="lt-LT" sz="600" baseline="0" dirty="0"/>
                        <a:t>9. Užtikrinti stereotipais pagrįsto moterų ir vyrų vaidmenų šeimoje ir visuomenėje paplitimo mažėjimą</a:t>
                      </a:r>
                    </a:p>
                    <a:p>
                      <a:r>
                        <a:rPr lang="lt-LT" sz="600" baseline="0" dirty="0"/>
                        <a:t>10. Tobulinti vaiko priežiūros išmokų sistemą</a:t>
                      </a:r>
                      <a:endParaRPr lang="lt-LT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odyklė dešinėn 4"/>
          <p:cNvSpPr/>
          <p:nvPr/>
        </p:nvSpPr>
        <p:spPr>
          <a:xfrm>
            <a:off x="2843808" y="2132856"/>
            <a:ext cx="5760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Dešinysis riestinis skliaustas 6"/>
          <p:cNvSpPr/>
          <p:nvPr/>
        </p:nvSpPr>
        <p:spPr>
          <a:xfrm rot="16200000" flipV="1">
            <a:off x="5734834" y="-1306936"/>
            <a:ext cx="213166" cy="4517950"/>
          </a:xfrm>
          <a:prstGeom prst="rightBrace">
            <a:avLst>
              <a:gd name="adj1" fmla="val 49398"/>
              <a:gd name="adj2" fmla="val 4968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TextBox 9"/>
          <p:cNvSpPr txBox="1"/>
          <p:nvPr/>
        </p:nvSpPr>
        <p:spPr>
          <a:xfrm>
            <a:off x="1115616" y="576337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NPP</a:t>
            </a:r>
            <a:endParaRPr lang="lt-L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946" y="332656"/>
            <a:ext cx="193198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104" y="1058622"/>
            <a:ext cx="13652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726" y="1066319"/>
            <a:ext cx="2232248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25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1806</TotalTime>
  <Words>403</Words>
  <Application>Microsoft Office PowerPoint</Application>
  <PresentationFormat>Demonstracija ekrane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tema</vt:lpstr>
      <vt:lpstr> 2021-2030 m. Šeimos politikos stiprinimo plėtros programa </vt:lpstr>
      <vt:lpstr>„PowerPoint“ pateiktis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Eliza Miškinytė-Šlempo</dc:creator>
  <cp:lastModifiedBy>Daina Urbonaitienė</cp:lastModifiedBy>
  <cp:revision>67</cp:revision>
  <dcterms:created xsi:type="dcterms:W3CDTF">2020-11-25T16:27:41Z</dcterms:created>
  <dcterms:modified xsi:type="dcterms:W3CDTF">2021-09-20T11:48:38Z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