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60" r:id="rId5"/>
    <p:sldId id="277" r:id="rId6"/>
    <p:sldId id="289" r:id="rId7"/>
    <p:sldId id="285" r:id="rId8"/>
    <p:sldId id="283" r:id="rId9"/>
    <p:sldId id="302" r:id="rId10"/>
    <p:sldId id="268" r:id="rId11"/>
    <p:sldId id="280" r:id="rId12"/>
    <p:sldId id="300" r:id="rId13"/>
    <p:sldId id="271" r:id="rId14"/>
    <p:sldId id="301" r:id="rId15"/>
    <p:sldId id="303" r:id="rId16"/>
    <p:sldId id="288" r:id="rId17"/>
    <p:sldId id="274" r:id="rId18"/>
    <p:sldId id="278" r:id="rId19"/>
    <p:sldId id="298" r:id="rId20"/>
    <p:sldId id="293" r:id="rId21"/>
    <p:sldId id="294" r:id="rId22"/>
    <p:sldId id="295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A65"/>
    <a:srgbClr val="A9EDB1"/>
    <a:srgbClr val="4DBD98"/>
    <a:srgbClr val="99FF99"/>
    <a:srgbClr val="40C978"/>
    <a:srgbClr val="2BD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A7A39-117C-47CC-99D9-AE3F01CBDE25}" v="6" dt="2021-09-11T18:21:03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Šviesus stilius 2 – paryškinima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Vidutinis stilius 1 – paryškinima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40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88728166514185"/>
          <c:y val="0.12082665868157867"/>
          <c:w val="0.49622543666971625"/>
          <c:h val="0.81084067545026339"/>
        </c:manualLayout>
      </c:layout>
      <c:pieChart>
        <c:varyColors val="1"/>
        <c:ser>
          <c:idx val="0"/>
          <c:order val="0"/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65-4A2F-9ED3-D951F6B01A55}"/>
              </c:ext>
            </c:extLst>
          </c:dPt>
          <c:dPt>
            <c:idx val="1"/>
            <c:bubble3D val="0"/>
            <c:spPr>
              <a:solidFill>
                <a:srgbClr val="CFE5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65-4A2F-9ED3-D951F6B01A55}"/>
              </c:ext>
            </c:extLst>
          </c:dPt>
          <c:dPt>
            <c:idx val="2"/>
            <c:bubble3D val="0"/>
            <c:spPr>
              <a:solidFill>
                <a:srgbClr val="B9DAA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65-4A2F-9ED3-D951F6B01A55}"/>
              </c:ext>
            </c:extLst>
          </c:dPt>
          <c:dPt>
            <c:idx val="3"/>
            <c:bubble3D val="0"/>
            <c:spPr>
              <a:solidFill>
                <a:srgbClr val="89C16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65-4A2F-9ED3-D951F6B01A55}"/>
              </c:ext>
            </c:extLst>
          </c:dPt>
          <c:dPt>
            <c:idx val="4"/>
            <c:bubble3D val="0"/>
            <c:spPr>
              <a:solidFill>
                <a:srgbClr val="5D95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B65-4A2F-9ED3-D951F6B01A55}"/>
              </c:ext>
            </c:extLst>
          </c:dPt>
          <c:dPt>
            <c:idx val="5"/>
            <c:bubble3D val="0"/>
            <c:spPr>
              <a:solidFill>
                <a:srgbClr val="4F7E3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B65-4A2F-9ED3-D951F6B01A55}"/>
              </c:ext>
            </c:extLst>
          </c:dPt>
          <c:dPt>
            <c:idx val="6"/>
            <c:bubble3D val="0"/>
            <c:spPr>
              <a:solidFill>
                <a:srgbClr val="34532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B65-4A2F-9ED3-D951F6B01A55}"/>
              </c:ext>
            </c:extLst>
          </c:dPt>
          <c:dLbls>
            <c:dLbl>
              <c:idx val="0"/>
              <c:layout>
                <c:manualLayout>
                  <c:x val="0.13121283792804453"/>
                  <c:y val="1.1481625724720215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/>
                        <a:ea typeface="+mn-ea"/>
                        <a:cs typeface="+mn-cs"/>
                      </a:defRPr>
                    </a:pPr>
                    <a:fld id="{7ADBA0F4-C37B-46F6-A867-F1CDC5F78F52}" type="CATEGORYNAME">
                      <a:rPr lang="en-US" sz="1400">
                        <a:latin typeface="Montserrat" panose="00000500000000000000"/>
                      </a:rPr>
                      <a:pPr>
                        <a:defRPr>
                          <a:latin typeface="Montserrat" panose="00000500000000000000"/>
                        </a:defRPr>
                      </a:pPr>
                      <a:t>[KATEGORIJOS PAVADINIMAS]</a:t>
                    </a:fld>
                    <a:r>
                      <a:rPr lang="en-US" sz="1400" baseline="0" dirty="0">
                        <a:latin typeface="Montserrat" panose="00000500000000000000"/>
                      </a:rPr>
                      <a:t>
</a:t>
                    </a:r>
                    <a:fld id="{E3784597-F408-4A77-BB1E-A2DE85A2FB76}" type="PERCENTAGE">
                      <a:rPr lang="en-US" sz="1400" baseline="0">
                        <a:latin typeface="Montserrat" panose="00000500000000000000"/>
                      </a:rPr>
                      <a:pPr>
                        <a:defRPr>
                          <a:latin typeface="Montserrat" panose="00000500000000000000"/>
                        </a:defRPr>
                      </a:pPr>
                      <a:t>[PROCENTAI]</a:t>
                    </a:fld>
                    <a:endParaRPr lang="en-US" sz="1400" baseline="0" dirty="0">
                      <a:latin typeface="Montserrat" panose="0000050000000000000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82912789725385"/>
                      <c:h val="0.134111588542623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B65-4A2F-9ED3-D951F6B01A55}"/>
                </c:ext>
              </c:extLst>
            </c:dLbl>
            <c:dLbl>
              <c:idx val="1"/>
              <c:layout>
                <c:manualLayout>
                  <c:x val="9.6350299826161251E-2"/>
                  <c:y val="0.15920697788914445"/>
                </c:manualLayout>
              </c:layout>
              <c:tx>
                <c:rich>
                  <a:bodyPr/>
                  <a:lstStyle/>
                  <a:p>
                    <a:fld id="{239CEF2C-3600-48CF-8F6C-907A74D26F34}" type="CATEGORYNAME">
                      <a:rPr lang="en-US" sz="1400">
                        <a:latin typeface="Montserrat" panose="00000500000000000000"/>
                      </a:rPr>
                      <a:pPr/>
                      <a:t>[KATEGORIJOS PAVADINIMAS]</a:t>
                    </a:fld>
                    <a:r>
                      <a:rPr lang="en-US" sz="1400" baseline="0" dirty="0">
                        <a:latin typeface="Montserrat" panose="00000500000000000000"/>
                      </a:rPr>
                      <a:t>
</a:t>
                    </a:r>
                    <a:fld id="{5E2E774B-959A-4699-AB0F-68EF9CEE59B5}" type="PERCENTAGE">
                      <a:rPr lang="en-US" sz="1400" baseline="0">
                        <a:latin typeface="Montserrat" panose="00000500000000000000"/>
                      </a:rPr>
                      <a:pPr/>
                      <a:t>[PROCENTAI]</a:t>
                    </a:fld>
                    <a:endParaRPr lang="en-US" sz="1400" baseline="0" dirty="0">
                      <a:latin typeface="Montserrat" panose="0000050000000000000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25515680237216"/>
                      <c:h val="0.155205706769395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B65-4A2F-9ED3-D951F6B01A55}"/>
                </c:ext>
              </c:extLst>
            </c:dLbl>
            <c:dLbl>
              <c:idx val="2"/>
              <c:layout>
                <c:manualLayout>
                  <c:x val="5.7206955631047732E-2"/>
                  <c:y val="3.80372058489404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EB6E828-3CA4-4D94-947B-F3794756EEC5}" type="CATEGORYNAME">
                      <a:rPr lang="en-US" sz="1400">
                        <a:latin typeface="Montserrat" panose="00000500000000000000"/>
                      </a:rPr>
                      <a:pPr>
                        <a:defRPr/>
                      </a:pPr>
                      <a:t>[KATEGORIJOS PAVADINIMAS]</a:t>
                    </a:fld>
                    <a:r>
                      <a:rPr lang="en-US" sz="1400" baseline="0" dirty="0">
                        <a:latin typeface="Montserrat" panose="00000500000000000000"/>
                      </a:rPr>
                      <a:t>
</a:t>
                    </a:r>
                    <a:fld id="{69F429B5-CE18-4B1B-91B8-AB624FDD6FF4}" type="PERCENTAGE">
                      <a:rPr lang="en-US" sz="1400" baseline="0">
                        <a:latin typeface="Montserrat" panose="00000500000000000000"/>
                      </a:rPr>
                      <a:pPr>
                        <a:defRPr/>
                      </a:pPr>
                      <a:t>[PROCENTAI]</a:t>
                    </a:fld>
                    <a:endParaRPr lang="en-US" sz="1400" baseline="0" dirty="0">
                      <a:latin typeface="Montserrat" panose="0000050000000000000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24147628446372"/>
                      <c:h val="0.126392310435575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B65-4A2F-9ED3-D951F6B01A55}"/>
                </c:ext>
              </c:extLst>
            </c:dLbl>
            <c:dLbl>
              <c:idx val="3"/>
              <c:layout>
                <c:manualLayout>
                  <c:x val="4.2480057952648066E-2"/>
                  <c:y val="3.89432551046147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5ED0F9-38C0-4DCC-AD1A-AA8D852E3EFD}" type="CATEGORYNAME">
                      <a:rPr lang="en-US" sz="1400" dirty="0">
                        <a:latin typeface="Montserrat" panose="00000500000000000000"/>
                      </a:rPr>
                      <a:pPr>
                        <a:defRPr/>
                      </a:pPr>
                      <a:t>[KATEGORIJOS PAVADINIMAS]</a:t>
                    </a:fld>
                    <a:r>
                      <a:rPr lang="en-US" sz="1400" baseline="0" dirty="0">
                        <a:latin typeface="Montserrat" panose="00000500000000000000"/>
                      </a:rPr>
                      <a:t>
</a:t>
                    </a:r>
                    <a:fld id="{5107E6D0-F8A2-4D11-9DEB-282589B75815}" type="PERCENTAGE">
                      <a:rPr lang="en-US" sz="1400" baseline="0" dirty="0">
                        <a:latin typeface="Montserrat" panose="00000500000000000000"/>
                      </a:rPr>
                      <a:pPr>
                        <a:defRPr/>
                      </a:pPr>
                      <a:t>[PROCENTAI]</a:t>
                    </a:fld>
                    <a:endParaRPr lang="en-US" sz="1400" baseline="0" dirty="0">
                      <a:latin typeface="Montserrat" panose="0000050000000000000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37815374439687"/>
                      <c:h val="0.114118233190071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B65-4A2F-9ED3-D951F6B01A55}"/>
                </c:ext>
              </c:extLst>
            </c:dLbl>
            <c:dLbl>
              <c:idx val="4"/>
              <c:layout>
                <c:manualLayout>
                  <c:x val="-0.26036392305000572"/>
                  <c:y val="-2.4626479751923509E-2"/>
                </c:manualLayout>
              </c:layout>
              <c:tx>
                <c:rich>
                  <a:bodyPr/>
                  <a:lstStyle/>
                  <a:p>
                    <a:fld id="{9E41D3A6-0F8D-426F-9BDE-1D29DC935250}" type="CATEGORYNAME">
                      <a:rPr lang="en-US" sz="1400">
                        <a:latin typeface="Montserrat" panose="00000500000000000000"/>
                      </a:rPr>
                      <a:pPr/>
                      <a:t>[KATEGORIJOS PAVADINIMAS]</a:t>
                    </a:fld>
                    <a:r>
                      <a:rPr lang="en-US" sz="1400" baseline="0" dirty="0">
                        <a:latin typeface="Montserrat" panose="00000500000000000000"/>
                      </a:rPr>
                      <a:t>
</a:t>
                    </a:r>
                    <a:fld id="{B42BC1E3-DDD8-4893-AB3A-F867BBD35348}" type="PERCENTAGE">
                      <a:rPr lang="en-US" sz="1400" baseline="0">
                        <a:latin typeface="Montserrat" panose="00000500000000000000"/>
                      </a:rPr>
                      <a:pPr/>
                      <a:t>[PROCENTAI]</a:t>
                    </a:fld>
                    <a:endParaRPr lang="en-US" sz="1400" baseline="0" dirty="0">
                      <a:latin typeface="Montserrat" panose="0000050000000000000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B65-4A2F-9ED3-D951F6B01A55}"/>
                </c:ext>
              </c:extLst>
            </c:dLbl>
            <c:dLbl>
              <c:idx val="5"/>
              <c:layout>
                <c:manualLayout>
                  <c:x val="1.6465937800801272E-3"/>
                  <c:y val="-3.938094193395014E-3"/>
                </c:manualLayout>
              </c:layout>
              <c:tx>
                <c:rich>
                  <a:bodyPr/>
                  <a:lstStyle/>
                  <a:p>
                    <a:fld id="{54264112-E5C0-443A-B93C-D007753D7731}" type="CATEGORYNAME">
                      <a:rPr lang="lt-LT" sz="14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/>
                        <a:ea typeface="+mn-ea"/>
                        <a:cs typeface="+mn-cs"/>
                      </a:rPr>
                      <a:pPr/>
                      <a:t>[KATEGORIJOS PAVADINIMAS]</a:t>
                    </a:fld>
                    <a:r>
                      <a:rPr lang="lt-LT" sz="12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/>
                        <a:ea typeface="+mn-ea"/>
                        <a:cs typeface="+mn-cs"/>
                      </a:rPr>
                      <a:t>
</a:t>
                    </a:r>
                    <a:fld id="{899E2927-2E9D-4924-A610-E0974DC85FE7}" type="PERCENTAGE">
                      <a:rPr lang="lt-LT" sz="14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/>
                        <a:ea typeface="+mn-ea"/>
                        <a:cs typeface="+mn-cs"/>
                      </a:rPr>
                      <a:pPr/>
                      <a:t>[PROCENTAI]</a:t>
                    </a:fld>
                    <a:endParaRPr lang="lt-LT" sz="1200" b="0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/>
                      <a:ea typeface="+mn-ea"/>
                      <a:cs typeface="+mn-cs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7139719709788"/>
                      <c:h val="0.134355238856442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B65-4A2F-9ED3-D951F6B01A55}"/>
                </c:ext>
              </c:extLst>
            </c:dLbl>
            <c:dLbl>
              <c:idx val="6"/>
              <c:layout>
                <c:manualLayout>
                  <c:x val="1.405325339837091E-7"/>
                  <c:y val="1.975413705938113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216778-A755-4CBD-A206-AEF9F82BD42C}" type="CATEGORYNAME">
                      <a:rPr lang="en-US" sz="1400" smtClean="0">
                        <a:latin typeface="Montserrat" panose="00000500000000000000"/>
                      </a:rPr>
                      <a:pPr>
                        <a:defRPr/>
                      </a:pPr>
                      <a:t>[KATEGORIJOS PAVADINIMAS]</a:t>
                    </a:fld>
                    <a:r>
                      <a:rPr lang="en-US" sz="1200" baseline="0" dirty="0">
                        <a:latin typeface="Montserrat" panose="00000500000000000000"/>
                      </a:rPr>
                      <a:t>
</a:t>
                    </a:r>
                    <a:fld id="{77993227-E8B9-487D-9694-A42739A02CCF}" type="PERCENTAGE">
                      <a:rPr lang="en-US" sz="1200" baseline="0">
                        <a:latin typeface="Montserrat" panose="00000500000000000000"/>
                      </a:rPr>
                      <a:pPr>
                        <a:defRPr/>
                      </a:pPr>
                      <a:t>[PROCENTAI]</a:t>
                    </a:fld>
                    <a:endParaRPr lang="en-US" sz="1200" baseline="0" dirty="0">
                      <a:latin typeface="Montserrat" panose="0000050000000000000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59242526927043"/>
                      <c:h val="0.198796281480442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B65-4A2F-9ED3-D951F6B01A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'[Microsoft PowerPoint diagrama]Lapas9'!$A$40:$A$46</c:f>
              <c:strCache>
                <c:ptCount val="7"/>
                <c:pt idx="0">
                  <c:v>Sporto</c:v>
                </c:pt>
                <c:pt idx="1">
                  <c:v>Gyvenamieji pastatai</c:v>
                </c:pt>
                <c:pt idx="2">
                  <c:v>Kitos</c:v>
                </c:pt>
                <c:pt idx="3">
                  <c:v>Mokslo</c:v>
                </c:pt>
                <c:pt idx="4">
                  <c:v>Inžineriniai tinklai</c:v>
                </c:pt>
                <c:pt idx="5">
                  <c:v>Administracinės</c:v>
                </c:pt>
                <c:pt idx="6">
                  <c:v>Kiti inžineriniai statiniai</c:v>
                </c:pt>
              </c:strCache>
            </c:strRef>
          </c:cat>
          <c:val>
            <c:numRef>
              <c:f>'[Microsoft PowerPoint diagrama]Lapas9'!$B$40:$B$46</c:f>
              <c:numCache>
                <c:formatCode>General</c:formatCode>
                <c:ptCount val="7"/>
                <c:pt idx="0">
                  <c:v>1</c:v>
                </c:pt>
                <c:pt idx="1">
                  <c:v>10</c:v>
                </c:pt>
                <c:pt idx="2">
                  <c:v>10</c:v>
                </c:pt>
                <c:pt idx="3">
                  <c:v>11</c:v>
                </c:pt>
                <c:pt idx="4">
                  <c:v>11</c:v>
                </c:pt>
                <c:pt idx="5">
                  <c:v>12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B65-4A2F-9ED3-D951F6B01A5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9B14-C08A-431F-A4F7-34E5294A90EB}" type="datetimeFigureOut">
              <a:rPr lang="lt-LT" smtClean="0"/>
              <a:t>2021-09-14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23A51-5571-495C-951C-C9864AE789D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545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9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5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3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4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5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7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5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8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4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DD71-B1AC-4107-88B1-A3063665D400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94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5DD71-B1AC-4107-88B1-A3063665D400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DA7DE-90C8-4DDB-918B-309F5E25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35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701039" y="1232091"/>
            <a:ext cx="10896911" cy="2387600"/>
          </a:xfrm>
        </p:spPr>
        <p:txBody>
          <a:bodyPr>
            <a:normAutofit/>
          </a:bodyPr>
          <a:lstStyle/>
          <a:p>
            <a:pPr algn="l"/>
            <a:r>
              <a:rPr lang="lt-LT" sz="54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ŠVIETIMO, MOKSLO IR SPORTO MINISTERIJOS VALDOMAS NEKILNOJAMAS TURTAS </a:t>
            </a:r>
            <a:endParaRPr lang="en-GB" sz="54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4030312"/>
            <a:ext cx="1685544" cy="662077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3726374"/>
            <a:ext cx="1456944" cy="91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680" y="4983480"/>
            <a:ext cx="131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latin typeface="Montserrat" panose="00000500000000000000" pitchFamily="2" charset="0"/>
                <a:cs typeface="Poppins Thin" panose="00000300000000000000" pitchFamily="50" charset="0"/>
              </a:rPr>
              <a:t>2021-09-14</a:t>
            </a:r>
            <a:r>
              <a:rPr lang="lt-LT" sz="1400" dirty="0">
                <a:latin typeface="Poppins Thin" panose="00000300000000000000" pitchFamily="50" charset="0"/>
                <a:cs typeface="Poppins Thin" panose="00000300000000000000" pitchFamily="50" charset="0"/>
              </a:rPr>
              <a:t> </a:t>
            </a:r>
            <a:r>
              <a:rPr lang="lt-LT" sz="1400" dirty="0">
                <a:latin typeface="Montserrat" panose="00000500000000000000" pitchFamily="2" charset="0"/>
                <a:cs typeface="Poppins Thin" panose="00000300000000000000" pitchFamily="50" charset="0"/>
              </a:rPr>
              <a:t>Vilnius</a:t>
            </a:r>
            <a:endParaRPr lang="en-GB" sz="1400" dirty="0">
              <a:latin typeface="Montserrat" panose="00000500000000000000" pitchFamily="2" charset="0"/>
              <a:cs typeface="Poppins Thin" panose="000003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06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apvalintas stačiakampis 20"/>
          <p:cNvSpPr/>
          <p:nvPr/>
        </p:nvSpPr>
        <p:spPr>
          <a:xfrm>
            <a:off x="1624550" y="1652765"/>
            <a:ext cx="4176983" cy="40463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15" name="Suapvalintas stačiakampis 14"/>
          <p:cNvSpPr/>
          <p:nvPr/>
        </p:nvSpPr>
        <p:spPr>
          <a:xfrm>
            <a:off x="6272359" y="1652765"/>
            <a:ext cx="4304034" cy="39864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13" name="TextBox 12"/>
          <p:cNvSpPr txBox="1"/>
          <p:nvPr/>
        </p:nvSpPr>
        <p:spPr>
          <a:xfrm>
            <a:off x="2046999" y="2830382"/>
            <a:ext cx="3470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sz="1200" dirty="0">
                <a:latin typeface="Montserrat" panose="00000500000000000000" pitchFamily="2" charset="0"/>
                <a:cs typeface="Poppins" panose="00000500000000000000" pitchFamily="50" charset="0"/>
              </a:rPr>
              <a:t>Telkia Santariškių mikrorajone mokslo laboratorijas ir studijų centrus, kurie statomi šalia universitetinių klinikų ir kitų su gydymu ir farmacijos veikla susijusių įstaigų/įmonių.</a:t>
            </a:r>
            <a:endParaRPr lang="en-GB" sz="12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6999" y="1996897"/>
            <a:ext cx="333208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b="1" dirty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VILNIAUS UNIVERSITETAS</a:t>
            </a:r>
            <a:endParaRPr lang="en-GB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6044" y="2782146"/>
            <a:ext cx="3822941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sz="1200" dirty="0">
                <a:latin typeface="Montserrat" panose="00000500000000000000" pitchFamily="2" charset="0"/>
                <a:cs typeface="Poppins" panose="00000500000000000000" pitchFamily="50" charset="0"/>
              </a:rPr>
              <a:t>Stato studijų fakultetą šalia mokslo laboratorijų centro Saulėtekio studentų miestelyje, atsisakydami Vilniaus centre esančių pastatų. Studentų miesteliuose infrastruktūrą stiprina ir LSMU, KTU, KU. LMTA pradeda studentų miestelio statybas. </a:t>
            </a:r>
          </a:p>
          <a:p>
            <a:pPr algn="ctr">
              <a:lnSpc>
                <a:spcPts val="2000"/>
              </a:lnSpc>
            </a:pPr>
            <a:endParaRPr lang="en-GB" sz="12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2905" y="1996897"/>
            <a:ext cx="394921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lt-LT" b="1" dirty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VILNIAUS GEDIMINO TECHNIKOS UNIVERSITETAS</a:t>
            </a:r>
            <a:endParaRPr lang="en-GB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63"/>
          <a:stretch/>
        </p:blipFill>
        <p:spPr>
          <a:xfrm>
            <a:off x="6576044" y="4643718"/>
            <a:ext cx="855526" cy="859238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38" b="42476"/>
          <a:stretch/>
        </p:blipFill>
        <p:spPr>
          <a:xfrm>
            <a:off x="2015130" y="4502778"/>
            <a:ext cx="1471160" cy="995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2101" y="578351"/>
            <a:ext cx="58313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GEROSIOS PATIRTYS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5041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1"/>
          <p:cNvSpPr txBox="1">
            <a:spLocks/>
          </p:cNvSpPr>
          <p:nvPr/>
        </p:nvSpPr>
        <p:spPr>
          <a:xfrm>
            <a:off x="800623" y="606297"/>
            <a:ext cx="8846183" cy="702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VALSTYBINIŲ MOKSLINIŲ TYRIMŲ INSTITUTŲ PERTVARKA IŠ BIUDŽETINĖS Į VIEŠĄJĄ ĮSTAIGĄ</a:t>
            </a:r>
            <a:endParaRPr lang="en-GB" sz="28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307113"/>
              </p:ext>
            </p:extLst>
          </p:nvPr>
        </p:nvGraphicFramePr>
        <p:xfrm>
          <a:off x="800623" y="1677097"/>
          <a:ext cx="10623998" cy="341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4852">
                  <a:extLst>
                    <a:ext uri="{9D8B030D-6E8A-4147-A177-3AD203B41FA5}">
                      <a16:colId xmlns:a16="http://schemas.microsoft.com/office/drawing/2014/main" val="296972690"/>
                    </a:ext>
                  </a:extLst>
                </a:gridCol>
                <a:gridCol w="1922644">
                  <a:extLst>
                    <a:ext uri="{9D8B030D-6E8A-4147-A177-3AD203B41FA5}">
                      <a16:colId xmlns:a16="http://schemas.microsoft.com/office/drawing/2014/main" val="204527122"/>
                    </a:ext>
                  </a:extLst>
                </a:gridCol>
                <a:gridCol w="5893594">
                  <a:extLst>
                    <a:ext uri="{9D8B030D-6E8A-4147-A177-3AD203B41FA5}">
                      <a16:colId xmlns:a16="http://schemas.microsoft.com/office/drawing/2014/main" val="1883081750"/>
                    </a:ext>
                  </a:extLst>
                </a:gridCol>
                <a:gridCol w="1972908">
                  <a:extLst>
                    <a:ext uri="{9D8B030D-6E8A-4147-A177-3AD203B41FA5}">
                      <a16:colId xmlns:a16="http://schemas.microsoft.com/office/drawing/2014/main" val="741548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>
                          <a:latin typeface="Montserrat" panose="00000500000000000000" pitchFamily="2" charset="0"/>
                          <a:cs typeface="Poppins" panose="00000500000000000000" pitchFamily="50" charset="0"/>
                        </a:rPr>
                        <a:t>Eil.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>
                          <a:latin typeface="Montserrat" panose="00000500000000000000" pitchFamily="2" charset="0"/>
                          <a:cs typeface="Poppins" panose="00000500000000000000" pitchFamily="50" charset="0"/>
                        </a:rPr>
                        <a:t>Nr.</a:t>
                      </a:r>
                      <a:endParaRPr lang="pt-BR" sz="1400" b="1" dirty="0">
                        <a:latin typeface="Montserrat" panose="00000500000000000000" pitchFamily="2" charset="0"/>
                        <a:cs typeface="Poppi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latin typeface="Montserrat" panose="00000500000000000000" pitchFamily="2" charset="0"/>
                          <a:cs typeface="Poppins" panose="00000500000000000000" pitchFamily="50" charset="0"/>
                        </a:rPr>
                        <a:t>Instituto pavadinimas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Montserrat" panose="00000500000000000000" pitchFamily="2" charset="0"/>
                          <a:cs typeface="Poppins" panose="00000500000000000000" pitchFamily="50" charset="0"/>
                        </a:rPr>
                        <a:t>Perduodamas viešosios įstaigos dalininkų kapitalui formuoti (neparduoti</a:t>
                      </a:r>
                      <a:r>
                        <a:rPr lang="lt-LT" sz="1400" dirty="0">
                          <a:latin typeface="Montserrat" panose="00000500000000000000" pitchFamily="2" charset="0"/>
                          <a:cs typeface="Poppins" panose="00000500000000000000" pitchFamily="50" charset="0"/>
                        </a:rPr>
                        <a:t>)</a:t>
                      </a:r>
                      <a:endParaRPr lang="en-GB" sz="1400" dirty="0">
                        <a:latin typeface="Montserrat" panose="00000500000000000000" pitchFamily="2" charset="0"/>
                        <a:cs typeface="Poppi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latin typeface="Montserrat" panose="00000500000000000000" pitchFamily="2" charset="0"/>
                          <a:cs typeface="Poppins" panose="00000500000000000000" pitchFamily="50" charset="0"/>
                        </a:rPr>
                        <a:t>Investuojamo turto suma</a:t>
                      </a:r>
                      <a:endParaRPr lang="en-GB" sz="1400" dirty="0">
                        <a:latin typeface="Montserrat" panose="00000500000000000000" pitchFamily="2" charset="0"/>
                        <a:cs typeface="Poppins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46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lt-LT" sz="1400" dirty="0"/>
                    </a:p>
                    <a:p>
                      <a:pPr algn="ctr"/>
                      <a:endParaRPr lang="lt-LT" sz="1400" dirty="0"/>
                    </a:p>
                    <a:p>
                      <a:pPr algn="ctr"/>
                      <a:r>
                        <a:rPr lang="lt-LT" sz="14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>
                          <a:latin typeface="+mn-lt"/>
                          <a:cs typeface="Poppins" panose="00000500000000000000" pitchFamily="50" charset="0"/>
                        </a:rPr>
                        <a:t>Fizinių ir technologijos mokslų centras (FTMC)</a:t>
                      </a:r>
                      <a:endParaRPr lang="en-GB" sz="1400" b="0" dirty="0">
                        <a:latin typeface="+mn-lt"/>
                        <a:cs typeface="Poppins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 valstybei nuosavybės teise priklausantis ir iki pertvarkymo veikusios biudžetinės įstaigos FTMC valdytas </a:t>
                      </a:r>
                      <a:r>
                        <a:rPr lang="lt-LT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patikėjimo teise </a:t>
                      </a:r>
                      <a:r>
                        <a:rPr lang="lt-LT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ilgalaikis ir trumpalaikis materialusis ir nematerialusis turtas</a:t>
                      </a: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lang="lt-L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1.2. viešosios įstaigos Fizikos instituto mokslo ir technologijų parko savininko turtinės ir neturtinės teisės (100 proc. dalininko (savininko) – valstybės įnašų).</a:t>
                      </a:r>
                      <a:endParaRPr lang="lt-L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30 495 648,00 </a:t>
                      </a:r>
                      <a:r>
                        <a:rPr lang="lt-LT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lt-L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lt-L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lt-L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lt-L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2 154 607,00 Eur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21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lt-LT" sz="1400" dirty="0"/>
                    </a:p>
                    <a:p>
                      <a:pPr algn="ctr"/>
                      <a:r>
                        <a:rPr lang="lt-LT" sz="14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400" b="0" dirty="0">
                        <a:latin typeface="+mn-lt"/>
                        <a:cs typeface="Poppins" panose="00000500000000000000" pitchFamily="50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>
                          <a:latin typeface="+mn-lt"/>
                          <a:cs typeface="Poppins" panose="00000500000000000000" pitchFamily="50" charset="0"/>
                        </a:rPr>
                        <a:t>Lietuvos energetikos institutas (LEI)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valstybei nuosavybės teise priklausantis ir iki pertvarkymo veikusios biudžetinės įstaigos LEI valdytas patikėjimo teise </a:t>
                      </a:r>
                      <a:r>
                        <a:rPr lang="lt-LT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ilgalaikis ir trumpalaikis materialusis ir nematerialusis turtas</a:t>
                      </a:r>
                      <a:r>
                        <a:rPr lang="lt-LT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lt-L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7 253 750,00 Eur</a:t>
                      </a:r>
                      <a:endParaRPr lang="lt-L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65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lt-LT" sz="1400" dirty="0"/>
                    </a:p>
                    <a:p>
                      <a:pPr algn="ctr"/>
                      <a:r>
                        <a:rPr lang="lt-LT" sz="14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600" b="0" dirty="0">
                        <a:latin typeface="+mn-lt"/>
                        <a:cs typeface="Poppins" panose="00000500000000000000" pitchFamily="50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dirty="0">
                          <a:latin typeface="+mn-lt"/>
                          <a:cs typeface="Poppins" panose="00000500000000000000" pitchFamily="50" charset="0"/>
                        </a:rPr>
                        <a:t>Lietuvos agrarinių ir miškų mokslų centras (LAMMC)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valstybei nuosavybės teise priklausantis ir iki pertvarkymo veikusios biudžetinės įstaigos LEI valdytas patikėjimo </a:t>
                      </a:r>
                      <a:r>
                        <a:rPr lang="lt-LT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teise</a:t>
                      </a:r>
                      <a:r>
                        <a:rPr lang="lt-LT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ilgalaikis ir trumpalaikis materialusis ir nematerialusis turtas</a:t>
                      </a:r>
                      <a:r>
                        <a:rPr lang="lt-LT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lt-L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9 593 413,07 Eur</a:t>
                      </a:r>
                      <a:endParaRPr lang="lt-L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7503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303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apvalintas stačiakampis 14"/>
          <p:cNvSpPr/>
          <p:nvPr/>
        </p:nvSpPr>
        <p:spPr>
          <a:xfrm>
            <a:off x="6202235" y="2647614"/>
            <a:ext cx="3627417" cy="36937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4" name="Stačiakampis 3"/>
          <p:cNvSpPr/>
          <p:nvPr/>
        </p:nvSpPr>
        <p:spPr>
          <a:xfrm>
            <a:off x="3874766" y="2200735"/>
            <a:ext cx="4443520" cy="45719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661710" y="776748"/>
            <a:ext cx="8439427" cy="702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ATEITYJE NUMATOMA PERTVARKYTI 2 </a:t>
            </a:r>
            <a:r>
              <a:rPr lang="lt-LT" sz="28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VALSTYBINIŲ MOKSLINIŲ TYRIMŲ INSTITUT</a:t>
            </a:r>
            <a:r>
              <a:rPr lang="en-US" sz="28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US</a:t>
            </a:r>
            <a:endParaRPr lang="en-GB" sz="28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7" name="Ovalas 6"/>
          <p:cNvSpPr/>
          <p:nvPr/>
        </p:nvSpPr>
        <p:spPr>
          <a:xfrm>
            <a:off x="7713602" y="1927025"/>
            <a:ext cx="604684" cy="604684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0C978"/>
              </a:solidFill>
            </a:endParaRPr>
          </a:p>
        </p:txBody>
      </p:sp>
      <p:sp>
        <p:nvSpPr>
          <p:cNvPr id="3" name="Suapvalintas stačiakampis 2"/>
          <p:cNvSpPr/>
          <p:nvPr/>
        </p:nvSpPr>
        <p:spPr>
          <a:xfrm>
            <a:off x="1937124" y="2647614"/>
            <a:ext cx="3627417" cy="36937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50954" y="3691310"/>
            <a:ext cx="3199755" cy="58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Planuojama pertvark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a</a:t>
            </a: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ŠMSM iniciatyva.</a:t>
            </a:r>
            <a:endParaRPr lang="en-GB" sz="12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4" name="Ovalas 13"/>
          <p:cNvSpPr/>
          <p:nvPr/>
        </p:nvSpPr>
        <p:spPr>
          <a:xfrm>
            <a:off x="3465869" y="1915771"/>
            <a:ext cx="569929" cy="569929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0C97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5721" y="2962035"/>
            <a:ext cx="3104988" cy="61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sz="2400" b="1" dirty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Inovatyvios medicinos centas </a:t>
            </a:r>
            <a:endParaRPr lang="en-GB" sz="2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1144" y="3700442"/>
            <a:ext cx="3189595" cy="58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Planuojama pertvarka SAM iniciatyva.</a:t>
            </a:r>
            <a:endParaRPr lang="en-GB" sz="12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1144" y="3018614"/>
            <a:ext cx="2837155" cy="61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2400" b="1" dirty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Nacionalinis vėžio institutas</a:t>
            </a:r>
            <a:endParaRPr lang="en-GB" sz="2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7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apvalintas stačiakampis 14"/>
          <p:cNvSpPr/>
          <p:nvPr/>
        </p:nvSpPr>
        <p:spPr>
          <a:xfrm>
            <a:off x="1350817" y="1231910"/>
            <a:ext cx="10071442" cy="164017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4" name="Stačiakampis 3"/>
          <p:cNvSpPr/>
          <p:nvPr/>
        </p:nvSpPr>
        <p:spPr>
          <a:xfrm rot="16200000">
            <a:off x="-900646" y="3610938"/>
            <a:ext cx="3855811" cy="45719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731406" y="404786"/>
            <a:ext cx="9159044" cy="7021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NEREIKALINGO NEKILNOJAMOJO TURTO PERDAVIMAS VALSTYBĖS ĮMONEI TURTO BANKUI</a:t>
            </a:r>
            <a:endParaRPr lang="en-GB" sz="36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3" name="Suapvalintas stačiakampis 2"/>
          <p:cNvSpPr/>
          <p:nvPr/>
        </p:nvSpPr>
        <p:spPr>
          <a:xfrm>
            <a:off x="1366158" y="3093061"/>
            <a:ext cx="4860711" cy="11837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as 13"/>
          <p:cNvSpPr/>
          <p:nvPr/>
        </p:nvSpPr>
        <p:spPr>
          <a:xfrm>
            <a:off x="853337" y="1658566"/>
            <a:ext cx="302123" cy="302123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21" name="Suapvalintas stačiakampis 20"/>
          <p:cNvSpPr/>
          <p:nvPr/>
        </p:nvSpPr>
        <p:spPr>
          <a:xfrm>
            <a:off x="6334088" y="3104702"/>
            <a:ext cx="5088171" cy="121387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as 21"/>
          <p:cNvSpPr/>
          <p:nvPr/>
        </p:nvSpPr>
        <p:spPr>
          <a:xfrm>
            <a:off x="867166" y="3533888"/>
            <a:ext cx="302123" cy="302123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23" name="Suapvalintas stačiakampis 22"/>
          <p:cNvSpPr/>
          <p:nvPr/>
        </p:nvSpPr>
        <p:spPr>
          <a:xfrm>
            <a:off x="1333477" y="4918630"/>
            <a:ext cx="10002413" cy="11665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as 23"/>
          <p:cNvSpPr/>
          <p:nvPr/>
        </p:nvSpPr>
        <p:spPr>
          <a:xfrm>
            <a:off x="867165" y="5350848"/>
            <a:ext cx="302123" cy="302123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36299" y="3141890"/>
            <a:ext cx="4336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Valstybinės mokslo ir studijų institucijos</a:t>
            </a:r>
            <a:r>
              <a:rPr lang="lt-LT" sz="1400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pasiūlė ir perdavė nereikalingą jų funkcijoms vykdyti NT </a:t>
            </a: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2020 metais – </a:t>
            </a:r>
            <a:r>
              <a:rPr lang="en-GB" sz="14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42 901,67 </a:t>
            </a:r>
            <a:r>
              <a:rPr lang="en-GB" sz="1400" dirty="0" err="1">
                <a:latin typeface="Montserrat" panose="00000500000000000000" pitchFamily="2" charset="0"/>
                <a:cs typeface="Poppins" panose="00000500000000000000" pitchFamily="50" charset="0"/>
              </a:rPr>
              <a:t>kv</a:t>
            </a: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. M</a:t>
            </a:r>
            <a:endParaRPr lang="lt-LT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69451" y="2599666"/>
            <a:ext cx="318959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 </a:t>
            </a:r>
            <a:endParaRPr lang="en-GB" sz="12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827" y="1375752"/>
            <a:ext cx="9910432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Profesinio mokymo įstaigos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, kuriose ministerija įgyvendina savininko (dalininko) teises ir pareigas ir </a:t>
            </a:r>
            <a:r>
              <a:rPr lang="lt-LT" sz="14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Valstybinės mokslo ir studijų institucijos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, siekdamos racionaliai naudoti valstybės turtą, įvertina nekilnojamojo turto reikalingumą mokymo funkcijoms vykdyti ir laiku sprendžia nereikalingo jų funkcijoms vykdyti nekilnojamojo turto perdavimo valstybės įmonei Turto bankui, klausimus. </a:t>
            </a:r>
          </a:p>
          <a:p>
            <a:pPr>
              <a:lnSpc>
                <a:spcPts val="2000"/>
              </a:lnSpc>
            </a:pPr>
            <a:endParaRPr lang="lt-LT" sz="16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endParaRPr lang="en-GB" sz="16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endParaRPr lang="lt-LT" sz="1600" dirty="0"/>
          </a:p>
        </p:txBody>
      </p:sp>
      <p:sp>
        <p:nvSpPr>
          <p:cNvPr id="7" name="Stačiakampis 6"/>
          <p:cNvSpPr/>
          <p:nvPr/>
        </p:nvSpPr>
        <p:spPr>
          <a:xfrm>
            <a:off x="1651853" y="3107288"/>
            <a:ext cx="41155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Profesinio mokymo įstaigos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pasiūlė ir perdavė nereikalingą jų funkcijoms vykdyti NT </a:t>
            </a: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2020 metais – </a:t>
            </a:r>
            <a:r>
              <a:rPr lang="en-GB" sz="14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59 998,37 </a:t>
            </a:r>
            <a:r>
              <a:rPr lang="en-GB" sz="1400" dirty="0" err="1">
                <a:latin typeface="Montserrat" panose="00000500000000000000" pitchFamily="2" charset="0"/>
                <a:cs typeface="Poppins" panose="00000500000000000000" pitchFamily="50" charset="0"/>
              </a:rPr>
              <a:t>kv</a:t>
            </a: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. m </a:t>
            </a:r>
          </a:p>
          <a:p>
            <a:endParaRPr lang="en-GB" sz="1400" b="1" dirty="0">
              <a:solidFill>
                <a:srgbClr val="36AA65"/>
              </a:solidFill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8608" y="5099472"/>
            <a:ext cx="95602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2019 m. vadovaujantis tinklo vystymo 2018–2020 m. bendruoju planu </a:t>
            </a:r>
            <a:r>
              <a:rPr lang="lt-LT" sz="14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42 biudžetinės profesinio mokymo įstaigos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, kuriose ministerija įgyvendina savininko (dalininko) teises ir pareigas buvo pertvarkytos į viešąsias įstaigas.</a:t>
            </a:r>
            <a:endParaRPr lang="en-GB" sz="16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endParaRPr lang="lt-LT" sz="1600" dirty="0"/>
          </a:p>
        </p:txBody>
      </p:sp>
    </p:spTree>
    <p:extLst>
      <p:ext uri="{BB962C8B-B14F-4D97-AF65-F5344CB8AC3E}">
        <p14:creationId xmlns:p14="http://schemas.microsoft.com/office/powerpoint/2010/main" val="220273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810101" y="5173025"/>
            <a:ext cx="10571798" cy="901413"/>
          </a:xfrm>
        </p:spPr>
        <p:txBody>
          <a:bodyPr>
            <a:noAutofit/>
          </a:bodyPr>
          <a:lstStyle/>
          <a:p>
            <a:pPr algn="l"/>
            <a:r>
              <a:rPr lang="lt-LT" sz="24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2019–2020 M</a:t>
            </a:r>
            <a:r>
              <a:rPr lang="en-US" sz="24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.</a:t>
            </a:r>
            <a:r>
              <a:rPr lang="lt-LT" sz="24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 VIEŠOSIOMS PROFESINIO MOKYMO ĮSTAIGOMS, KURIŲ SAVININKAS (DALININKAS) YRA MINISTERIJA, ILGALAIKIS IR TRUMPALAIKIS MATERIALUSIS IR NEMATERIALUSIS TURTAS BUVO INVESTUOJAMAS, DIDINANT VIEŠOSIOS ĮSTAIGOS  KAPITALĄ, O NEKILNOJAMASIS TURTAS PERDUOTAS VALDYTI, NAUDOTI IR DISPONUOTI JUO PATIKĖJIMO TEISE PAGAL VALSTYBĖS TURTO PATIKĖJIMO SUTARTĮ 20 METŲ.</a:t>
            </a:r>
            <a:endParaRPr lang="en-GB" sz="24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5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urinio vietos rezervavimo ženklas 7">
            <a:extLst>
              <a:ext uri="{FF2B5EF4-FFF2-40B4-BE49-F238E27FC236}">
                <a16:creationId xmlns:a16="http://schemas.microsoft.com/office/drawing/2014/main" id="{586C264A-DB97-438B-B24A-EE85B7E65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727774"/>
              </p:ext>
            </p:extLst>
          </p:nvPr>
        </p:nvGraphicFramePr>
        <p:xfrm>
          <a:off x="537663" y="237715"/>
          <a:ext cx="11401064" cy="665336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85092">
                  <a:extLst>
                    <a:ext uri="{9D8B030D-6E8A-4147-A177-3AD203B41FA5}">
                      <a16:colId xmlns:a16="http://schemas.microsoft.com/office/drawing/2014/main" val="1897357564"/>
                    </a:ext>
                  </a:extLst>
                </a:gridCol>
                <a:gridCol w="4481074">
                  <a:extLst>
                    <a:ext uri="{9D8B030D-6E8A-4147-A177-3AD203B41FA5}">
                      <a16:colId xmlns:a16="http://schemas.microsoft.com/office/drawing/2014/main" val="659971830"/>
                    </a:ext>
                  </a:extLst>
                </a:gridCol>
                <a:gridCol w="2007147">
                  <a:extLst>
                    <a:ext uri="{9D8B030D-6E8A-4147-A177-3AD203B41FA5}">
                      <a16:colId xmlns:a16="http://schemas.microsoft.com/office/drawing/2014/main" val="1414160805"/>
                    </a:ext>
                  </a:extLst>
                </a:gridCol>
                <a:gridCol w="1878783">
                  <a:extLst>
                    <a:ext uri="{9D8B030D-6E8A-4147-A177-3AD203B41FA5}">
                      <a16:colId xmlns:a16="http://schemas.microsoft.com/office/drawing/2014/main" val="115023434"/>
                    </a:ext>
                  </a:extLst>
                </a:gridCol>
                <a:gridCol w="2648968">
                  <a:extLst>
                    <a:ext uri="{9D8B030D-6E8A-4147-A177-3AD203B41FA5}">
                      <a16:colId xmlns:a16="http://schemas.microsoft.com/office/drawing/2014/main" val="2608178770"/>
                    </a:ext>
                  </a:extLst>
                </a:gridCol>
              </a:tblGrid>
              <a:tr h="875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Eil. Nr.</a:t>
                      </a:r>
                      <a:endParaRPr lang="lt-LT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Profesinio mokymo įstaigos pavadinimas</a:t>
                      </a:r>
                      <a:endParaRPr lang="lt-LT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600" b="1" cap="none" spc="0">
                          <a:solidFill>
                            <a:schemeClr val="tx1"/>
                          </a:solidFill>
                          <a:effectLst/>
                        </a:rPr>
                        <a:t>Priimtas LRV nutarimas</a:t>
                      </a:r>
                      <a:endParaRPr lang="lt-LT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Investuotas turtas (eurais)</a:t>
                      </a:r>
                      <a:endParaRPr lang="lt-LT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Perduota nekilnojamojo turto pagal valstybės turto patikėjimo sutartį (vnt.)</a:t>
                      </a:r>
                      <a:endParaRPr lang="lt-LT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 anchor="b"/>
                </a:tc>
                <a:extLst>
                  <a:ext uri="{0D108BD9-81ED-4DB2-BD59-A6C34878D82A}">
                    <a16:rowId xmlns:a16="http://schemas.microsoft.com/office/drawing/2014/main" val="2053012817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Viešoji įstaiga Panevėžio profesinio rengimo centras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2019 m. birželio 5 d. Nr. 541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46 802,24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1318702502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Jonavos politechnikos mokykla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2019 m. birželio 5 d. Nr. 542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117 997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1913042561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Klaipėdos Ernesto Galvanausko profesinio mokymo centras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2019 m. birželio 12 d. Nr. 576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223 642,27 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431750187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Utenos regionininis profesinio mokymo centras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2019 m. rugpjūčio 21 d. Nr. 847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414 699,00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3786686321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Elektrėnų profesinio mokymo centras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2019 m. rugpjūčio 21 d. Nr. 850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5 815,20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4225069717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Viešoji įstaiga Kretingos technologijos ir verslo mokykla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2019 m. rugpjūčio 21 d. Nr. 846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45 354,07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34025746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Viešoji įstaiga Alantos technologijos ir verslo mokykla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2019 m. rugpjūčio 21 d. Nr. 848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 4 324,00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515097043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Viešoji įstaiga Alytaus profesinio rengimo centras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2019 m. rugpjūčio 28 d. Nr. 890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560 069,14 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710709412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Viešoji įstaiga Vilniaus statybininkų rengimo centras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2019 m. rugpjūčio 28 d. Nr. 889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12 969 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3439015681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Profesinio mokymo centras „Žirmūnai“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2019 m. rugsėjo 11 d. Nr. 942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166 349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3315359199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Kauno technikos profesinio mokymo centras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2019 m. rugsėjo 25 d. Nr. 980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4 058 885,10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3794786265"/>
                  </a:ext>
                </a:extLst>
              </a:tr>
              <a:tr h="444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Elektrėnų profesinio mokymo centras (iki pertvarkymo veikusios biudžetinės įstaigos Aukštadvario žemės ūkio mokyklos valdytas turtas)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2019 m. lapkričio 13 d. Nr. 1133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281 329,62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3707009549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lt-LT" sz="11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Kauno maisto pramonės ir prekybos mokymo centras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2019 m. lapkričio 13 d. Nr. 1132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265 747,79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911783662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Viešoji įstaiga Panevėžio profesinio rengimo centras</a:t>
                      </a: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2019 m. gruodžio 18 d. Nr. 1313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181 052,90 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2237862563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Viešoji įstaiga Kelmės profesinio rengimo centras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2020 m. birželio 10 d. Nr. 587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71 223,0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2143691539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Karaliaus Mindaugo profesinio mokymo centras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2020 m. birželio 17 d. Nr. 639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7 557,35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3623522770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Viešoji įstaiga Daugų technologijos ir verslo mokykla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2020 m. rugpjūčio 19 d. Nr. 912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29 841,32 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2827139904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Kuršėnų politechnikos mokykla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2020 m. rugpjūčio 19 d. Nr. 911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80 077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2765580707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Viešoji įstaiga Raseinių technologijos ir verslo mokykla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2020 m. spalio 28 d. Nr. 1211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36 470,00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1290750686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Kauno informacinių technologijų mokykla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2021 m. vasario 10 d. Nr. 99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25 939,08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41788911"/>
                  </a:ext>
                </a:extLst>
              </a:tr>
              <a:tr h="339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b="1" cap="none" spc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lt-LT" sz="11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Viešoji įstaiga Telšių regioninis profesinio mokymo centras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>
                          <a:solidFill>
                            <a:schemeClr val="tx1"/>
                          </a:solidFill>
                          <a:effectLst/>
                        </a:rPr>
                        <a:t>2020 m. balandžio 22 d. Nr. 416</a:t>
                      </a:r>
                      <a:endParaRPr lang="lt-LT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66 280,44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lt-LT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6" marR="18010" marT="9816" marB="73620"/>
                </a:tc>
                <a:extLst>
                  <a:ext uri="{0D108BD9-81ED-4DB2-BD59-A6C34878D82A}">
                    <a16:rowId xmlns:a16="http://schemas.microsoft.com/office/drawing/2014/main" val="373293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566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ačiakampis 27"/>
          <p:cNvSpPr/>
          <p:nvPr/>
        </p:nvSpPr>
        <p:spPr>
          <a:xfrm flipV="1">
            <a:off x="1645920" y="2320989"/>
            <a:ext cx="8810513" cy="45719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661711" y="776748"/>
            <a:ext cx="7656576" cy="7021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2018-2021 M. PROFESINIO MOKYMO ĮSTAIGŲ REORGANIZAVIMAS</a:t>
            </a:r>
            <a:endParaRPr lang="en-GB" sz="36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3" name="Suapvalintas stačiakampis 2"/>
          <p:cNvSpPr/>
          <p:nvPr/>
        </p:nvSpPr>
        <p:spPr>
          <a:xfrm>
            <a:off x="369247" y="2804364"/>
            <a:ext cx="2709261" cy="31348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89359" y="3536211"/>
            <a:ext cx="26561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600" dirty="0">
                <a:latin typeface="Montserrat" panose="00000500000000000000" pitchFamily="2" charset="0"/>
                <a:cs typeface="Poppins" panose="00000500000000000000" pitchFamily="50" charset="0"/>
              </a:rPr>
              <a:t>Reorganizuotos </a:t>
            </a:r>
            <a:r>
              <a:rPr lang="lt-LT" sz="16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3</a:t>
            </a:r>
            <a:r>
              <a:rPr lang="lt-LT" sz="1600" dirty="0">
                <a:latin typeface="Montserrat" panose="00000500000000000000" pitchFamily="2" charset="0"/>
                <a:cs typeface="Poppins" panose="00000500000000000000" pitchFamily="50" charset="0"/>
              </a:rPr>
              <a:t> profesinio mokymo įstaigos.</a:t>
            </a:r>
          </a:p>
        </p:txBody>
      </p:sp>
      <p:sp>
        <p:nvSpPr>
          <p:cNvPr id="14" name="Ovalas 13"/>
          <p:cNvSpPr/>
          <p:nvPr/>
        </p:nvSpPr>
        <p:spPr>
          <a:xfrm>
            <a:off x="1425632" y="2175968"/>
            <a:ext cx="421769" cy="421769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0C97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294" y="3174545"/>
            <a:ext cx="2462214" cy="35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b="1" dirty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2018 M.</a:t>
            </a:r>
            <a:endParaRPr lang="en-GB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9" name="Suapvalintas stačiakampis 18"/>
          <p:cNvSpPr/>
          <p:nvPr/>
        </p:nvSpPr>
        <p:spPr>
          <a:xfrm>
            <a:off x="3465648" y="2818347"/>
            <a:ext cx="2629242" cy="31348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20" name="Suapvalintas stačiakampis 19"/>
          <p:cNvSpPr/>
          <p:nvPr/>
        </p:nvSpPr>
        <p:spPr>
          <a:xfrm>
            <a:off x="6422189" y="2818347"/>
            <a:ext cx="2585904" cy="31348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21" name="TextBox 20"/>
          <p:cNvSpPr txBox="1"/>
          <p:nvPr/>
        </p:nvSpPr>
        <p:spPr>
          <a:xfrm>
            <a:off x="3748497" y="3163756"/>
            <a:ext cx="2462214" cy="35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b="1" dirty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2019 M.</a:t>
            </a:r>
            <a:endParaRPr lang="en-GB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68205" y="3525379"/>
            <a:ext cx="26561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600" dirty="0" err="1">
                <a:latin typeface="Montserrat" panose="00000500000000000000" pitchFamily="2" charset="0"/>
                <a:cs typeface="Poppins" panose="00000500000000000000" pitchFamily="50" charset="0"/>
              </a:rPr>
              <a:t>R</a:t>
            </a:r>
            <a:r>
              <a:rPr lang="en-GB" sz="1600" dirty="0">
                <a:latin typeface="Montserrat" panose="00000500000000000000" pitchFamily="2" charset="0"/>
                <a:cs typeface="Poppins" panose="00000500000000000000" pitchFamily="50" charset="0"/>
              </a:rPr>
              <a:t>eorganizuotos </a:t>
            </a:r>
            <a:r>
              <a:rPr lang="en-GB" sz="16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7</a:t>
            </a:r>
            <a:r>
              <a:rPr lang="en-GB" sz="1600" dirty="0">
                <a:latin typeface="Montserrat" panose="00000500000000000000" pitchFamily="2" charset="0"/>
                <a:cs typeface="Poppins" panose="00000500000000000000" pitchFamily="50" charset="0"/>
              </a:rPr>
              <a:t> profesinio mokymo įstaigos</a:t>
            </a:r>
            <a:r>
              <a:rPr lang="lt-LT" sz="1600" dirty="0">
                <a:latin typeface="Montserrat" panose="00000500000000000000" pitchFamily="2" charset="0"/>
                <a:cs typeface="Poppins" panose="00000500000000000000" pitchFamily="50" charset="0"/>
              </a:rPr>
              <a:t>.</a:t>
            </a:r>
            <a:endParaRPr lang="en-GB" sz="16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0996" y="3510026"/>
            <a:ext cx="26561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600" dirty="0" err="1">
                <a:latin typeface="Montserrat" panose="00000500000000000000" pitchFamily="2" charset="0"/>
                <a:cs typeface="Poppins" panose="00000500000000000000" pitchFamily="50" charset="0"/>
              </a:rPr>
              <a:t>R</a:t>
            </a:r>
            <a:r>
              <a:rPr lang="en-GB" sz="1600" dirty="0">
                <a:latin typeface="Montserrat" panose="00000500000000000000" pitchFamily="2" charset="0"/>
                <a:cs typeface="Poppins" panose="00000500000000000000" pitchFamily="50" charset="0"/>
              </a:rPr>
              <a:t>eorganizuotos </a:t>
            </a:r>
            <a:r>
              <a:rPr lang="en-GB" sz="16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5 </a:t>
            </a:r>
            <a:r>
              <a:rPr lang="en-GB" sz="1600" dirty="0">
                <a:latin typeface="Montserrat" panose="00000500000000000000" pitchFamily="2" charset="0"/>
                <a:cs typeface="Poppins" panose="00000500000000000000" pitchFamily="50" charset="0"/>
              </a:rPr>
              <a:t>profesinio mokymo įstaigos</a:t>
            </a:r>
            <a:r>
              <a:rPr lang="lt-LT" sz="1600" dirty="0">
                <a:latin typeface="Montserrat" panose="00000500000000000000" pitchFamily="2" charset="0"/>
                <a:cs typeface="Poppins" panose="00000500000000000000" pitchFamily="50" charset="0"/>
              </a:rPr>
              <a:t>.</a:t>
            </a:r>
            <a:endParaRPr lang="en-GB" sz="16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3178" y="3170978"/>
            <a:ext cx="2462214" cy="35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b="1" dirty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2020 M.</a:t>
            </a:r>
            <a:endParaRPr lang="en-GB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6" name="Ovalas 25"/>
          <p:cNvSpPr/>
          <p:nvPr/>
        </p:nvSpPr>
        <p:spPr>
          <a:xfrm>
            <a:off x="4369643" y="2131497"/>
            <a:ext cx="421769" cy="421769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0C978"/>
              </a:solidFill>
            </a:endParaRPr>
          </a:p>
        </p:txBody>
      </p:sp>
      <p:sp>
        <p:nvSpPr>
          <p:cNvPr id="27" name="Ovalas 26"/>
          <p:cNvSpPr/>
          <p:nvPr/>
        </p:nvSpPr>
        <p:spPr>
          <a:xfrm>
            <a:off x="7285323" y="2131497"/>
            <a:ext cx="421769" cy="421769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0C978"/>
              </a:solidFill>
            </a:endParaRPr>
          </a:p>
        </p:txBody>
      </p:sp>
      <p:sp>
        <p:nvSpPr>
          <p:cNvPr id="17" name="Suapvalintas stačiakampis 16"/>
          <p:cNvSpPr/>
          <p:nvPr/>
        </p:nvSpPr>
        <p:spPr>
          <a:xfrm>
            <a:off x="9289363" y="2804362"/>
            <a:ext cx="2585904" cy="31348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2" name="TextBox 1"/>
          <p:cNvSpPr txBox="1"/>
          <p:nvPr/>
        </p:nvSpPr>
        <p:spPr>
          <a:xfrm>
            <a:off x="9748162" y="3170978"/>
            <a:ext cx="201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2021 M.</a:t>
            </a:r>
            <a:endParaRPr lang="en-GB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9561050" y="3537927"/>
            <a:ext cx="22068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latin typeface="Montserrat" panose="00000500000000000000" pitchFamily="2" charset="0"/>
                <a:cs typeface="Poppins" panose="00000500000000000000" pitchFamily="50" charset="0"/>
              </a:rPr>
              <a:t>R</a:t>
            </a:r>
            <a:r>
              <a:rPr lang="en-GB" sz="1600" dirty="0">
                <a:latin typeface="Montserrat" panose="00000500000000000000" pitchFamily="2" charset="0"/>
                <a:cs typeface="Poppins" panose="00000500000000000000" pitchFamily="50" charset="0"/>
              </a:rPr>
              <a:t>eorganizuo</a:t>
            </a:r>
            <a:r>
              <a:rPr lang="lt-LT" sz="1600" dirty="0">
                <a:latin typeface="Montserrat" panose="00000500000000000000" pitchFamily="2" charset="0"/>
                <a:cs typeface="Poppins" panose="00000500000000000000" pitchFamily="50" charset="0"/>
              </a:rPr>
              <a:t>jama</a:t>
            </a:r>
            <a:r>
              <a:rPr lang="en-GB" sz="1600" dirty="0">
                <a:latin typeface="Montserrat" panose="00000500000000000000" pitchFamily="2" charset="0"/>
                <a:cs typeface="Poppins" panose="00000500000000000000" pitchFamily="50" charset="0"/>
              </a:rPr>
              <a:t> </a:t>
            </a:r>
            <a:r>
              <a:rPr lang="lt-LT" sz="16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1</a:t>
            </a:r>
            <a:r>
              <a:rPr lang="en-GB" sz="16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 </a:t>
            </a:r>
            <a:r>
              <a:rPr lang="en-GB" sz="1600" dirty="0">
                <a:latin typeface="Montserrat" panose="00000500000000000000" pitchFamily="2" charset="0"/>
                <a:cs typeface="Poppins" panose="00000500000000000000" pitchFamily="50" charset="0"/>
              </a:rPr>
              <a:t>profesinio mokymo </a:t>
            </a:r>
            <a:r>
              <a:rPr lang="en-GB" sz="1600" dirty="0" err="1">
                <a:latin typeface="Montserrat" panose="00000500000000000000" pitchFamily="2" charset="0"/>
                <a:cs typeface="Poppins" panose="00000500000000000000" pitchFamily="50" charset="0"/>
              </a:rPr>
              <a:t>įstaig</a:t>
            </a:r>
            <a:r>
              <a:rPr lang="lt-LT" sz="1600" dirty="0">
                <a:latin typeface="Montserrat" panose="00000500000000000000" pitchFamily="2" charset="0"/>
                <a:cs typeface="Poppins" panose="00000500000000000000" pitchFamily="50" charset="0"/>
              </a:rPr>
              <a:t>a.</a:t>
            </a:r>
            <a:endParaRPr lang="en-GB" sz="16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endParaRPr lang="lt-LT" dirty="0"/>
          </a:p>
        </p:txBody>
      </p:sp>
      <p:sp>
        <p:nvSpPr>
          <p:cNvPr id="22" name="Ovalas 21"/>
          <p:cNvSpPr/>
          <p:nvPr/>
        </p:nvSpPr>
        <p:spPr>
          <a:xfrm>
            <a:off x="10229334" y="2084048"/>
            <a:ext cx="469218" cy="469218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0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948267" y="681686"/>
            <a:ext cx="9507978" cy="901413"/>
          </a:xfrm>
        </p:spPr>
        <p:txBody>
          <a:bodyPr>
            <a:noAutofit/>
          </a:bodyPr>
          <a:lstStyle/>
          <a:p>
            <a:pPr algn="l"/>
            <a:r>
              <a:rPr lang="lt-LT" sz="2000" b="1" dirty="0">
                <a:solidFill>
                  <a:srgbClr val="36AA65"/>
                </a:solidFill>
                <a:latin typeface="Montserrat" panose="00000500000000000000" pitchFamily="2" charset="0"/>
                <a:cs typeface="Poppins Thin" panose="00000300000000000000" pitchFamily="50" charset="0"/>
              </a:rPr>
              <a:t>PERTVARKYTŲ </a:t>
            </a:r>
            <a:r>
              <a:rPr lang="en-US" sz="2000" b="1" dirty="0">
                <a:solidFill>
                  <a:srgbClr val="36AA65"/>
                </a:solidFill>
                <a:latin typeface="Montserrat" panose="00000500000000000000" pitchFamily="2" charset="0"/>
                <a:cs typeface="Poppins Thin" panose="00000300000000000000" pitchFamily="50" charset="0"/>
              </a:rPr>
              <a:t>P</a:t>
            </a:r>
            <a:r>
              <a:rPr lang="lt-LT" sz="2000" b="1" dirty="0">
                <a:solidFill>
                  <a:srgbClr val="36AA65"/>
                </a:solidFill>
                <a:latin typeface="Montserrat" panose="00000500000000000000" pitchFamily="2" charset="0"/>
                <a:cs typeface="Poppins Thin" panose="00000300000000000000" pitchFamily="50" charset="0"/>
              </a:rPr>
              <a:t>ROFESINIŲ MOKYMO ĮSTAIGŲ</a:t>
            </a:r>
            <a:r>
              <a:rPr lang="en-GB" sz="2000" b="1" dirty="0">
                <a:solidFill>
                  <a:srgbClr val="36AA65"/>
                </a:solidFill>
                <a:latin typeface="Montserrat" panose="00000500000000000000" pitchFamily="2" charset="0"/>
                <a:cs typeface="Poppins Thin" panose="00000300000000000000" pitchFamily="50" charset="0"/>
              </a:rPr>
              <a:t> (42)</a:t>
            </a:r>
            <a:r>
              <a:rPr lang="lt-LT" sz="2000" b="1" dirty="0">
                <a:solidFill>
                  <a:srgbClr val="36AA65"/>
                </a:solidFill>
                <a:latin typeface="Montserrat" panose="00000500000000000000" pitchFamily="2" charset="0"/>
                <a:cs typeface="Poppins Thin" panose="00000300000000000000" pitchFamily="50" charset="0"/>
              </a:rPr>
              <a:t> SĄRAŠAS: </a:t>
            </a:r>
            <a:br>
              <a:rPr lang="en-GB" sz="2800" dirty="0">
                <a:latin typeface="Montserrat" panose="00000500000000000000" pitchFamily="2" charset="0"/>
                <a:cs typeface="Poppins Thin" panose="00000300000000000000" pitchFamily="50" charset="0"/>
              </a:rPr>
            </a:br>
            <a:endParaRPr lang="en-GB" sz="28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949825" y="1752271"/>
            <a:ext cx="27539876" cy="52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graphicFrame>
        <p:nvGraphicFramePr>
          <p:cNvPr id="7" name="Lentelė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1516"/>
              </p:ext>
            </p:extLst>
          </p:nvPr>
        </p:nvGraphicFramePr>
        <p:xfrm>
          <a:off x="358815" y="1413927"/>
          <a:ext cx="11198185" cy="5118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232">
                  <a:extLst>
                    <a:ext uri="{9D8B030D-6E8A-4147-A177-3AD203B41FA5}">
                      <a16:colId xmlns:a16="http://schemas.microsoft.com/office/drawing/2014/main" val="2767650404"/>
                    </a:ext>
                  </a:extLst>
                </a:gridCol>
                <a:gridCol w="3698593">
                  <a:extLst>
                    <a:ext uri="{9D8B030D-6E8A-4147-A177-3AD203B41FA5}">
                      <a16:colId xmlns:a16="http://schemas.microsoft.com/office/drawing/2014/main" val="688052889"/>
                    </a:ext>
                  </a:extLst>
                </a:gridCol>
                <a:gridCol w="3488219">
                  <a:extLst>
                    <a:ext uri="{9D8B030D-6E8A-4147-A177-3AD203B41FA5}">
                      <a16:colId xmlns:a16="http://schemas.microsoft.com/office/drawing/2014/main" val="3307517393"/>
                    </a:ext>
                  </a:extLst>
                </a:gridCol>
                <a:gridCol w="1861601">
                  <a:extLst>
                    <a:ext uri="{9D8B030D-6E8A-4147-A177-3AD203B41FA5}">
                      <a16:colId xmlns:a16="http://schemas.microsoft.com/office/drawing/2014/main" val="1178960148"/>
                    </a:ext>
                  </a:extLst>
                </a:gridCol>
                <a:gridCol w="1688540">
                  <a:extLst>
                    <a:ext uri="{9D8B030D-6E8A-4147-A177-3AD203B41FA5}">
                      <a16:colId xmlns:a16="http://schemas.microsoft.com/office/drawing/2014/main" val="146367265"/>
                    </a:ext>
                  </a:extLst>
                </a:gridCol>
              </a:tblGrid>
              <a:tr h="1453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Eil. Nr.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Profesinio mokymo įstaigos pavadinimas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Priimtas LRV nutarimas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Investuotas turtas (eurais)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Perduota nekilnojamojo turto pagal valstybės turto patikėjimo sutartį (vnt.)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rgbClr val="36A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554788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Kauno buitinių paslaugų ir verslo mokykla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balandžio 24 d. Nr. 380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300 881,62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01362"/>
                  </a:ext>
                </a:extLst>
              </a:tr>
              <a:tr h="426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Visagino technologijos ir verslo profesinio mokymo centras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gegužės 15 d. Nr. 480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1 422 169,91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6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692526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3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Zarasų profesinei mokykla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gegužės 15 d. Nr. 481</a:t>
                      </a:r>
                      <a:endParaRPr lang="lt-LT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503 746,58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18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071376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4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Kauno taikomosios dailės mokykla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birželio 12 d. Nr. 580</a:t>
                      </a:r>
                      <a:endParaRPr lang="lt-LT" sz="1100" dirty="0">
                        <a:effectLst/>
                      </a:endParaRPr>
                    </a:p>
                    <a:p>
                      <a:pPr indent="-1418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618 396,53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6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902895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5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Varėnos technologijos ir verslo mokykla 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birželio 12 d. Nr. 582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675 378,61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21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55984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6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Vilkijos žemės ūkio mokykla 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birželio 12 d. Nr. 578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282 493,70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12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85725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7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Klaipėdos technologijų mokymo centras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birželio 12 d. Nr. 581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712 693,45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5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839592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8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Kaišiadorių technologijų ir verslo mokykla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birželio 12 d. Nr. 575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410 472,50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26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161770"/>
                  </a:ext>
                </a:extLst>
              </a:tr>
              <a:tr h="426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9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Vilniaus automechanikos ir verslo mokykla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birželio 26 d. Nr. 611</a:t>
                      </a:r>
                      <a:endParaRPr lang="lt-LT" sz="110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2 032 391,71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32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1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469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328078"/>
              </p:ext>
            </p:extLst>
          </p:nvPr>
        </p:nvGraphicFramePr>
        <p:xfrm>
          <a:off x="448886" y="157936"/>
          <a:ext cx="10997739" cy="6464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976">
                  <a:extLst>
                    <a:ext uri="{9D8B030D-6E8A-4147-A177-3AD203B41FA5}">
                      <a16:colId xmlns:a16="http://schemas.microsoft.com/office/drawing/2014/main" val="89701170"/>
                    </a:ext>
                  </a:extLst>
                </a:gridCol>
                <a:gridCol w="4109976">
                  <a:extLst>
                    <a:ext uri="{9D8B030D-6E8A-4147-A177-3AD203B41FA5}">
                      <a16:colId xmlns:a16="http://schemas.microsoft.com/office/drawing/2014/main" val="2702386330"/>
                    </a:ext>
                  </a:extLst>
                </a:gridCol>
                <a:gridCol w="2948193">
                  <a:extLst>
                    <a:ext uri="{9D8B030D-6E8A-4147-A177-3AD203B41FA5}">
                      <a16:colId xmlns:a16="http://schemas.microsoft.com/office/drawing/2014/main" val="2085443417"/>
                    </a:ext>
                  </a:extLst>
                </a:gridCol>
                <a:gridCol w="1828279">
                  <a:extLst>
                    <a:ext uri="{9D8B030D-6E8A-4147-A177-3AD203B41FA5}">
                      <a16:colId xmlns:a16="http://schemas.microsoft.com/office/drawing/2014/main" val="3878778488"/>
                    </a:ext>
                  </a:extLst>
                </a:gridCol>
                <a:gridCol w="1658315">
                  <a:extLst>
                    <a:ext uri="{9D8B030D-6E8A-4147-A177-3AD203B41FA5}">
                      <a16:colId xmlns:a16="http://schemas.microsoft.com/office/drawing/2014/main" val="3386167110"/>
                    </a:ext>
                  </a:extLst>
                </a:gridCol>
              </a:tblGrid>
              <a:tr h="358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10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Vilniaus paslaugų verslo profesinio mokymo centras 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liepos 10 Nr. 715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473 378,81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7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70077"/>
                  </a:ext>
                </a:extLst>
              </a:tr>
              <a:tr h="358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11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Kupiškio technologijos ir verslo mokykla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liepos 10 d. Nr. 716</a:t>
                      </a:r>
                      <a:endParaRPr lang="lt-LT" sz="110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630 425,82 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34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803151"/>
                  </a:ext>
                </a:extLst>
              </a:tr>
              <a:tr h="358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12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Veisiejų technologijos ir verslo mokykla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liepos 17 d.Nr. 736</a:t>
                      </a:r>
                      <a:endParaRPr lang="lt-LT" sz="110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342 887,62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26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054933"/>
                  </a:ext>
                </a:extLst>
              </a:tr>
              <a:tr h="358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13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Švenčionių profesinio rengimo centras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liepos 17 d. Nr. 737</a:t>
                      </a:r>
                      <a:endParaRPr lang="lt-LT" sz="110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454 885,08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24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743922"/>
                  </a:ext>
                </a:extLst>
              </a:tr>
              <a:tr h="358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14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Mažeikių politechnikos mokykla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liepos 17 d. Nr. 738</a:t>
                      </a:r>
                      <a:endParaRPr lang="lt-LT" sz="110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643 563,77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30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86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15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Vilniaus agroekologijos mokymo centras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liepos 31 d. Nr. 797</a:t>
                      </a:r>
                      <a:endParaRPr lang="lt-LT" sz="110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195 980,72 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22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63494"/>
                  </a:ext>
                </a:extLst>
              </a:tr>
              <a:tr h="358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16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Dieveniškių technologijų ir verslo mokykla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rugpjūčio 7 d. Nr. 836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 201 697,76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27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937147"/>
                  </a:ext>
                </a:extLst>
              </a:tr>
              <a:tr h="358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17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Vilniaus geležinkelio transporto ir verslo paslaugų mokykla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rugpjūčio 21 d. Nr. 852</a:t>
                      </a:r>
                      <a:endParaRPr lang="lt-LT" sz="110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1 186 078,41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11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184587"/>
                  </a:ext>
                </a:extLst>
              </a:tr>
              <a:tr h="54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18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Rokiškio technologijos, verslo ir žemės ūkio mokykla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rugpjūčio 21 d. Nr. 858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246 480,62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7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23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19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Marijampolės profesinio rengimo centras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rugpjūčio 21 d. Nr. 857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2 206 672,23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38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43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Vilniaus komunalinių paslaugų mokykla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rugpjūčio 21 d. Nr. 853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196 600,20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7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35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21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Panevėžio Margaritos Rimkevičaitės profesinio rengimo centras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rugpjūčio 21 d. Nr. 845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491 466,76 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11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894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22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Joniškio žemės ūkio mokykla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rugpjūčio 21 d. Nr. 849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1 553 453,72 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53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20651"/>
                  </a:ext>
                </a:extLst>
              </a:tr>
              <a:tr h="358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23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Radviliškio technologijų ir verslo mokymo centras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rugpjūčio 28 d. Nr. 891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934 370,04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53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989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24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Klaipėdos turizmo mokykla 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rugsėjo 11 d. Nr. 941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1 305 516,50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34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115877"/>
                  </a:ext>
                </a:extLst>
              </a:tr>
              <a:tr h="722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25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Viešoji įstaiga Alantos technologijos ir verslo mokykla  (iki pertvarkymo veikusios biudžetinės įstaigos Anykščių technologijos mokyklos turtas)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rugsėjo 11 d. Nr. 940</a:t>
                      </a:r>
                      <a:endParaRPr lang="lt-LT" sz="110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104 284,57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13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499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148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935689"/>
              </p:ext>
            </p:extLst>
          </p:nvPr>
        </p:nvGraphicFramePr>
        <p:xfrm>
          <a:off x="385481" y="199501"/>
          <a:ext cx="11377028" cy="6374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599">
                  <a:extLst>
                    <a:ext uri="{9D8B030D-6E8A-4147-A177-3AD203B41FA5}">
                      <a16:colId xmlns:a16="http://schemas.microsoft.com/office/drawing/2014/main" val="1875154311"/>
                    </a:ext>
                  </a:extLst>
                </a:gridCol>
                <a:gridCol w="3757661">
                  <a:extLst>
                    <a:ext uri="{9D8B030D-6E8A-4147-A177-3AD203B41FA5}">
                      <a16:colId xmlns:a16="http://schemas.microsoft.com/office/drawing/2014/main" val="2965344756"/>
                    </a:ext>
                  </a:extLst>
                </a:gridCol>
                <a:gridCol w="3543928">
                  <a:extLst>
                    <a:ext uri="{9D8B030D-6E8A-4147-A177-3AD203B41FA5}">
                      <a16:colId xmlns:a16="http://schemas.microsoft.com/office/drawing/2014/main" val="940422967"/>
                    </a:ext>
                  </a:extLst>
                </a:gridCol>
                <a:gridCol w="1891333">
                  <a:extLst>
                    <a:ext uri="{9D8B030D-6E8A-4147-A177-3AD203B41FA5}">
                      <a16:colId xmlns:a16="http://schemas.microsoft.com/office/drawing/2014/main" val="4220780821"/>
                    </a:ext>
                  </a:extLst>
                </a:gridCol>
                <a:gridCol w="1715507">
                  <a:extLst>
                    <a:ext uri="{9D8B030D-6E8A-4147-A177-3AD203B41FA5}">
                      <a16:colId xmlns:a16="http://schemas.microsoft.com/office/drawing/2014/main" val="3722534811"/>
                    </a:ext>
                  </a:extLst>
                </a:gridCol>
              </a:tblGrid>
              <a:tr h="607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26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Joniškio žemės ūkio mokykla (iki pertvarkymo veikusios biudžetinės įstaigos </a:t>
                      </a:r>
                      <a:r>
                        <a:rPr lang="lt-LT" sz="1200" dirty="0" err="1">
                          <a:effectLst/>
                        </a:rPr>
                        <a:t>Žeimelio</a:t>
                      </a:r>
                      <a:r>
                        <a:rPr lang="lt-LT" sz="1200" dirty="0">
                          <a:effectLst/>
                        </a:rPr>
                        <a:t> žemės ūkio mokyklos turtas)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rugsėjo 11 d. Nr. 943</a:t>
                      </a:r>
                      <a:endParaRPr lang="lt-LT" sz="110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509 470,62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17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94876"/>
                  </a:ext>
                </a:extLst>
              </a:tr>
              <a:tr h="379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27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Ukmergės technologijų ir verslo mokykla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rugsėjo 18 d. Nr. 951</a:t>
                      </a:r>
                      <a:endParaRPr lang="lt-LT" sz="110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2 533 118,00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36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1477"/>
                  </a:ext>
                </a:extLst>
              </a:tr>
              <a:tr h="379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28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Klaipėdos laivų statybos ir remonto mokykla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rugsėjo 18 d. Nr. 959</a:t>
                      </a:r>
                      <a:endParaRPr lang="lt-LT" sz="110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13 787,00 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3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10792"/>
                  </a:ext>
                </a:extLst>
              </a:tr>
              <a:tr h="379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29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Tauragės profesinio rengimo centras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rugsėjo 25 d. Nr. 981</a:t>
                      </a:r>
                      <a:endParaRPr lang="lt-LT" sz="110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943 213,00 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22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128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30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Kėdainių profesinio rengimo centras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spalio 2 d. Nr. 997</a:t>
                      </a:r>
                      <a:endParaRPr lang="lt-LT" sz="110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679 041,22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30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6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31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Biržų technologijų ir verslo mokymo centras 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083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spalio 2 d. Nr. 998</a:t>
                      </a:r>
                      <a:endParaRPr lang="lt-LT" sz="1100">
                        <a:effectLst/>
                      </a:endParaRPr>
                    </a:p>
                    <a:p>
                      <a:pPr indent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083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713 221,89 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083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32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140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32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Smalininkų technologijų ir verslo mokykla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spalio 9 d. Nr. 1020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526 532,77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32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667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33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Šilutės profesinio mokymo centras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spalio 9 d. Nr. 1021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1 883 591,4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39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082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34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Vilniaus technologijų mokymo centras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lapkričio 6 d. Nr. 1129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1 919 743,72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34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398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35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Plungės technologijų ir verslo mokykla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lapkričio 6 d. Nr. 1130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1 186 054,98 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23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056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36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Klaipėdos paslaugų ir verslo mokykla 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lapkričio 20 d. Nr. 1171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1 348 643,02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13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14488"/>
                  </a:ext>
                </a:extLst>
              </a:tr>
              <a:tr h="607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37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Panevėžio profesinio rengimo centras (iki pertvarkymo veikusios biudžetinės įstaigos Joniškėlio Igno Karpio žemės ūkio ir paslaugų mokyklos turtas)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gruodžio 18 d. Nr. 1313</a:t>
                      </a:r>
                      <a:endParaRPr lang="lt-LT" sz="1100" dirty="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181 052,90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22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697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38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Šiaulių profesinio rengimo centras  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gruodžio 30 d. Nr. 1350</a:t>
                      </a:r>
                      <a:endParaRPr lang="lt-LT" sz="110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2 030 701,74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27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463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39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Simno žemės ūkio mokykla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balandžio 24 d. Nr. 381</a:t>
                      </a:r>
                      <a:endParaRPr lang="lt-LT" sz="1100">
                        <a:effectLst/>
                      </a:endParaRPr>
                    </a:p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 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196 354,93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13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041530"/>
                  </a:ext>
                </a:extLst>
              </a:tr>
              <a:tr h="46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40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Vilniaus technologijų mokymo ir reabilitacijos centras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liepos 10 d. Nr. 714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129 847 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8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419789"/>
                  </a:ext>
                </a:extLst>
              </a:tr>
              <a:tr h="189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41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Skuodo amatų ir paslaugų mokykla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2019 m. birželio 12 d. Nr. 577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89 233,50 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-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477950"/>
                  </a:ext>
                </a:extLst>
              </a:tr>
              <a:tr h="189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42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rgbClr val="36A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Klaipėdos paslaugų ir verslo mokykla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</a:rPr>
                        <a:t>2019 m. lapkričio 20 d. Nr. 1171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1 348 643,02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98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13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66" marR="435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258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88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ačiakampis 27"/>
          <p:cNvSpPr/>
          <p:nvPr/>
        </p:nvSpPr>
        <p:spPr>
          <a:xfrm rot="5400000" flipV="1">
            <a:off x="1812663" y="4015089"/>
            <a:ext cx="4367607" cy="53791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642505" y="472183"/>
            <a:ext cx="9928535" cy="702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MINISTERIJOS VALDOMAS NEKILNOJAMAS TURTAS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5598" y="1456243"/>
            <a:ext cx="549784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GB" sz="2000" b="1" dirty="0" err="1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Pagal</a:t>
            </a:r>
            <a:r>
              <a:rPr lang="en-GB" sz="20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 </a:t>
            </a:r>
            <a:r>
              <a:rPr lang="en-GB" sz="2000" b="1" dirty="0" err="1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paskirt</a:t>
            </a:r>
            <a:r>
              <a:rPr lang="lt-LT" sz="20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į, proc.</a:t>
            </a:r>
            <a:endParaRPr lang="lt-LT" sz="20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graphicFrame>
        <p:nvGraphicFramePr>
          <p:cNvPr id="17" name="Diagrama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430434"/>
              </p:ext>
            </p:extLst>
          </p:nvPr>
        </p:nvGraphicFramePr>
        <p:xfrm>
          <a:off x="4226626" y="1871004"/>
          <a:ext cx="7115790" cy="435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828339" y="1509367"/>
            <a:ext cx="549784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GB" sz="20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I</a:t>
            </a:r>
            <a:r>
              <a:rPr lang="lt-LT" sz="20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š viso</a:t>
            </a:r>
            <a:endParaRPr lang="lt-LT" sz="20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505" y="2086984"/>
            <a:ext cx="3137758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20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70</a:t>
            </a:r>
            <a:r>
              <a:rPr lang="lt-LT" b="1" dirty="0">
                <a:solidFill>
                  <a:srgbClr val="4DBD9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 </a:t>
            </a:r>
            <a:r>
              <a:rPr lang="lt-LT" dirty="0">
                <a:latin typeface="Montserrat" panose="00000500000000000000" pitchFamily="2" charset="0"/>
                <a:cs typeface="Poppins" panose="00000500000000000000" pitchFamily="50" charset="0"/>
              </a:rPr>
              <a:t>vnt. NT, iš jų:</a:t>
            </a:r>
          </a:p>
          <a:p>
            <a:pPr>
              <a:lnSpc>
                <a:spcPts val="2000"/>
              </a:lnSpc>
            </a:pPr>
            <a:endParaRPr lang="lt-LT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r>
              <a:rPr lang="lt-LT" sz="14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60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 patikėjimo teise;</a:t>
            </a:r>
          </a:p>
          <a:p>
            <a:pPr>
              <a:lnSpc>
                <a:spcPts val="2000"/>
              </a:lnSpc>
            </a:pPr>
            <a:r>
              <a:rPr lang="lt-LT" sz="14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10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panaudos pagrindais.</a:t>
            </a:r>
          </a:p>
          <a:p>
            <a:pPr>
              <a:lnSpc>
                <a:spcPts val="2000"/>
              </a:lnSpc>
            </a:pPr>
            <a:endParaRPr lang="lt-LT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endParaRPr lang="lt-LT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endParaRPr lang="lt-LT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r>
              <a:rPr lang="fi-FI" sz="14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44</a:t>
            </a:r>
            <a:r>
              <a:rPr lang="fi-FI" sz="1400" dirty="0">
                <a:latin typeface="Montserrat" panose="00000500000000000000" pitchFamily="2" charset="0"/>
                <a:cs typeface="Poppins" panose="00000500000000000000" pitchFamily="50" charset="0"/>
              </a:rPr>
              <a:t> v</a:t>
            </a:r>
            <a:r>
              <a:rPr lang="lt-LT" sz="1400" dirty="0" err="1">
                <a:latin typeface="Montserrat" panose="00000500000000000000" pitchFamily="2" charset="0"/>
                <a:cs typeface="Poppins" panose="00000500000000000000" pitchFamily="50" charset="0"/>
              </a:rPr>
              <a:t>nt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.  yra gyvenamosios ir negyvenamosios paskirties.</a:t>
            </a:r>
            <a:endParaRPr lang="en-GB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endParaRPr lang="en-GB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21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/>
          <p:cNvSpPr txBox="1">
            <a:spLocks/>
          </p:cNvSpPr>
          <p:nvPr/>
        </p:nvSpPr>
        <p:spPr>
          <a:xfrm>
            <a:off x="811260" y="2625209"/>
            <a:ext cx="6686820" cy="1318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54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AČIŪ </a:t>
            </a:r>
            <a:r>
              <a:rPr lang="lt-LT" sz="54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UŽ DĖMESĮ</a:t>
            </a:r>
            <a:r>
              <a:rPr lang="en-GB" sz="54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!</a:t>
            </a: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23" y="5306421"/>
            <a:ext cx="1858364" cy="9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0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483"/>
            <a:ext cx="12192000" cy="6858000"/>
          </a:xfrm>
          <a:prstGeom prst="rect">
            <a:avLst/>
          </a:prstGeom>
        </p:spPr>
      </p:pic>
      <p:sp>
        <p:nvSpPr>
          <p:cNvPr id="21" name="Suapvalintas stačiakampis 20"/>
          <p:cNvSpPr/>
          <p:nvPr/>
        </p:nvSpPr>
        <p:spPr>
          <a:xfrm>
            <a:off x="408546" y="2247479"/>
            <a:ext cx="2724888" cy="390703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480735" y="888444"/>
            <a:ext cx="9331375" cy="702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spc="-150" dirty="0">
                <a:solidFill>
                  <a:srgbClr val="36AA65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PROFESINIŲ MOKYKLŲ, KOLEGIJŲ, VALSTYBINIŲ MOKSLO INSTITUTŲ IR UNIVERSITETŲ VALDOMAS NEKILNOJAMAS TURTAS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802" y="2471456"/>
            <a:ext cx="2472346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5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57 profesinės mokyklos:</a:t>
            </a:r>
          </a:p>
          <a:p>
            <a:pPr>
              <a:lnSpc>
                <a:spcPts val="2000"/>
              </a:lnSpc>
            </a:pPr>
            <a:endParaRPr lang="lt-LT" sz="1500" b="1" dirty="0">
              <a:solidFill>
                <a:srgbClr val="36AA65"/>
              </a:solidFill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r>
              <a:rPr lang="lt-LT" sz="15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1441</a:t>
            </a:r>
            <a:r>
              <a:rPr lang="lt-LT" sz="1500" dirty="0">
                <a:latin typeface="Montserrat" panose="00000500000000000000" pitchFamily="2" charset="0"/>
                <a:cs typeface="Poppins" panose="00000500000000000000" pitchFamily="50" charset="0"/>
              </a:rPr>
              <a:t> NT vnt., iš jų:</a:t>
            </a:r>
          </a:p>
          <a:p>
            <a:pPr>
              <a:lnSpc>
                <a:spcPts val="2000"/>
              </a:lnSpc>
            </a:pPr>
            <a:endParaRPr lang="lt-LT" sz="15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r>
              <a:rPr lang="lt-LT" sz="15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89</a:t>
            </a:r>
            <a:r>
              <a:rPr lang="lt-LT" sz="1500" dirty="0">
                <a:latin typeface="Montserrat" panose="00000500000000000000" pitchFamily="2" charset="0"/>
                <a:cs typeface="Poppins" panose="00000500000000000000" pitchFamily="50" charset="0"/>
              </a:rPr>
              <a:t> proc. (1279 vnt.) patikėjimo teise;</a:t>
            </a:r>
          </a:p>
          <a:p>
            <a:pPr>
              <a:lnSpc>
                <a:spcPts val="2000"/>
              </a:lnSpc>
            </a:pPr>
            <a:r>
              <a:rPr lang="lt-LT" sz="15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8</a:t>
            </a:r>
            <a:r>
              <a:rPr lang="lt-LT" sz="1500" dirty="0">
                <a:latin typeface="Montserrat" panose="00000500000000000000" pitchFamily="2" charset="0"/>
                <a:cs typeface="Poppins" panose="00000500000000000000" pitchFamily="50" charset="0"/>
              </a:rPr>
              <a:t> proc. (118 vnt.) nuosavybės teise;</a:t>
            </a:r>
          </a:p>
          <a:p>
            <a:pPr>
              <a:lnSpc>
                <a:spcPts val="2000"/>
              </a:lnSpc>
            </a:pPr>
            <a:r>
              <a:rPr lang="lt-LT" sz="15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3</a:t>
            </a:r>
            <a:r>
              <a:rPr lang="lt-LT" sz="1500" dirty="0">
                <a:latin typeface="Montserrat" panose="00000500000000000000" pitchFamily="2" charset="0"/>
                <a:cs typeface="Poppins" panose="00000500000000000000" pitchFamily="50" charset="0"/>
              </a:rPr>
              <a:t> proc. (39 vnt.); panaudos teise;</a:t>
            </a:r>
          </a:p>
          <a:p>
            <a:pPr>
              <a:lnSpc>
                <a:spcPts val="2000"/>
              </a:lnSpc>
            </a:pPr>
            <a:r>
              <a:rPr lang="lt-LT" sz="15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0,3 </a:t>
            </a:r>
            <a:r>
              <a:rPr lang="lt-LT" sz="1500" dirty="0">
                <a:latin typeface="Montserrat" panose="00000500000000000000" pitchFamily="2" charset="0"/>
                <a:cs typeface="Poppins" panose="00000500000000000000" pitchFamily="50" charset="0"/>
              </a:rPr>
              <a:t>proc. (5 vnt.)</a:t>
            </a:r>
          </a:p>
          <a:p>
            <a:pPr>
              <a:lnSpc>
                <a:spcPts val="2000"/>
              </a:lnSpc>
            </a:pPr>
            <a:r>
              <a:rPr lang="lt-LT" sz="1500" dirty="0">
                <a:latin typeface="Montserrat" panose="00000500000000000000" pitchFamily="2" charset="0"/>
                <a:cs typeface="Poppins" panose="00000500000000000000" pitchFamily="50" charset="0"/>
              </a:rPr>
              <a:t>nuomos teise.</a:t>
            </a:r>
          </a:p>
          <a:p>
            <a:pPr>
              <a:lnSpc>
                <a:spcPts val="2000"/>
              </a:lnSpc>
            </a:pPr>
            <a:endParaRPr lang="en-GB" sz="15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36" name="Suapvalintas stačiakampis 35"/>
          <p:cNvSpPr/>
          <p:nvPr/>
        </p:nvSpPr>
        <p:spPr>
          <a:xfrm>
            <a:off x="3319532" y="2225093"/>
            <a:ext cx="2724888" cy="390703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37" name="TextBox 36"/>
          <p:cNvSpPr txBox="1"/>
          <p:nvPr/>
        </p:nvSpPr>
        <p:spPr>
          <a:xfrm>
            <a:off x="3429788" y="2449070"/>
            <a:ext cx="2472346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5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11 kolegijų:</a:t>
            </a:r>
          </a:p>
          <a:p>
            <a:pPr>
              <a:lnSpc>
                <a:spcPts val="2000"/>
              </a:lnSpc>
            </a:pPr>
            <a:endParaRPr lang="lt-LT" sz="1500" b="1" dirty="0">
              <a:solidFill>
                <a:srgbClr val="36AA65"/>
              </a:solidFill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endParaRPr lang="lt-LT" sz="1500" b="1" dirty="0">
              <a:solidFill>
                <a:srgbClr val="36AA65"/>
              </a:solidFill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r>
              <a:rPr lang="lt-LT" sz="15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305</a:t>
            </a:r>
            <a:r>
              <a:rPr lang="lt-LT" sz="1500" dirty="0">
                <a:latin typeface="Montserrat" panose="00000500000000000000" pitchFamily="2" charset="0"/>
                <a:cs typeface="Poppins" panose="00000500000000000000" pitchFamily="50" charset="0"/>
              </a:rPr>
              <a:t> NT vnt.</a:t>
            </a:r>
            <a:r>
              <a:rPr lang="lt-LT" sz="15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 </a:t>
            </a:r>
            <a:r>
              <a:rPr lang="lt-LT" sz="1500" dirty="0">
                <a:latin typeface="Montserrat" panose="00000500000000000000" pitchFamily="2" charset="0"/>
                <a:cs typeface="Poppins" panose="00000500000000000000" pitchFamily="50" charset="0"/>
              </a:rPr>
              <a:t>patikėjimo, nuosavybės ir panaudos teise.</a:t>
            </a:r>
          </a:p>
          <a:p>
            <a:pPr>
              <a:lnSpc>
                <a:spcPts val="2000"/>
              </a:lnSpc>
            </a:pPr>
            <a:endParaRPr lang="en-GB" sz="15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38" name="Suapvalintas stačiakampis 37"/>
          <p:cNvSpPr/>
          <p:nvPr/>
        </p:nvSpPr>
        <p:spPr>
          <a:xfrm>
            <a:off x="6234838" y="2247479"/>
            <a:ext cx="2724888" cy="390703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39" name="TextBox 38"/>
          <p:cNvSpPr txBox="1"/>
          <p:nvPr/>
        </p:nvSpPr>
        <p:spPr>
          <a:xfrm>
            <a:off x="6345094" y="2471456"/>
            <a:ext cx="2472346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5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11 valstybinių mokslo institutų:</a:t>
            </a:r>
          </a:p>
          <a:p>
            <a:pPr>
              <a:lnSpc>
                <a:spcPts val="2000"/>
              </a:lnSpc>
            </a:pPr>
            <a:endParaRPr lang="lt-LT" sz="15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r>
              <a:rPr lang="lt-LT" sz="15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350</a:t>
            </a:r>
            <a:r>
              <a:rPr lang="lt-LT" sz="1500" dirty="0">
                <a:latin typeface="Montserrat" panose="00000500000000000000" pitchFamily="2" charset="0"/>
                <a:cs typeface="Poppins" panose="00000500000000000000" pitchFamily="50" charset="0"/>
              </a:rPr>
              <a:t> NT vnt., iš jų: </a:t>
            </a:r>
          </a:p>
          <a:p>
            <a:pPr>
              <a:lnSpc>
                <a:spcPts val="2000"/>
              </a:lnSpc>
            </a:pPr>
            <a:endParaRPr lang="lt-LT" sz="15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r>
              <a:rPr lang="lt-LT" sz="15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97</a:t>
            </a:r>
            <a:r>
              <a:rPr lang="lt-LT" sz="1500" dirty="0">
                <a:latin typeface="Montserrat" panose="00000500000000000000" pitchFamily="2" charset="0"/>
                <a:cs typeface="Poppins" panose="00000500000000000000" pitchFamily="50" charset="0"/>
              </a:rPr>
              <a:t> proc. (339 vnt.) patikėjimo teise.</a:t>
            </a:r>
            <a:endParaRPr lang="en-GB" sz="15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40" name="Suapvalintas stačiakampis 39"/>
          <p:cNvSpPr/>
          <p:nvPr/>
        </p:nvSpPr>
        <p:spPr>
          <a:xfrm>
            <a:off x="9135417" y="2247479"/>
            <a:ext cx="2724888" cy="390703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41" name="TextBox 40"/>
          <p:cNvSpPr txBox="1"/>
          <p:nvPr/>
        </p:nvSpPr>
        <p:spPr>
          <a:xfrm>
            <a:off x="9245673" y="2471456"/>
            <a:ext cx="247234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10 universitetų</a:t>
            </a:r>
            <a:r>
              <a:rPr lang="lt-LT" sz="1600" dirty="0">
                <a:latin typeface="Montserrat" panose="00000500000000000000" pitchFamily="2" charset="0"/>
                <a:cs typeface="Poppins" panose="00000500000000000000" pitchFamily="50" charset="0"/>
              </a:rPr>
              <a:t>:</a:t>
            </a:r>
          </a:p>
          <a:p>
            <a:pPr>
              <a:lnSpc>
                <a:spcPts val="2000"/>
              </a:lnSpc>
            </a:pPr>
            <a:endParaRPr lang="lt-LT" sz="16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br>
              <a:rPr lang="lt-LT" sz="1600" dirty="0">
                <a:latin typeface="Montserrat" panose="00000500000000000000" pitchFamily="2" charset="0"/>
                <a:cs typeface="Poppins" panose="00000500000000000000" pitchFamily="50" charset="0"/>
              </a:rPr>
            </a:br>
            <a:r>
              <a:rPr lang="lt-LT" sz="15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1391</a:t>
            </a:r>
            <a:r>
              <a:rPr lang="lt-LT" sz="1600" dirty="0">
                <a:latin typeface="Montserrat" panose="00000500000000000000" pitchFamily="2" charset="0"/>
                <a:cs typeface="Poppins" panose="00000500000000000000" pitchFamily="50" charset="0"/>
              </a:rPr>
              <a:t> NT vnt. </a:t>
            </a:r>
            <a:endParaRPr lang="en-GB" sz="16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endParaRPr lang="lt-LT" sz="1500" b="1" dirty="0">
              <a:solidFill>
                <a:srgbClr val="36AA65"/>
              </a:solidFill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8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apvalintas stačiakampis 19"/>
          <p:cNvSpPr/>
          <p:nvPr/>
        </p:nvSpPr>
        <p:spPr>
          <a:xfrm>
            <a:off x="4719352" y="585040"/>
            <a:ext cx="7103303" cy="105019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uapvalintas stačiakampis 27"/>
          <p:cNvSpPr/>
          <p:nvPr/>
        </p:nvSpPr>
        <p:spPr>
          <a:xfrm>
            <a:off x="4730481" y="1732565"/>
            <a:ext cx="7092173" cy="7256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uapvalintas stačiakampis 28"/>
          <p:cNvSpPr/>
          <p:nvPr/>
        </p:nvSpPr>
        <p:spPr>
          <a:xfrm>
            <a:off x="4719352" y="2547705"/>
            <a:ext cx="7103302" cy="7634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504850" y="1635234"/>
            <a:ext cx="3601861" cy="13340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ATLIEKAMAS </a:t>
            </a:r>
            <a:r>
              <a:rPr lang="en-GB" sz="36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CENTRALIZUOTA</a:t>
            </a:r>
            <a:r>
              <a:rPr lang="lt-LT" sz="36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S</a:t>
            </a:r>
            <a:r>
              <a:rPr lang="en-GB" sz="36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 VIDAUS AUDIT</a:t>
            </a:r>
            <a:r>
              <a:rPr lang="lt-LT" sz="36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AS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30624" y="1789198"/>
            <a:ext cx="677097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2.Patikrinti ar NT įtrauktas į apskaitą, įvertinti duomenų NT registre ir apskaitoje atitiktį;</a:t>
            </a:r>
            <a:endParaRPr lang="en-GB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22276" y="2662569"/>
            <a:ext cx="691135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3.Įvertinti NT faktinį panaudojimą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į</a:t>
            </a:r>
            <a:r>
              <a:rPr lang="en-GB" sz="1400" dirty="0" err="1">
                <a:latin typeface="Montserrat" panose="00000500000000000000" pitchFamily="2" charset="0"/>
                <a:cs typeface="Poppins" panose="00000500000000000000" pitchFamily="50" charset="0"/>
              </a:rPr>
              <a:t>staig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ų </a:t>
            </a: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 veikloje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 ir nustatyti tikrąjį poreikį;</a:t>
            </a: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 </a:t>
            </a:r>
            <a:endParaRPr lang="en-GB" sz="12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22276" y="692517"/>
            <a:ext cx="6911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1.Surinkti informaciją apie įstaigų valdomus  nekilnojamo turto vienetus (patikėjimo teise, pagal panaudos sutartis, nuosavybės teise, pagal nuomos sutartis);</a:t>
            </a: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 </a:t>
            </a:r>
            <a:endParaRPr lang="en-GB" sz="12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pic>
        <p:nvPicPr>
          <p:cNvPr id="13" name="Paveikslėlis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4" y="3418820"/>
            <a:ext cx="2096307" cy="1783066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5433754" y="233846"/>
            <a:ext cx="3217547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lt-LT" b="1" dirty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VIDAUS AUDITO TIKSLAI:</a:t>
            </a:r>
            <a:endParaRPr lang="en-GB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7" name="Suapvalintas stačiakampis 16"/>
          <p:cNvSpPr/>
          <p:nvPr/>
        </p:nvSpPr>
        <p:spPr>
          <a:xfrm>
            <a:off x="4742772" y="5138116"/>
            <a:ext cx="7059443" cy="9050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822276" y="5181408"/>
            <a:ext cx="6911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6.Įvertinti NT perdavimo tretiesiems asmenims sandorius bei išanalizuoti ir įvertinti gaunamas pajamas, iš sandorių su trečiaisiais asmenimis;</a:t>
            </a:r>
            <a:endParaRPr lang="en-GB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3" name="Suapvalintas stačiakampis 22"/>
          <p:cNvSpPr/>
          <p:nvPr/>
        </p:nvSpPr>
        <p:spPr>
          <a:xfrm>
            <a:off x="4742772" y="3414497"/>
            <a:ext cx="7079881" cy="76590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4830624" y="3556024"/>
            <a:ext cx="707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4.Įvertinti, ar visas įstaigos faktiškai naudojamas NT išnaudojamas pagrindinei įstaigos veiklos sričiai;</a:t>
            </a:r>
            <a:endParaRPr lang="lt-LT" sz="1400" dirty="0"/>
          </a:p>
        </p:txBody>
      </p:sp>
      <p:sp>
        <p:nvSpPr>
          <p:cNvPr id="34" name="Suapvalintas stačiakampis 33"/>
          <p:cNvSpPr/>
          <p:nvPr/>
        </p:nvSpPr>
        <p:spPr>
          <a:xfrm>
            <a:off x="4717766" y="4300853"/>
            <a:ext cx="7104887" cy="7305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792934" y="4315282"/>
            <a:ext cx="698427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5.Išanalizuoti ir įvertinti NT išlaikymo sąnaudas, patiriamas išlaikant nekilnojamąjį turtą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;</a:t>
            </a:r>
            <a:endParaRPr lang="en-GB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37" name="Suapvalintas stačiakampis 36"/>
          <p:cNvSpPr/>
          <p:nvPr/>
        </p:nvSpPr>
        <p:spPr>
          <a:xfrm>
            <a:off x="4742772" y="6129214"/>
            <a:ext cx="7079881" cy="6433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4830623" y="6167228"/>
            <a:ext cx="690301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7.Įvertinti NT įsigijimo iš trečiųjų asmenų poreikį bei išlaidas NT nuomai.</a:t>
            </a:r>
            <a:endParaRPr lang="en-GB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grpSp>
        <p:nvGrpSpPr>
          <p:cNvPr id="5" name="Grupė 4"/>
          <p:cNvGrpSpPr/>
          <p:nvPr/>
        </p:nvGrpSpPr>
        <p:grpSpPr>
          <a:xfrm>
            <a:off x="3990717" y="692517"/>
            <a:ext cx="493915" cy="5898953"/>
            <a:chOff x="3990717" y="692517"/>
            <a:chExt cx="493915" cy="5898953"/>
          </a:xfrm>
        </p:grpSpPr>
        <p:sp>
          <p:nvSpPr>
            <p:cNvPr id="27" name="Stačiakampis 26"/>
            <p:cNvSpPr/>
            <p:nvPr/>
          </p:nvSpPr>
          <p:spPr>
            <a:xfrm rot="16200000" flipV="1">
              <a:off x="1579808" y="3665288"/>
              <a:ext cx="5336755" cy="46390"/>
            </a:xfrm>
            <a:prstGeom prst="rect">
              <a:avLst/>
            </a:prstGeom>
            <a:gradFill>
              <a:gsLst>
                <a:gs pos="0">
                  <a:srgbClr val="36AA65"/>
                </a:gs>
                <a:gs pos="93000">
                  <a:srgbClr val="40C978"/>
                </a:gs>
                <a:gs pos="81000">
                  <a:srgbClr val="40C978"/>
                </a:gs>
                <a:gs pos="100000">
                  <a:srgbClr val="40C97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/>
            </a:p>
          </p:txBody>
        </p:sp>
        <p:grpSp>
          <p:nvGrpSpPr>
            <p:cNvPr id="2" name="Grupė 1"/>
            <p:cNvGrpSpPr/>
            <p:nvPr/>
          </p:nvGrpSpPr>
          <p:grpSpPr>
            <a:xfrm>
              <a:off x="3990717" y="692517"/>
              <a:ext cx="493915" cy="5898953"/>
              <a:chOff x="4215714" y="757972"/>
              <a:chExt cx="493915" cy="5898953"/>
            </a:xfrm>
          </p:grpSpPr>
          <p:sp>
            <p:nvSpPr>
              <p:cNvPr id="15" name="Ovalas 14"/>
              <p:cNvSpPr/>
              <p:nvPr/>
            </p:nvSpPr>
            <p:spPr>
              <a:xfrm>
                <a:off x="4220495" y="6187707"/>
                <a:ext cx="469218" cy="469218"/>
              </a:xfrm>
              <a:prstGeom prst="ellipse">
                <a:avLst/>
              </a:prstGeom>
              <a:solidFill>
                <a:srgbClr val="36AA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AA65"/>
                  </a:solidFill>
                </a:endParaRPr>
              </a:p>
            </p:txBody>
          </p:sp>
          <p:sp>
            <p:nvSpPr>
              <p:cNvPr id="30" name="Ovalas 29"/>
              <p:cNvSpPr/>
              <p:nvPr/>
            </p:nvSpPr>
            <p:spPr>
              <a:xfrm>
                <a:off x="4226843" y="1914664"/>
                <a:ext cx="469218" cy="469218"/>
              </a:xfrm>
              <a:prstGeom prst="ellipse">
                <a:avLst/>
              </a:prstGeom>
              <a:solidFill>
                <a:srgbClr val="2BDF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BDF78"/>
                  </a:solidFill>
                </a:endParaRPr>
              </a:p>
            </p:txBody>
          </p:sp>
          <p:sp>
            <p:nvSpPr>
              <p:cNvPr id="31" name="Ovalas 30"/>
              <p:cNvSpPr/>
              <p:nvPr/>
            </p:nvSpPr>
            <p:spPr>
              <a:xfrm>
                <a:off x="4215714" y="3567235"/>
                <a:ext cx="469218" cy="469218"/>
              </a:xfrm>
              <a:prstGeom prst="ellipse">
                <a:avLst/>
              </a:prstGeom>
              <a:solidFill>
                <a:srgbClr val="40C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AA65"/>
                  </a:solidFill>
                </a:endParaRPr>
              </a:p>
            </p:txBody>
          </p:sp>
          <p:sp>
            <p:nvSpPr>
              <p:cNvPr id="32" name="Ovalas 31"/>
              <p:cNvSpPr/>
              <p:nvPr/>
            </p:nvSpPr>
            <p:spPr>
              <a:xfrm>
                <a:off x="4238574" y="5354398"/>
                <a:ext cx="469218" cy="469218"/>
              </a:xfrm>
              <a:prstGeom prst="ellipse">
                <a:avLst/>
              </a:prstGeom>
              <a:solidFill>
                <a:srgbClr val="36AA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AA65"/>
                  </a:solidFill>
                </a:endParaRPr>
              </a:p>
            </p:txBody>
          </p:sp>
          <p:sp>
            <p:nvSpPr>
              <p:cNvPr id="33" name="Ovalas 32"/>
              <p:cNvSpPr/>
              <p:nvPr/>
            </p:nvSpPr>
            <p:spPr>
              <a:xfrm>
                <a:off x="4238574" y="757972"/>
                <a:ext cx="469218" cy="469218"/>
              </a:xfrm>
              <a:prstGeom prst="ellipse">
                <a:avLst/>
              </a:prstGeom>
              <a:solidFill>
                <a:srgbClr val="2BDF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2BDF78"/>
                  </a:solidFill>
                </a:endParaRPr>
              </a:p>
            </p:txBody>
          </p:sp>
          <p:sp>
            <p:nvSpPr>
              <p:cNvPr id="22" name="Ovalas 21"/>
              <p:cNvSpPr/>
              <p:nvPr/>
            </p:nvSpPr>
            <p:spPr>
              <a:xfrm>
                <a:off x="4226603" y="2711470"/>
                <a:ext cx="469218" cy="469218"/>
              </a:xfrm>
              <a:prstGeom prst="ellipse">
                <a:avLst/>
              </a:prstGeom>
              <a:solidFill>
                <a:srgbClr val="40C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AA65"/>
                  </a:solidFill>
                </a:endParaRPr>
              </a:p>
            </p:txBody>
          </p:sp>
          <p:sp>
            <p:nvSpPr>
              <p:cNvPr id="24" name="Ovalas 23"/>
              <p:cNvSpPr/>
              <p:nvPr/>
            </p:nvSpPr>
            <p:spPr>
              <a:xfrm>
                <a:off x="4240411" y="4435195"/>
                <a:ext cx="469218" cy="469218"/>
              </a:xfrm>
              <a:prstGeom prst="ellipse">
                <a:avLst/>
              </a:prstGeom>
              <a:solidFill>
                <a:srgbClr val="36AA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AA65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851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 rot="16200000" flipV="1">
            <a:off x="-933922" y="4185349"/>
            <a:ext cx="4086602" cy="45719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745686" y="376622"/>
            <a:ext cx="8454298" cy="12413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AUDITO APIMTIS </a:t>
            </a:r>
          </a:p>
          <a:p>
            <a:r>
              <a:rPr lang="lt-LT" sz="28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123 ĮSTAIGŲ PATEIKTOS INFORMACIJOS ANALIZĖ </a:t>
            </a:r>
          </a:p>
          <a:p>
            <a:endParaRPr lang="en-GB" sz="20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3" name="Suapvalintas stačiakampis 2"/>
          <p:cNvSpPr/>
          <p:nvPr/>
        </p:nvSpPr>
        <p:spPr>
          <a:xfrm>
            <a:off x="1341473" y="1760913"/>
            <a:ext cx="4507406" cy="7890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as 13"/>
          <p:cNvSpPr/>
          <p:nvPr/>
        </p:nvSpPr>
        <p:spPr>
          <a:xfrm>
            <a:off x="959299" y="1942111"/>
            <a:ext cx="302123" cy="302123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8692" y="1862019"/>
            <a:ext cx="412745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Viešojo administravimo institucijos – 3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į</a:t>
            </a: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staigos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; </a:t>
            </a:r>
            <a:endParaRPr lang="en-GB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9" name="Ovalas 18"/>
          <p:cNvSpPr/>
          <p:nvPr/>
        </p:nvSpPr>
        <p:spPr>
          <a:xfrm>
            <a:off x="967539" y="2990856"/>
            <a:ext cx="302123" cy="302123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BD98"/>
              </a:solidFill>
            </a:endParaRPr>
          </a:p>
        </p:txBody>
      </p:sp>
      <p:sp>
        <p:nvSpPr>
          <p:cNvPr id="20" name="Suapvalintas stačiakampis 19"/>
          <p:cNvSpPr/>
          <p:nvPr/>
        </p:nvSpPr>
        <p:spPr>
          <a:xfrm>
            <a:off x="1370880" y="2820839"/>
            <a:ext cx="4507406" cy="7890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uapvalintas stačiakampis 20"/>
          <p:cNvSpPr/>
          <p:nvPr/>
        </p:nvSpPr>
        <p:spPr>
          <a:xfrm>
            <a:off x="1370880" y="3831489"/>
            <a:ext cx="4507406" cy="7890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as 21"/>
          <p:cNvSpPr/>
          <p:nvPr/>
        </p:nvSpPr>
        <p:spPr>
          <a:xfrm>
            <a:off x="967539" y="4074949"/>
            <a:ext cx="302123" cy="302123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23" name="Suapvalintas stačiakampis 22"/>
          <p:cNvSpPr/>
          <p:nvPr/>
        </p:nvSpPr>
        <p:spPr>
          <a:xfrm>
            <a:off x="1341473" y="4853893"/>
            <a:ext cx="4507406" cy="7890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as 23"/>
          <p:cNvSpPr/>
          <p:nvPr/>
        </p:nvSpPr>
        <p:spPr>
          <a:xfrm>
            <a:off x="959299" y="5105678"/>
            <a:ext cx="302123" cy="302123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8692" y="2920780"/>
            <a:ext cx="412745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Bendrojo</a:t>
            </a: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ugdymo</a:t>
            </a: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įstaigos</a:t>
            </a: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 – 24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įstaigos;</a:t>
            </a:r>
            <a:endParaRPr lang="en-GB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68692" y="3962668"/>
            <a:ext cx="412745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Vaikų lopšeliai-darželiai – 2 įstaigos; </a:t>
            </a:r>
            <a:endParaRPr lang="en-GB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00063" y="4954092"/>
            <a:ext cx="412745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pt-BR" sz="1400" dirty="0">
                <a:latin typeface="Montserrat" panose="00000500000000000000" pitchFamily="2" charset="0"/>
                <a:cs typeface="Poppins" panose="00000500000000000000" pitchFamily="50" charset="0"/>
              </a:rPr>
              <a:t>Švietimo pagalbos įstaigos – 4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į</a:t>
            </a:r>
            <a:r>
              <a:rPr lang="pt-BR" sz="1400" dirty="0">
                <a:latin typeface="Montserrat" panose="00000500000000000000" pitchFamily="2" charset="0"/>
                <a:cs typeface="Poppins" panose="00000500000000000000" pitchFamily="50" charset="0"/>
              </a:rPr>
              <a:t>staigos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; </a:t>
            </a:r>
            <a:endParaRPr lang="en-GB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30" name="Ovalas 29"/>
          <p:cNvSpPr/>
          <p:nvPr/>
        </p:nvSpPr>
        <p:spPr>
          <a:xfrm>
            <a:off x="6949897" y="2001342"/>
            <a:ext cx="302123" cy="302123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31" name="Stačiakampis 30"/>
          <p:cNvSpPr/>
          <p:nvPr/>
        </p:nvSpPr>
        <p:spPr>
          <a:xfrm rot="16200000" flipV="1">
            <a:off x="5126937" y="4253518"/>
            <a:ext cx="3948044" cy="47939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32" name="Ovalas 31"/>
          <p:cNvSpPr/>
          <p:nvPr/>
        </p:nvSpPr>
        <p:spPr>
          <a:xfrm>
            <a:off x="6935973" y="3024816"/>
            <a:ext cx="302123" cy="302123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DBD98"/>
              </a:solidFill>
            </a:endParaRPr>
          </a:p>
        </p:txBody>
      </p:sp>
      <p:sp>
        <p:nvSpPr>
          <p:cNvPr id="33" name="Ovalas 32"/>
          <p:cNvSpPr/>
          <p:nvPr/>
        </p:nvSpPr>
        <p:spPr>
          <a:xfrm>
            <a:off x="6941048" y="4089333"/>
            <a:ext cx="302123" cy="302123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34" name="Ovalas 33"/>
          <p:cNvSpPr/>
          <p:nvPr/>
        </p:nvSpPr>
        <p:spPr>
          <a:xfrm>
            <a:off x="6939670" y="5066600"/>
            <a:ext cx="302123" cy="302123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35" name="Suapvalintas stačiakampis 34"/>
          <p:cNvSpPr/>
          <p:nvPr/>
        </p:nvSpPr>
        <p:spPr>
          <a:xfrm>
            <a:off x="7401102" y="1776883"/>
            <a:ext cx="4290589" cy="7510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514270" y="1906415"/>
            <a:ext cx="381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Valstybiniai mokslo institutai – 11 įstaigų;</a:t>
            </a:r>
            <a:endParaRPr lang="lt-LT" sz="1400" dirty="0"/>
          </a:p>
        </p:txBody>
      </p:sp>
      <p:sp>
        <p:nvSpPr>
          <p:cNvPr id="36" name="Suapvalintas stačiakampis 35"/>
          <p:cNvSpPr/>
          <p:nvPr/>
        </p:nvSpPr>
        <p:spPr>
          <a:xfrm>
            <a:off x="7444521" y="2805987"/>
            <a:ext cx="4290589" cy="7404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Suapvalintas stačiakampis 36"/>
          <p:cNvSpPr/>
          <p:nvPr/>
        </p:nvSpPr>
        <p:spPr>
          <a:xfrm>
            <a:off x="7405147" y="3816830"/>
            <a:ext cx="4329963" cy="7511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Suapvalintas stačiakampis 37"/>
          <p:cNvSpPr/>
          <p:nvPr/>
        </p:nvSpPr>
        <p:spPr>
          <a:xfrm>
            <a:off x="7410306" y="4853893"/>
            <a:ext cx="4329964" cy="78904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Suapvalintas stačiakampis 38"/>
          <p:cNvSpPr/>
          <p:nvPr/>
        </p:nvSpPr>
        <p:spPr>
          <a:xfrm>
            <a:off x="1389789" y="5800443"/>
            <a:ext cx="4459090" cy="7403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as 39"/>
          <p:cNvSpPr/>
          <p:nvPr/>
        </p:nvSpPr>
        <p:spPr>
          <a:xfrm>
            <a:off x="958317" y="6038709"/>
            <a:ext cx="302123" cy="302123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41" name="Ovalas 40"/>
          <p:cNvSpPr/>
          <p:nvPr/>
        </p:nvSpPr>
        <p:spPr>
          <a:xfrm>
            <a:off x="6935972" y="5956945"/>
            <a:ext cx="302123" cy="302123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42" name="Suapvalintas stačiakampis 41"/>
          <p:cNvSpPr/>
          <p:nvPr/>
        </p:nvSpPr>
        <p:spPr>
          <a:xfrm>
            <a:off x="7401102" y="5795249"/>
            <a:ext cx="4329964" cy="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468692" y="5949387"/>
            <a:ext cx="422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Biudžetinės įstaigos – 2 įstaigos;</a:t>
            </a:r>
            <a:endParaRPr lang="en-GB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endParaRPr lang="lt-LT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514270" y="2996507"/>
            <a:ext cx="396238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Viešosios įstaigos – 8 įstaigos;</a:t>
            </a:r>
            <a:endParaRPr lang="en-GB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2794" y="4038507"/>
            <a:ext cx="3953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Profesinės mokyklos – 57 įstaigos;</a:t>
            </a:r>
            <a:endParaRPr lang="lt-LT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559147" y="5061990"/>
            <a:ext cx="407150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Kolegijos – 12 įstaigų;</a:t>
            </a:r>
            <a:endParaRPr lang="en-GB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1062" y="6017609"/>
            <a:ext cx="391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Ministerija – 1 įstaiga.</a:t>
            </a:r>
            <a:endParaRPr lang="en-GB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1562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apvalintas stačiakampis 19"/>
          <p:cNvSpPr/>
          <p:nvPr/>
        </p:nvSpPr>
        <p:spPr>
          <a:xfrm>
            <a:off x="5314813" y="1871943"/>
            <a:ext cx="5433743" cy="10026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uapvalintas stačiakampis 27"/>
          <p:cNvSpPr/>
          <p:nvPr/>
        </p:nvSpPr>
        <p:spPr>
          <a:xfrm>
            <a:off x="5314813" y="3222902"/>
            <a:ext cx="5448591" cy="123930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uapvalintas stačiakampis 28"/>
          <p:cNvSpPr/>
          <p:nvPr/>
        </p:nvSpPr>
        <p:spPr>
          <a:xfrm>
            <a:off x="5290451" y="4787236"/>
            <a:ext cx="5494283" cy="10875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tačiakampis 3"/>
          <p:cNvSpPr/>
          <p:nvPr/>
        </p:nvSpPr>
        <p:spPr>
          <a:xfrm rot="16200000">
            <a:off x="3118817" y="3701904"/>
            <a:ext cx="3423891" cy="45719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763869" y="1007944"/>
            <a:ext cx="3754679" cy="4866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4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PERŽIŪRIMA LĖŠŲ ILGALAIKIAM MATERIALIAJAM IR NEMATERIALIAJAM TURTUI SUKURTI, ĮSIGYTI AR JO VERTEI PADIDINTI PLANAVIMO, FINANSAVIMO, TIKSLINIMO IR PANAUDOJIMO KONTROLĖS TVARKA, LĖŠŲ SKYRIMO KRITERIJAI</a:t>
            </a:r>
          </a:p>
        </p:txBody>
      </p:sp>
      <p:sp>
        <p:nvSpPr>
          <p:cNvPr id="22" name="Ovalas 21"/>
          <p:cNvSpPr/>
          <p:nvPr/>
        </p:nvSpPr>
        <p:spPr>
          <a:xfrm>
            <a:off x="4601555" y="2012817"/>
            <a:ext cx="469218" cy="469218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24" name="Ovalas 23"/>
          <p:cNvSpPr/>
          <p:nvPr/>
        </p:nvSpPr>
        <p:spPr>
          <a:xfrm>
            <a:off x="4615000" y="3600431"/>
            <a:ext cx="469218" cy="469218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33754" y="3600431"/>
            <a:ext cx="5180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2. Sprendimai skirti lėšas </a:t>
            </a:r>
            <a:r>
              <a:rPr lang="lt-LT" sz="1400" dirty="0" err="1">
                <a:latin typeface="Montserrat" panose="00000500000000000000" pitchFamily="2" charset="0"/>
                <a:cs typeface="Poppins" panose="00000500000000000000" pitchFamily="50" charset="0"/>
              </a:rPr>
              <a:t>depolitizuoti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 ir vieši;</a:t>
            </a:r>
          </a:p>
          <a:p>
            <a:pPr>
              <a:lnSpc>
                <a:spcPts val="2000"/>
              </a:lnSpc>
            </a:pPr>
            <a:endParaRPr lang="en-GB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25194" y="5028366"/>
            <a:ext cx="485514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3.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 Aiškesnė lėšų skyrimo, perskirstymo tvarka.</a:t>
            </a:r>
            <a:endParaRPr lang="en-GB" sz="12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33754" y="2012819"/>
            <a:ext cx="4946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1.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  <a:sym typeface="Helvetica Light"/>
              </a:rPr>
              <a:t>Strategiškai pagrįstas infrastruktūros gerinimas;</a:t>
            </a:r>
          </a:p>
          <a:p>
            <a:pPr>
              <a:lnSpc>
                <a:spcPts val="2000"/>
              </a:lnSpc>
            </a:pP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 </a:t>
            </a:r>
          </a:p>
        </p:txBody>
      </p:sp>
      <p:sp>
        <p:nvSpPr>
          <p:cNvPr id="15" name="Ovalas 14"/>
          <p:cNvSpPr/>
          <p:nvPr/>
        </p:nvSpPr>
        <p:spPr>
          <a:xfrm>
            <a:off x="4601555" y="5370431"/>
            <a:ext cx="469218" cy="469218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5506869" y="1449460"/>
            <a:ext cx="2666114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lt-LT" b="1" dirty="0">
                <a:solidFill>
                  <a:srgbClr val="40C97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PERŽIŪROS TIKSLAI:</a:t>
            </a:r>
            <a:endParaRPr lang="en-GB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8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718969" y="3566468"/>
            <a:ext cx="8135781" cy="901413"/>
          </a:xfrm>
        </p:spPr>
        <p:txBody>
          <a:bodyPr>
            <a:noAutofit/>
          </a:bodyPr>
          <a:lstStyle/>
          <a:p>
            <a:pPr algn="l"/>
            <a:r>
              <a:rPr lang="lt-LT" sz="40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SPRENDIMAI PLANUOJAMI PRIIMTI AUKŠTŲJŲ MOKYKLŲ, VALSTYBINIŲ MOKSLŲ  INSTITUTŲ IR PROFESINIŲ MOKYKLŲ TINKLE</a:t>
            </a:r>
            <a:endParaRPr lang="en-GB" sz="40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4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apvalintas stačiakampis 19"/>
          <p:cNvSpPr/>
          <p:nvPr/>
        </p:nvSpPr>
        <p:spPr>
          <a:xfrm>
            <a:off x="5292987" y="1336579"/>
            <a:ext cx="6701049" cy="36739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tačiakampis 3"/>
          <p:cNvSpPr/>
          <p:nvPr/>
        </p:nvSpPr>
        <p:spPr>
          <a:xfrm rot="16200000" flipV="1">
            <a:off x="3770581" y="3208010"/>
            <a:ext cx="2152094" cy="45719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392271" y="1413591"/>
            <a:ext cx="3505793" cy="3002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8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PLANUOJAMA ĮGYVENDINTI VYRIAUSYBĖS PRIEMONIŲ NUOSTATŲ ĮGYVENDINIMO PLANĄ (VPNĮP)</a:t>
            </a:r>
            <a:endParaRPr lang="en-GB" sz="28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  <a:p>
            <a:pPr algn="ctr"/>
            <a:endParaRPr lang="lt-LT" sz="2800" b="1" spc="-150" dirty="0">
              <a:solidFill>
                <a:srgbClr val="40C978"/>
              </a:solidFill>
              <a:latin typeface="Montserrat" panose="000005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14" name="Ovalas 13"/>
          <p:cNvSpPr/>
          <p:nvPr/>
        </p:nvSpPr>
        <p:spPr>
          <a:xfrm>
            <a:off x="4612721" y="2011121"/>
            <a:ext cx="469218" cy="469218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22" name="Ovalas 21"/>
          <p:cNvSpPr/>
          <p:nvPr/>
        </p:nvSpPr>
        <p:spPr>
          <a:xfrm>
            <a:off x="4612019" y="2912142"/>
            <a:ext cx="469218" cy="469218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24" name="Ovalas 23"/>
          <p:cNvSpPr/>
          <p:nvPr/>
        </p:nvSpPr>
        <p:spPr>
          <a:xfrm>
            <a:off x="4624286" y="3818403"/>
            <a:ext cx="469218" cy="469218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6322" y="1336579"/>
            <a:ext cx="6248004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lt-LT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r>
              <a:rPr lang="lt-LT" sz="14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Iki 2024 m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. numatoma atnaujinti kolegijų tinklą, įvertinus potencialą, nacionalinius ir regioninius ūkio raidos ir darbo rinkos poreikius. </a:t>
            </a:r>
          </a:p>
          <a:p>
            <a:pPr>
              <a:lnSpc>
                <a:spcPts val="2000"/>
              </a:lnSpc>
            </a:pPr>
            <a:endParaRPr lang="lt-LT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Šio veiksmo įgyvendinimui naujos kartos Lietuva (RRF) plane numatyti </a:t>
            </a:r>
            <a:r>
              <a:rPr lang="lt-LT" sz="14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20 mln. </a:t>
            </a:r>
            <a:r>
              <a:rPr lang="lt-LT" sz="1400" b="1" dirty="0" err="1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Eur</a:t>
            </a:r>
            <a:r>
              <a:rPr lang="en-GB" sz="14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.</a:t>
            </a:r>
          </a:p>
          <a:p>
            <a:pPr>
              <a:lnSpc>
                <a:spcPts val="2000"/>
              </a:lnSpc>
            </a:pPr>
            <a:endParaRPr lang="en-GB" sz="1400" b="1" dirty="0">
              <a:solidFill>
                <a:srgbClr val="36AA65"/>
              </a:solidFill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r>
              <a:rPr lang="en-GB" sz="1400" dirty="0">
                <a:latin typeface="Montserrat" panose="00000500000000000000" pitchFamily="2" charset="0"/>
                <a:cs typeface="Poppins" panose="00000500000000000000" pitchFamily="50" charset="0"/>
              </a:rPr>
              <a:t>L</a:t>
            </a:r>
            <a:r>
              <a:rPr lang="lt-LT" sz="1400" dirty="0" err="1">
                <a:latin typeface="Montserrat" panose="00000500000000000000" pitchFamily="2" charset="0"/>
                <a:cs typeface="Poppins" panose="00000500000000000000" pitchFamily="50" charset="0"/>
              </a:rPr>
              <a:t>ėšos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 numatytos projektams kurie apims </a:t>
            </a:r>
            <a:r>
              <a:rPr lang="lt-LT" sz="1400" b="1" dirty="0">
                <a:solidFill>
                  <a:srgbClr val="36AA65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kolegijų veiklos pertvarką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: studijų programų konsolidavimą, pagrindinių administracinių bei mokslo ir studijų aptarnavimo funkcijų ir procesų apjungimą ir optimizavimą, naudojamos infrastruktūros optimizavimą.</a:t>
            </a:r>
            <a:r>
              <a:rPr lang="pt-BR" sz="1400" dirty="0">
                <a:latin typeface="Montserrat" panose="00000500000000000000" pitchFamily="2" charset="0"/>
                <a:cs typeface="Poppins" panose="00000500000000000000" pitchFamily="50" charset="0"/>
              </a:rPr>
              <a:t> </a:t>
            </a:r>
            <a:endParaRPr lang="en-GB" sz="16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endParaRPr lang="lt-LT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endParaRPr lang="lt-LT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endParaRPr lang="lt-LT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endParaRPr lang="lt-LT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endParaRPr lang="lt-LT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endParaRPr lang="en-GB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0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apvalintas stačiakampis 19"/>
          <p:cNvSpPr/>
          <p:nvPr/>
        </p:nvSpPr>
        <p:spPr>
          <a:xfrm>
            <a:off x="5292987" y="1336579"/>
            <a:ext cx="6701049" cy="36739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dist="152400" dir="258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tačiakampis 3"/>
          <p:cNvSpPr/>
          <p:nvPr/>
        </p:nvSpPr>
        <p:spPr>
          <a:xfrm rot="16200000" flipV="1">
            <a:off x="3770581" y="3208010"/>
            <a:ext cx="2152094" cy="45719"/>
          </a:xfrm>
          <a:prstGeom prst="rect">
            <a:avLst/>
          </a:prstGeom>
          <a:gradFill>
            <a:gsLst>
              <a:gs pos="0">
                <a:srgbClr val="36AA65"/>
              </a:gs>
              <a:gs pos="93000">
                <a:srgbClr val="40C978"/>
              </a:gs>
              <a:gs pos="81000">
                <a:srgbClr val="40C978"/>
              </a:gs>
              <a:gs pos="100000">
                <a:srgbClr val="40C97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349240" y="835356"/>
            <a:ext cx="3505793" cy="3002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800" b="1" spc="-150" dirty="0">
                <a:solidFill>
                  <a:srgbClr val="40C978"/>
                </a:solidFill>
                <a:latin typeface="Montserrat" panose="00000500000000000000" pitchFamily="2" charset="0"/>
                <a:cs typeface="Poppins SemiBold" panose="00000700000000000000" pitchFamily="50" charset="0"/>
              </a:rPr>
              <a:t>ĮGYVENDINAMOS UNIVERSITETŲ TINKLO OPTIMIZAVIMO PRIEMONĖS</a:t>
            </a:r>
          </a:p>
        </p:txBody>
      </p:sp>
      <p:sp>
        <p:nvSpPr>
          <p:cNvPr id="14" name="Ovalas 13"/>
          <p:cNvSpPr/>
          <p:nvPr/>
        </p:nvSpPr>
        <p:spPr>
          <a:xfrm>
            <a:off x="4589159" y="1945303"/>
            <a:ext cx="469218" cy="469218"/>
          </a:xfrm>
          <a:prstGeom prst="ellipse">
            <a:avLst/>
          </a:prstGeom>
          <a:solidFill>
            <a:srgbClr val="2BD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BDF78"/>
              </a:solidFill>
            </a:endParaRPr>
          </a:p>
        </p:txBody>
      </p:sp>
      <p:sp>
        <p:nvSpPr>
          <p:cNvPr id="22" name="Ovalas 21"/>
          <p:cNvSpPr/>
          <p:nvPr/>
        </p:nvSpPr>
        <p:spPr>
          <a:xfrm>
            <a:off x="4589288" y="2891501"/>
            <a:ext cx="469218" cy="469218"/>
          </a:xfrm>
          <a:prstGeom prst="ellipse">
            <a:avLst/>
          </a:prstGeom>
          <a:solidFill>
            <a:srgbClr val="40C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24" name="Ovalas 23"/>
          <p:cNvSpPr/>
          <p:nvPr/>
        </p:nvSpPr>
        <p:spPr>
          <a:xfrm>
            <a:off x="4606497" y="3837699"/>
            <a:ext cx="469218" cy="469218"/>
          </a:xfrm>
          <a:prstGeom prst="ellipse">
            <a:avLst/>
          </a:prstGeom>
          <a:solidFill>
            <a:srgbClr val="36A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AA6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6322" y="1336579"/>
            <a:ext cx="6248004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lt-LT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Vadovaujantis LRV patvirtintinomis </a:t>
            </a:r>
            <a:r>
              <a:rPr lang="en-US" sz="1400" dirty="0">
                <a:latin typeface="Montserrat" panose="00000500000000000000" pitchFamily="2" charset="0"/>
                <a:cs typeface="Poppins" panose="00000500000000000000" pitchFamily="50" charset="0"/>
              </a:rPr>
              <a:t>v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alstybinių universitetų tinklo optimizavimo plano įgyvendinimo priemonėmis į valstybinius universitetus investuota daugiau </a:t>
            </a:r>
            <a:r>
              <a:rPr lang="lt-LT" sz="1400" b="1" dirty="0">
                <a:solidFill>
                  <a:srgbClr val="4DBD98"/>
                </a:solidFill>
                <a:latin typeface="Montserrat" panose="00000500000000000000" pitchFamily="2" charset="0"/>
                <a:cs typeface="Poppins" panose="00000500000000000000" pitchFamily="50" charset="0"/>
              </a:rPr>
              <a:t>kaip 50 mln. Eur </a:t>
            </a: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vertės NT objektų. </a:t>
            </a:r>
          </a:p>
          <a:p>
            <a:endParaRPr lang="lt-LT" sz="2000" dirty="0"/>
          </a:p>
          <a:p>
            <a:pPr>
              <a:lnSpc>
                <a:spcPts val="2000"/>
              </a:lnSpc>
            </a:pP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Prijungti trys universitetai (LEU ir ASU prisijungė prie VDU ir ŠU – prie VU).</a:t>
            </a:r>
          </a:p>
          <a:p>
            <a:pPr>
              <a:lnSpc>
                <a:spcPts val="2000"/>
              </a:lnSpc>
            </a:pPr>
            <a:endParaRPr lang="lt-LT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r>
              <a:rPr lang="lt-LT" sz="1400" dirty="0">
                <a:latin typeface="Montserrat" panose="00000500000000000000" pitchFamily="2" charset="0"/>
                <a:cs typeface="Poppins" panose="00000500000000000000" pitchFamily="50" charset="0"/>
              </a:rPr>
              <a:t>Kiti universitetai įgyvendina veiklas, skirtas universitetų vidaus infrastruktūrai optimizuoti telkiant studentų miestelius.</a:t>
            </a:r>
          </a:p>
          <a:p>
            <a:pPr>
              <a:lnSpc>
                <a:spcPts val="2000"/>
              </a:lnSpc>
            </a:pPr>
            <a:endParaRPr lang="lt-LT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endParaRPr lang="lt-LT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endParaRPr lang="lt-LT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endParaRPr lang="lt-LT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>
              <a:lnSpc>
                <a:spcPts val="2000"/>
              </a:lnSpc>
            </a:pPr>
            <a:endParaRPr lang="en-GB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8096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BCD53FAA1950BC4386CAC7214F80E2EE" ma:contentTypeVersion="11" ma:contentTypeDescription="Kurkite naują dokumentą." ma:contentTypeScope="" ma:versionID="1c1b6615b59b5a27c39e8c8d30b33503">
  <xsd:schema xmlns:xsd="http://www.w3.org/2001/XMLSchema" xmlns:xs="http://www.w3.org/2001/XMLSchema" xmlns:p="http://schemas.microsoft.com/office/2006/metadata/properties" xmlns:ns3="f2a33c6b-a3ac-4e6b-aef1-f036d24998a9" targetNamespace="http://schemas.microsoft.com/office/2006/metadata/properties" ma:root="true" ma:fieldsID="27b41ab97009b8da9460b3118065e1a2" ns3:_="">
    <xsd:import namespace="f2a33c6b-a3ac-4e6b-aef1-f036d24998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33c6b-a3ac-4e6b-aef1-f036d24998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EAC71-00E8-43F0-9AEF-0ACA9EBE8A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A2953D-D691-4C89-ADDD-700AAB8C294B}">
  <ds:schemaRefs>
    <ds:schemaRef ds:uri="http://schemas.microsoft.com/office/infopath/2007/PartnerControls"/>
    <ds:schemaRef ds:uri="http://purl.org/dc/elements/1.1/"/>
    <ds:schemaRef ds:uri="f2a33c6b-a3ac-4e6b-aef1-f036d24998a9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037A0D-EE2C-4654-BF0B-860D0A2A5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a33c6b-a3ac-4e6b-aef1-f036d24998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1454</TotalTime>
  <Words>2465</Words>
  <Application>Microsoft Office PowerPoint</Application>
  <PresentationFormat>Plačiaekranė</PresentationFormat>
  <Paragraphs>523</Paragraphs>
  <Slides>20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Poppins Thin</vt:lpstr>
      <vt:lpstr>„Office“ tema</vt:lpstr>
      <vt:lpstr>ŠVIETIMO, MOKSLO IR SPORTO MINISTERIJOS VALDOMAS NEKILNOJAMAS TURTAS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SPRENDIMAI PLANUOJAMI PRIIMTI AUKŠTŲJŲ MOKYKLŲ, VALSTYBINIŲ MOKSLŲ  INSTITUTŲ IR PROFESINIŲ MOKYKLŲ TINKLE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2019–2020 M. VIEŠOSIOMS PROFESINIO MOKYMO ĮSTAIGOMS, KURIŲ SAVININKAS (DALININKAS) YRA MINISTERIJA, ILGALAIKIS IR TRUMPALAIKIS MATERIALUSIS IR NEMATERIALUSIS TURTAS BUVO INVESTUOJAMAS, DIDINANT VIEŠOSIOS ĮSTAIGOS  KAPITALĄ, O NEKILNOJAMASIS TURTAS PERDUOTAS VALDYTI, NAUDOTI IR DISPONUOTI JUO PATIKĖJIMO TEISE PAGAL VALSTYBĖS TURTO PATIKĖJIMO SUTARTĮ 20 METŲ.</vt:lpstr>
      <vt:lpstr>„PowerPoint“ pateiktis</vt:lpstr>
      <vt:lpstr>„PowerPoint“ pateiktis</vt:lpstr>
      <vt:lpstr>PERTVARKYTŲ PROFESINIŲ MOKYMO ĮSTAIGŲ (42) SĄRAŠAS:  </vt:lpstr>
      <vt:lpstr>„PowerPoint“ pateiktis</vt:lpstr>
      <vt:lpstr>„PowerPoint“ pateiktis</vt:lpstr>
      <vt:lpstr>„PowerPoint“ pateiktis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PREZENTACIJOS PAVADINIMAS</dc:title>
  <dc:creator>skaneris</dc:creator>
  <cp:lastModifiedBy>Edita Karaliūtė</cp:lastModifiedBy>
  <cp:revision>125</cp:revision>
  <dcterms:created xsi:type="dcterms:W3CDTF">2021-06-03T06:25:09Z</dcterms:created>
  <dcterms:modified xsi:type="dcterms:W3CDTF">2021-09-14T07:57:17Z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0x010100BCD53FAA1950BC4386CAC7214F80E2EE</vt:lpwstr>
  </property>
</Properties>
</file>