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charts/chart3.xml" ContentType="application/vnd.openxmlformats-officedocument.drawingml.chart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335" r:id="rId2"/>
    <p:sldId id="331" r:id="rId3"/>
    <p:sldId id="329" r:id="rId4"/>
    <p:sldId id="334" r:id="rId5"/>
    <p:sldId id="341" r:id="rId6"/>
    <p:sldId id="357" r:id="rId7"/>
    <p:sldId id="344" r:id="rId8"/>
    <p:sldId id="345" r:id="rId9"/>
    <p:sldId id="346" r:id="rId10"/>
    <p:sldId id="338" r:id="rId11"/>
    <p:sldId id="349" r:id="rId12"/>
    <p:sldId id="350" r:id="rId13"/>
    <p:sldId id="348" r:id="rId14"/>
    <p:sldId id="352" r:id="rId15"/>
    <p:sldId id="354" r:id="rId16"/>
    <p:sldId id="355" r:id="rId17"/>
    <p:sldId id="356" r:id="rId18"/>
    <p:sldId id="336" r:id="rId19"/>
  </p:sldIdLst>
  <p:sldSz cx="9144000" cy="5143500" type="screen16x9"/>
  <p:notesSz cx="6797675" cy="9926638"/>
  <p:embeddedFontLs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1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Numatytoji sekcija" id="{137353BA-E4B7-4CF4-8D93-F3C6C5903E4A}">
          <p14:sldIdLst>
            <p14:sldId id="335"/>
            <p14:sldId id="331"/>
            <p14:sldId id="329"/>
            <p14:sldId id="334"/>
            <p14:sldId id="341"/>
            <p14:sldId id="357"/>
            <p14:sldId id="344"/>
            <p14:sldId id="345"/>
            <p14:sldId id="346"/>
            <p14:sldId id="338"/>
            <p14:sldId id="349"/>
            <p14:sldId id="350"/>
            <p14:sldId id="348"/>
            <p14:sldId id="352"/>
            <p14:sldId id="354"/>
          </p14:sldIdLst>
        </p14:section>
        <p14:section name="priedai" id="{92B4DEB8-DF60-4052-B212-BBFC0902F007}">
          <p14:sldIdLst>
            <p14:sldId id="355"/>
            <p14:sldId id="356"/>
            <p14:sldId id="33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7D"/>
    <a:srgbClr val="17036C"/>
    <a:srgbClr val="B3DCE9"/>
    <a:srgbClr val="BADCE9"/>
    <a:srgbClr val="66CCFF"/>
    <a:srgbClr val="7AF2DB"/>
    <a:srgbClr val="9AEAE8"/>
    <a:srgbClr val="7EE2DD"/>
    <a:srgbClr val="90D0A5"/>
    <a:srgbClr val="89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29" autoAdjust="0"/>
    <p:restoredTop sz="81350" autoAdjust="0"/>
  </p:normalViewPr>
  <p:slideViewPr>
    <p:cSldViewPr snapToGrid="0">
      <p:cViewPr>
        <p:scale>
          <a:sx n="85" d="100"/>
          <a:sy n="85" d="100"/>
        </p:scale>
        <p:origin x="-2364" y="-7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948" y="-96"/>
      </p:cViewPr>
      <p:guideLst>
        <p:guide orient="horz" pos="3126"/>
        <p:guide pos="2141"/>
      </p:guideLst>
    </p:cSldViewPr>
  </p:notesViewPr>
  <p:gridSpacing cx="1440180" cy="144018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1853562636102373E-3"/>
          <c:y val="5.3882938954645646E-2"/>
          <c:w val="0.98017914999047073"/>
          <c:h val="0.91759112519809827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4B4-C440-B5C6-5E210E0ECB2F}"/>
              </c:ext>
            </c:extLst>
          </c:dPt>
          <c:dPt>
            <c:idx val="13"/>
            <c:invertIfNegative val="0"/>
            <c:bubble3D val="0"/>
            <c:spPr>
              <a:solidFill>
                <a:srgbClr val="48B9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B4-C440-B5C6-5E210E0ECB2F}"/>
              </c:ext>
            </c:extLst>
          </c:dPt>
          <c:val>
            <c:numRef>
              <c:f>Sheet1!$A$1:$N$1</c:f>
              <c:numCache>
                <c:formatCode>General</c:formatCode>
                <c:ptCount val="14"/>
                <c:pt idx="0">
                  <c:v>10698203</c:v>
                </c:pt>
                <c:pt idx="1">
                  <c:v>10263796</c:v>
                </c:pt>
                <c:pt idx="2">
                  <c:v>10197374</c:v>
                </c:pt>
                <c:pt idx="3">
                  <c:v>9232798</c:v>
                </c:pt>
                <c:pt idx="4">
                  <c:v>8362061</c:v>
                </c:pt>
                <c:pt idx="5">
                  <c:v>7493213</c:v>
                </c:pt>
                <c:pt idx="6">
                  <c:v>7035386</c:v>
                </c:pt>
                <c:pt idx="7">
                  <c:v>6539006</c:v>
                </c:pt>
                <c:pt idx="8">
                  <c:v>5875266</c:v>
                </c:pt>
                <c:pt idx="9">
                  <c:v>4891523</c:v>
                </c:pt>
                <c:pt idx="10">
                  <c:v>1349142</c:v>
                </c:pt>
                <c:pt idx="11">
                  <c:v>961201</c:v>
                </c:pt>
                <c:pt idx="12">
                  <c:v>203473</c:v>
                </c:pt>
                <c:pt idx="13">
                  <c:v>203473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B4-C440-B5C6-5E210E0ECB2F}"/>
            </c:ext>
          </c:extLst>
        </c:ser>
        <c:ser>
          <c:idx val="1"/>
          <c:order val="1"/>
          <c:spPr>
            <a:solidFill>
              <a:srgbClr val="48B9D5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B4-C440-B5C6-5E210E0ECB2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4B4-C440-B5C6-5E210E0ECB2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B4-C440-B5C6-5E210E0ECB2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94B4-C440-B5C6-5E210E0ECB2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B4-C440-B5C6-5E210E0ECB2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4B4-C440-B5C6-5E210E0ECB2F}"/>
              </c:ext>
            </c:extLst>
          </c:dPt>
          <c:val>
            <c:numRef>
              <c:f>Sheet1!$A$2:$N$2</c:f>
              <c:numCache>
                <c:formatCode>General</c:formatCode>
                <c:ptCount val="14"/>
                <c:pt idx="1">
                  <c:v>434407</c:v>
                </c:pt>
                <c:pt idx="2">
                  <c:v>66422</c:v>
                </c:pt>
                <c:pt idx="3">
                  <c:v>964576</c:v>
                </c:pt>
                <c:pt idx="4">
                  <c:v>870737</c:v>
                </c:pt>
                <c:pt idx="5">
                  <c:v>868848</c:v>
                </c:pt>
                <c:pt idx="6">
                  <c:v>457827</c:v>
                </c:pt>
                <c:pt idx="7">
                  <c:v>496380</c:v>
                </c:pt>
                <c:pt idx="8">
                  <c:v>663740</c:v>
                </c:pt>
                <c:pt idx="9">
                  <c:v>983743</c:v>
                </c:pt>
                <c:pt idx="10">
                  <c:v>3542381</c:v>
                </c:pt>
                <c:pt idx="11">
                  <c:v>387941</c:v>
                </c:pt>
                <c:pt idx="12">
                  <c:v>757728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4B4-C440-B5C6-5E210E0EC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962624"/>
        <c:axId val="97968512"/>
      </c:barChart>
      <c:catAx>
        <c:axId val="9796262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algn="ctr">
            <a:solidFill>
              <a:srgbClr val="969696"/>
            </a:solidFill>
            <a:prstDash val="solid"/>
          </a:ln>
        </c:spPr>
        <c:crossAx val="97968512"/>
        <c:crosses val="min"/>
        <c:auto val="0"/>
        <c:lblAlgn val="ctr"/>
        <c:lblOffset val="100"/>
        <c:noMultiLvlLbl val="0"/>
      </c:catAx>
      <c:valAx>
        <c:axId val="97968512"/>
        <c:scaling>
          <c:orientation val="minMax"/>
          <c:max val="1069820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962624"/>
        <c:crosses val="min"/>
        <c:crossBetween val="between"/>
      </c:valAx>
    </c:plotArea>
    <c:plotVisOnly val="0"/>
    <c:dispBlanksAs val="gap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3800759555357638E-2"/>
          <c:y val="9.2444480327794398E-2"/>
          <c:w val="0.97415506958250497"/>
          <c:h val="0.90755555555555556"/>
        </c:manualLayout>
      </c:layout>
      <c:barChart>
        <c:barDir val="bar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D83-5A4E-99C2-08B82489EF5D}"/>
              </c:ext>
            </c:extLst>
          </c:dPt>
          <c:dPt>
            <c:idx val="6"/>
            <c:invertIfNegative val="0"/>
            <c:bubble3D val="0"/>
            <c:spPr>
              <a:solidFill>
                <a:srgbClr val="48B9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D83-5A4E-99C2-08B82489EF5D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6626000</c:v>
                </c:pt>
                <c:pt idx="1">
                  <c:v>1833000</c:v>
                </c:pt>
                <c:pt idx="2">
                  <c:v>1363000</c:v>
                </c:pt>
                <c:pt idx="3">
                  <c:v>913000</c:v>
                </c:pt>
                <c:pt idx="4">
                  <c:v>503000</c:v>
                </c:pt>
                <c:pt idx="5">
                  <c:v>95000</c:v>
                </c:pt>
                <c:pt idx="6">
                  <c:v>95000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83-5A4E-99C2-08B82489EF5D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D83-5A4E-99C2-08B82489EF5D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1">
                  <c:v>4793000</c:v>
                </c:pt>
                <c:pt idx="2">
                  <c:v>470000</c:v>
                </c:pt>
                <c:pt idx="3">
                  <c:v>450000</c:v>
                </c:pt>
                <c:pt idx="4">
                  <c:v>410000</c:v>
                </c:pt>
                <c:pt idx="5">
                  <c:v>408000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83-5A4E-99C2-08B82489E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8675712"/>
        <c:axId val="97387264"/>
      </c:barChart>
      <c:catAx>
        <c:axId val="9867571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algn="ctr">
            <a:solidFill>
              <a:srgbClr val="969696"/>
            </a:solidFill>
            <a:prstDash val="solid"/>
          </a:ln>
        </c:spPr>
        <c:crossAx val="97387264"/>
        <c:crosses val="min"/>
        <c:auto val="0"/>
        <c:lblAlgn val="ctr"/>
        <c:lblOffset val="100"/>
        <c:noMultiLvlLbl val="0"/>
      </c:catAx>
      <c:valAx>
        <c:axId val="97387264"/>
        <c:scaling>
          <c:orientation val="minMax"/>
          <c:max val="66260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98675712"/>
        <c:crosses val="min"/>
        <c:crossBetween val="between"/>
      </c:valAx>
    </c:plotArea>
    <c:plotVisOnly val="0"/>
    <c:dispBlanksAs val="gap"/>
    <c:showDLblsOverMax val="1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96091462166648E-3"/>
          <c:y val="3.4436251198970399E-3"/>
          <c:w val="0.98390342052313895"/>
          <c:h val="0.92886456908344728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734-49FF-AAF9-A7548C8E3CF4}"/>
              </c:ext>
            </c:extLst>
          </c:dPt>
          <c:dPt>
            <c:idx val="6"/>
            <c:invertIfNegative val="0"/>
            <c:bubble3D val="0"/>
            <c:spPr>
              <a:solidFill>
                <a:srgbClr val="48B9D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34-49FF-AAF9-A7548C8E3CF4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4779432.961415384</c:v>
                </c:pt>
                <c:pt idx="1">
                  <c:v>2128740.2709999993</c:v>
                </c:pt>
                <c:pt idx="2">
                  <c:v>1297732.7109999994</c:v>
                </c:pt>
                <c:pt idx="3">
                  <c:v>812965.8959999996</c:v>
                </c:pt>
                <c:pt idx="4">
                  <c:v>432238.36599999975</c:v>
                </c:pt>
                <c:pt idx="5">
                  <c:v>174996.52599999987</c:v>
                </c:pt>
                <c:pt idx="6">
                  <c:v>174996.52599999987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734-49FF-AAF9-A7548C8E3CF4}"/>
            </c:ext>
          </c:extLst>
        </c:ser>
        <c:ser>
          <c:idx val="1"/>
          <c:order val="1"/>
          <c:spPr>
            <a:solidFill>
              <a:srgbClr val="48B9D5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1">
                  <c:v>2650692.6904153847</c:v>
                </c:pt>
                <c:pt idx="2">
                  <c:v>831007.55999999982</c:v>
                </c:pt>
                <c:pt idx="3">
                  <c:v>484766.81499999983</c:v>
                </c:pt>
                <c:pt idx="4">
                  <c:v>380727.52999999985</c:v>
                </c:pt>
                <c:pt idx="5">
                  <c:v>257241.83999999988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734-49FF-AAF9-A7548C8E3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7257344"/>
        <c:axId val="97258880"/>
      </c:barChart>
      <c:catAx>
        <c:axId val="97257344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algn="ctr">
            <a:solidFill>
              <a:srgbClr val="969696"/>
            </a:solidFill>
            <a:prstDash val="solid"/>
          </a:ln>
        </c:spPr>
        <c:crossAx val="97258880"/>
        <c:crosses val="min"/>
        <c:auto val="0"/>
        <c:lblAlgn val="ctr"/>
        <c:lblOffset val="100"/>
        <c:noMultiLvlLbl val="0"/>
      </c:catAx>
      <c:valAx>
        <c:axId val="97258880"/>
        <c:scaling>
          <c:orientation val="minMax"/>
          <c:max val="4779432.961415384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9725734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5483220964085E-2"/>
          <c:y val="5.9463344357300538E-2"/>
          <c:w val="0.97111913357400725"/>
          <c:h val="0.90179414542020775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3E7-8A43-9628-4F8824D7743A}"/>
              </c:ext>
            </c:extLst>
          </c:dPt>
          <c:dPt>
            <c:idx val="6"/>
            <c:invertIfNegative val="0"/>
            <c:bubble3D val="0"/>
            <c:spPr>
              <a:solidFill>
                <a:srgbClr val="969696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3E7-8A43-9628-4F8824D7743A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11394762.667980976</c:v>
                </c:pt>
                <c:pt idx="1">
                  <c:v>34232130.915704139</c:v>
                </c:pt>
                <c:pt idx="2">
                  <c:v>16693034.108059807</c:v>
                </c:pt>
                <c:pt idx="3">
                  <c:v>10845450.337000001</c:v>
                </c:pt>
                <c:pt idx="4">
                  <c:v>4544060.0199999996</c:v>
                </c:pt>
                <c:pt idx="5">
                  <c:v>1591729.19</c:v>
                </c:pt>
                <c:pt idx="6">
                  <c:v>14713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E7-8A43-9628-4F8824D7743A}"/>
            </c:ext>
          </c:extLst>
        </c:ser>
        <c:ser>
          <c:idx val="1"/>
          <c:order val="1"/>
          <c:spPr>
            <a:solidFill>
              <a:srgbClr val="969696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3E7-8A43-9628-4F8824D7743A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A3E7-8A43-9628-4F8824D7743A}"/>
              </c:ext>
            </c:extLst>
          </c:dPt>
          <c:val>
            <c:numRef>
              <c:f>Sheet1!$A$2:$G$2</c:f>
              <c:numCache>
                <c:formatCode>General</c:formatCode>
                <c:ptCount val="7"/>
                <c:pt idx="0">
                  <c:v>49140135.987945937</c:v>
                </c:pt>
                <c:pt idx="1">
                  <c:v>6194622.7764931768</c:v>
                </c:pt>
                <c:pt idx="2">
                  <c:v>3081419.9000000004</c:v>
                </c:pt>
                <c:pt idx="3">
                  <c:v>1117579.6114878058</c:v>
                </c:pt>
                <c:pt idx="4">
                  <c:v>680275.6799999997</c:v>
                </c:pt>
                <c:pt idx="5">
                  <c:v>306151.69999999995</c:v>
                </c:pt>
                <c:pt idx="6">
                  <c:v>1577016.19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3E7-8A43-9628-4F8824D7743A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val>
            <c:numRef>
              <c:f>Sheet1!$A$3:$G$3</c:f>
              <c:numCache>
                <c:formatCode>General</c:formatCode>
                <c:ptCount val="7"/>
                <c:pt idx="1">
                  <c:v>20108144.963729598</c:v>
                </c:pt>
                <c:pt idx="2">
                  <c:v>14457676.907644331</c:v>
                </c:pt>
                <c:pt idx="3">
                  <c:v>4730004.1595719997</c:v>
                </c:pt>
                <c:pt idx="4">
                  <c:v>5621114.637000002</c:v>
                </c:pt>
                <c:pt idx="5">
                  <c:v>2646179.13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3E7-8A43-9628-4F8824D774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777408"/>
        <c:axId val="147778944"/>
      </c:barChart>
      <c:catAx>
        <c:axId val="1477774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6350" algn="ctr">
            <a:solidFill>
              <a:srgbClr val="969696"/>
            </a:solidFill>
            <a:prstDash val="solid"/>
          </a:ln>
        </c:spPr>
        <c:crossAx val="147778944"/>
        <c:crosses val="min"/>
        <c:auto val="0"/>
        <c:lblAlgn val="ctr"/>
        <c:lblOffset val="100"/>
        <c:noMultiLvlLbl val="0"/>
      </c:catAx>
      <c:valAx>
        <c:axId val="147778944"/>
        <c:scaling>
          <c:orientation val="minMax"/>
          <c:max val="60534898.65592691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47777408"/>
        <c:crosses val="min"/>
        <c:crossBetween val="between"/>
      </c:valAx>
    </c:plotArea>
    <c:plotVisOnly val="0"/>
    <c:dispBlanksAs val="gap"/>
    <c:showDLblsOverMax val="1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692399522483088E-2"/>
          <c:y val="3.9156626506024098E-2"/>
          <c:w val="0.95861520095503383"/>
          <c:h val="0.921686746987951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8B9D5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63D-974A-91CD-795D9A27485A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9.9229789387999254</c:v>
                </c:pt>
                <c:pt idx="1">
                  <c:v>21.105820995953806</c:v>
                </c:pt>
                <c:pt idx="2">
                  <c:v>12.062673413525243</c:v>
                </c:pt>
                <c:pt idx="3">
                  <c:v>16.550918492812968</c:v>
                </c:pt>
                <c:pt idx="4">
                  <c:v>11.476868731773965</c:v>
                </c:pt>
                <c:pt idx="5">
                  <c:v>9.0957759355748653</c:v>
                </c:pt>
                <c:pt idx="6">
                  <c:v>13.369172751406795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3D-974A-91CD-795D9A274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914752"/>
        <c:axId val="147916288"/>
      </c:barChart>
      <c:catAx>
        <c:axId val="14791475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47916288"/>
        <c:crosses val="min"/>
        <c:auto val="0"/>
        <c:lblAlgn val="ctr"/>
        <c:lblOffset val="100"/>
        <c:noMultiLvlLbl val="0"/>
      </c:catAx>
      <c:valAx>
        <c:axId val="147916288"/>
        <c:scaling>
          <c:orientation val="minMax"/>
          <c:max val="21.105820995953806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791475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531717747683536E-2"/>
          <c:y val="3.9156626506024098E-2"/>
          <c:w val="0.96293656450463294"/>
          <c:h val="0.9216867469879518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rgbClr val="48B9D5"/>
            </a:solidFill>
            <a:ln>
              <a:noFill/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FF0-2642-A8C1-FD9DC9830F40}"/>
              </c:ext>
            </c:extLst>
          </c:dPt>
          <c:val>
            <c:numRef>
              <c:f>Sheet1!$A$1:$G$1</c:f>
              <c:numCache>
                <c:formatCode>General</c:formatCode>
                <c:ptCount val="7"/>
                <c:pt idx="0">
                  <c:v>8.8638543294575864</c:v>
                </c:pt>
                <c:pt idx="1">
                  <c:v>16.897294339897464</c:v>
                </c:pt>
                <c:pt idx="2">
                  <c:v>14.238003302121243</c:v>
                </c:pt>
                <c:pt idx="3">
                  <c:v>12.196101290600136</c:v>
                </c:pt>
                <c:pt idx="4">
                  <c:v>16.695389280375238</c:v>
                </c:pt>
                <c:pt idx="5">
                  <c:v>23.035321855475033</c:v>
                </c:pt>
                <c:pt idx="6">
                  <c:v>15.320994066321118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F0-2642-A8C1-FD9DC9830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47954304"/>
        <c:axId val="147710336"/>
      </c:barChart>
      <c:catAx>
        <c:axId val="14795430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rgbClr val="C0C0C0"/>
            </a:solidFill>
            <a:prstDash val="solid"/>
          </a:ln>
        </c:spPr>
        <c:crossAx val="147710336"/>
        <c:crosses val="min"/>
        <c:auto val="0"/>
        <c:lblAlgn val="ctr"/>
        <c:lblOffset val="100"/>
        <c:noMultiLvlLbl val="0"/>
      </c:catAx>
      <c:valAx>
        <c:axId val="147710336"/>
        <c:scaling>
          <c:orientation val="minMax"/>
          <c:max val="23.035321855475033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4795430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F40E7-5104-4007-A17D-87F6E82EEB5D}" type="datetimeFigureOut">
              <a:rPr lang="lt-LT" smtClean="0">
                <a:latin typeface="Trebuchet MS" panose="020B0603020202020204" pitchFamily="34" charset="0"/>
              </a:rPr>
              <a:t>2021-05-11</a:t>
            </a:fld>
            <a:endParaRPr lang="lt-LT" dirty="0">
              <a:latin typeface="Trebuchet MS" panose="020B0603020202020204" pitchFamily="34" charset="0"/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A7C7C-BED6-4A13-9DE7-5EEE60E784D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010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21564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39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928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 smtClean="0"/>
              <a:t>2017 </a:t>
            </a:r>
            <a:r>
              <a:rPr lang="lt-LT" dirty="0" err="1" smtClean="0"/>
              <a:t>xxxxx</a:t>
            </a:r>
            <a:r>
              <a:rPr lang="lt-LT" dirty="0" smtClean="0"/>
              <a:t> </a:t>
            </a:r>
            <a:r>
              <a:rPr lang="lt-LT" dirty="0" err="1" smtClean="0"/>
              <a:t>xx</a:t>
            </a:r>
            <a:r>
              <a:rPr lang="lt-LT" dirty="0" smtClean="0"/>
              <a:t> </a:t>
            </a:r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8" name="Shape 7"/>
          <p:cNvSpPr txBox="1">
            <a:spLocks noGrp="1"/>
          </p:cNvSpPr>
          <p:nvPr>
            <p:ph idx="1"/>
          </p:nvPr>
        </p:nvSpPr>
        <p:spPr>
          <a:xfrm>
            <a:off x="459988" y="1789771"/>
            <a:ext cx="8187782" cy="271811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7" name="Shape 23"/>
          <p:cNvSpPr txBox="1">
            <a:spLocks noGrp="1"/>
          </p:cNvSpPr>
          <p:nvPr>
            <p:ph type="body" idx="10"/>
          </p:nvPr>
        </p:nvSpPr>
        <p:spPr>
          <a:xfrm>
            <a:off x="459987" y="1226634"/>
            <a:ext cx="8187784" cy="47950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 panose="020B0604020202020204" pitchFamily="34" charset="0"/>
              <a:buNone/>
              <a:defRPr sz="2100" b="1" i="0" u="none" strike="noStrike" cap="none" baseline="0">
                <a:solidFill>
                  <a:schemeClr val="bg1">
                    <a:lumMod val="50000"/>
                  </a:schemeClr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 smtClean="0"/>
              <a:t>2017 </a:t>
            </a:r>
            <a:r>
              <a:rPr lang="lt-LT" dirty="0" err="1" smtClean="0"/>
              <a:t>xxxxx</a:t>
            </a:r>
            <a:r>
              <a:rPr lang="lt-LT" dirty="0" smtClean="0"/>
              <a:t> </a:t>
            </a:r>
            <a:r>
              <a:rPr lang="lt-LT" dirty="0" err="1" smtClean="0"/>
              <a:t>xx</a:t>
            </a:r>
            <a:r>
              <a:rPr lang="lt-LT" dirty="0" smtClean="0"/>
              <a:t> </a:t>
            </a:r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9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0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  <p:sp>
        <p:nvSpPr>
          <p:cNvPr id="13" name="Shape 7"/>
          <p:cNvSpPr txBox="1">
            <a:spLocks noGrp="1"/>
          </p:cNvSpPr>
          <p:nvPr>
            <p:ph idx="1"/>
          </p:nvPr>
        </p:nvSpPr>
        <p:spPr>
          <a:xfrm>
            <a:off x="459988" y="1254513"/>
            <a:ext cx="8187782" cy="3253369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71450" marR="0" lvl="0" indent="-38100" algn="l" rtl="0">
              <a:lnSpc>
                <a:spcPct val="90000"/>
              </a:lnSpc>
              <a:spcBef>
                <a:spcPts val="750"/>
              </a:spcBef>
              <a:buClr>
                <a:schemeClr val="dk2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dk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62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23"/>
          <p:cNvSpPr txBox="1">
            <a:spLocks noGrp="1"/>
          </p:cNvSpPr>
          <p:nvPr>
            <p:ph type="body" idx="1" hasCustomPrompt="1"/>
          </p:nvPr>
        </p:nvSpPr>
        <p:spPr>
          <a:xfrm>
            <a:off x="468351" y="1326996"/>
            <a:ext cx="3947533" cy="318618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3335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 dirty="0" smtClean="0"/>
              <a:t>• </a:t>
            </a:r>
            <a:r>
              <a:rPr lang="lt-LT" dirty="0" err="1" smtClean="0"/>
              <a:t>Txt</a:t>
            </a:r>
            <a:endParaRPr dirty="0"/>
          </a:p>
        </p:txBody>
      </p:sp>
      <p:sp>
        <p:nvSpPr>
          <p:cNvPr id="9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 smtClean="0"/>
              <a:t>2017 </a:t>
            </a:r>
            <a:r>
              <a:rPr lang="lt-LT" dirty="0" err="1" smtClean="0"/>
              <a:t>xxxxx</a:t>
            </a:r>
            <a:r>
              <a:rPr lang="lt-LT" dirty="0" smtClean="0"/>
              <a:t> </a:t>
            </a:r>
            <a:r>
              <a:rPr lang="lt-LT" dirty="0" err="1" smtClean="0"/>
              <a:t>xx</a:t>
            </a:r>
            <a:r>
              <a:rPr lang="lt-LT" dirty="0" smtClean="0"/>
              <a:t> </a:t>
            </a:r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12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3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Shape 23"/>
          <p:cNvSpPr txBox="1">
            <a:spLocks noGrp="1"/>
          </p:cNvSpPr>
          <p:nvPr>
            <p:ph type="body" idx="10" hasCustomPrompt="1"/>
          </p:nvPr>
        </p:nvSpPr>
        <p:spPr>
          <a:xfrm>
            <a:off x="4697451" y="1326996"/>
            <a:ext cx="3947533" cy="318618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133350" marR="0" lvl="0" indent="0" algn="l" rtl="0">
              <a:lnSpc>
                <a:spcPct val="90000"/>
              </a:lnSpc>
              <a:spcBef>
                <a:spcPts val="750"/>
              </a:spcBef>
              <a:buClr>
                <a:schemeClr val="lt1"/>
              </a:buClr>
              <a:buSzPct val="100000"/>
              <a:buFont typeface="Arial"/>
              <a:buNone/>
              <a:defRPr sz="1800" b="0" i="0" u="none" strike="noStrike" cap="none" baseline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14350" marR="0" lvl="1" indent="-5715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57250" marR="0" lvl="2" indent="-76200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200150" marR="0" lvl="3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543050" marR="0" lvl="4" indent="-85725" algn="l" rtl="0">
              <a:lnSpc>
                <a:spcPct val="90000"/>
              </a:lnSpc>
              <a:spcBef>
                <a:spcPts val="375"/>
              </a:spcBef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885950" marR="0" lvl="5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228850" marR="0" lvl="6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571750" marR="0" lvl="7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914650" marR="0" lvl="8" indent="-85725" algn="l" rtl="0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 dirty="0" smtClean="0"/>
              <a:t>• </a:t>
            </a:r>
            <a:r>
              <a:rPr lang="lt-LT" dirty="0" err="1" smtClean="0"/>
              <a:t>Txt</a:t>
            </a:r>
            <a:endParaRPr dirty="0"/>
          </a:p>
        </p:txBody>
      </p:sp>
      <p:sp>
        <p:nvSpPr>
          <p:cNvPr id="15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3300" b="1" i="0" u="none" strike="noStrike" cap="none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400"/>
            </a:lvl2pPr>
            <a:lvl3pPr lvl="2" indent="0">
              <a:spcBef>
                <a:spcPts val="0"/>
              </a:spcBef>
              <a:buNone/>
              <a:defRPr sz="1400"/>
            </a:lvl3pPr>
            <a:lvl4pPr lvl="3" indent="0">
              <a:spcBef>
                <a:spcPts val="0"/>
              </a:spcBef>
              <a:buNone/>
              <a:defRPr sz="1400"/>
            </a:lvl4pPr>
            <a:lvl5pPr lvl="4" indent="0">
              <a:spcBef>
                <a:spcPts val="0"/>
              </a:spcBef>
              <a:buNone/>
              <a:defRPr sz="1400"/>
            </a:lvl5pPr>
            <a:lvl6pPr lvl="5" indent="0">
              <a:spcBef>
                <a:spcPts val="0"/>
              </a:spcBef>
              <a:buNone/>
              <a:defRPr sz="1400"/>
            </a:lvl6pPr>
            <a:lvl7pPr lvl="6" indent="0">
              <a:spcBef>
                <a:spcPts val="0"/>
              </a:spcBef>
              <a:buNone/>
              <a:defRPr sz="1400"/>
            </a:lvl7pPr>
            <a:lvl8pPr lvl="7" indent="0">
              <a:spcBef>
                <a:spcPts val="0"/>
              </a:spcBef>
              <a:buNone/>
              <a:defRPr sz="1400"/>
            </a:lvl8pPr>
            <a:lvl9pPr lvl="8" indent="0">
              <a:spcBef>
                <a:spcPts val="0"/>
              </a:spcBef>
              <a:buNone/>
              <a:defRPr sz="14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80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asirinktinis mak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32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>
          <a:xfrm flipV="1">
            <a:off x="0" y="-1"/>
            <a:ext cx="9144000" cy="1145788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Rectangle 1"/>
          <p:cNvSpPr/>
          <p:nvPr userDrawn="1"/>
        </p:nvSpPr>
        <p:spPr>
          <a:xfrm flipV="1">
            <a:off x="0" y="4633332"/>
            <a:ext cx="9144000" cy="510168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9988" y="1262876"/>
            <a:ext cx="8187782" cy="324500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10" name="Shape 8"/>
          <p:cNvSpPr txBox="1">
            <a:spLocks noGrp="1"/>
          </p:cNvSpPr>
          <p:nvPr>
            <p:ph type="dt" idx="2"/>
          </p:nvPr>
        </p:nvSpPr>
        <p:spPr>
          <a:xfrm>
            <a:off x="461382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it-IT" dirty="0" smtClean="0"/>
              <a:t>2017 </a:t>
            </a:r>
            <a:r>
              <a:rPr lang="lt-LT" dirty="0" err="1" smtClean="0"/>
              <a:t>xxxxx</a:t>
            </a:r>
            <a:r>
              <a:rPr lang="lt-LT" dirty="0" smtClean="0"/>
              <a:t> </a:t>
            </a:r>
            <a:r>
              <a:rPr lang="lt-LT" dirty="0" err="1" smtClean="0"/>
              <a:t>xx</a:t>
            </a:r>
            <a:r>
              <a:rPr lang="lt-LT" dirty="0" smtClean="0"/>
              <a:t> </a:t>
            </a:r>
            <a:r>
              <a:rPr lang="it-IT" dirty="0" smtClean="0"/>
              <a:t>d.</a:t>
            </a:r>
            <a:endParaRPr lang="it-IT" dirty="0"/>
          </a:p>
        </p:txBody>
      </p:sp>
      <p:sp>
        <p:nvSpPr>
          <p:cNvPr id="14" name="Shape 9"/>
          <p:cNvSpPr txBox="1">
            <a:spLocks noGrp="1"/>
          </p:cNvSpPr>
          <p:nvPr>
            <p:ph type="ft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lang="sk-SK" dirty="0"/>
          </a:p>
        </p:txBody>
      </p:sp>
      <p:sp>
        <p:nvSpPr>
          <p:cNvPr id="15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 smtClean="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‹#›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63" r:id="rId2"/>
    <p:sldLayoutId id="2147483649" r:id="rId3"/>
    <p:sldLayoutId id="2147483666" r:id="rId4"/>
    <p:sldLayoutId id="214748366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000" b="1" i="0" u="none" strike="noStrike" cap="none">
          <a:solidFill>
            <a:schemeClr val="bg1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078706" marR="0" lvl="0" indent="-945356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75000"/>
          </a:schemeClr>
        </a:buClr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chart" Target="../charts/chart2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61" Type="http://schemas.openxmlformats.org/officeDocument/2006/relationships/tags" Target="../tags/tag6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chart" Target="../charts/chart1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" Type="http://schemas.openxmlformats.org/officeDocument/2006/relationships/tags" Target="../tags/tag68.xml"/><Relationship Id="rId21" Type="http://schemas.openxmlformats.org/officeDocument/2006/relationships/chart" Target="../charts/chart3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7.xml"/><Relationship Id="rId18" Type="http://schemas.openxmlformats.org/officeDocument/2006/relationships/tags" Target="../tags/tag102.xml"/><Relationship Id="rId26" Type="http://schemas.openxmlformats.org/officeDocument/2006/relationships/tags" Target="../tags/tag110.xml"/><Relationship Id="rId39" Type="http://schemas.openxmlformats.org/officeDocument/2006/relationships/tags" Target="../tags/tag123.xml"/><Relationship Id="rId21" Type="http://schemas.openxmlformats.org/officeDocument/2006/relationships/tags" Target="../tags/tag105.xml"/><Relationship Id="rId34" Type="http://schemas.openxmlformats.org/officeDocument/2006/relationships/tags" Target="../tags/tag118.xml"/><Relationship Id="rId42" Type="http://schemas.openxmlformats.org/officeDocument/2006/relationships/tags" Target="../tags/tag126.xml"/><Relationship Id="rId47" Type="http://schemas.openxmlformats.org/officeDocument/2006/relationships/tags" Target="../tags/tag131.xml"/><Relationship Id="rId50" Type="http://schemas.openxmlformats.org/officeDocument/2006/relationships/tags" Target="../tags/tag134.xml"/><Relationship Id="rId55" Type="http://schemas.openxmlformats.org/officeDocument/2006/relationships/chart" Target="../charts/chart6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tags" Target="../tags/tag101.xml"/><Relationship Id="rId25" Type="http://schemas.openxmlformats.org/officeDocument/2006/relationships/tags" Target="../tags/tag109.xml"/><Relationship Id="rId33" Type="http://schemas.openxmlformats.org/officeDocument/2006/relationships/tags" Target="../tags/tag117.xml"/><Relationship Id="rId38" Type="http://schemas.openxmlformats.org/officeDocument/2006/relationships/tags" Target="../tags/tag122.xml"/><Relationship Id="rId46" Type="http://schemas.openxmlformats.org/officeDocument/2006/relationships/tags" Target="../tags/tag130.xml"/><Relationship Id="rId2" Type="http://schemas.openxmlformats.org/officeDocument/2006/relationships/tags" Target="../tags/tag86.xml"/><Relationship Id="rId16" Type="http://schemas.openxmlformats.org/officeDocument/2006/relationships/tags" Target="../tags/tag100.xml"/><Relationship Id="rId20" Type="http://schemas.openxmlformats.org/officeDocument/2006/relationships/tags" Target="../tags/tag104.xml"/><Relationship Id="rId29" Type="http://schemas.openxmlformats.org/officeDocument/2006/relationships/tags" Target="../tags/tag113.xml"/><Relationship Id="rId41" Type="http://schemas.openxmlformats.org/officeDocument/2006/relationships/tags" Target="../tags/tag125.xml"/><Relationship Id="rId54" Type="http://schemas.openxmlformats.org/officeDocument/2006/relationships/chart" Target="../charts/chart5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24" Type="http://schemas.openxmlformats.org/officeDocument/2006/relationships/tags" Target="../tags/tag108.xml"/><Relationship Id="rId32" Type="http://schemas.openxmlformats.org/officeDocument/2006/relationships/tags" Target="../tags/tag116.xml"/><Relationship Id="rId37" Type="http://schemas.openxmlformats.org/officeDocument/2006/relationships/tags" Target="../tags/tag121.xml"/><Relationship Id="rId40" Type="http://schemas.openxmlformats.org/officeDocument/2006/relationships/tags" Target="../tags/tag124.xml"/><Relationship Id="rId45" Type="http://schemas.openxmlformats.org/officeDocument/2006/relationships/tags" Target="../tags/tag129.xml"/><Relationship Id="rId53" Type="http://schemas.openxmlformats.org/officeDocument/2006/relationships/chart" Target="../charts/chart4.xml"/><Relationship Id="rId5" Type="http://schemas.openxmlformats.org/officeDocument/2006/relationships/tags" Target="../tags/tag89.xml"/><Relationship Id="rId15" Type="http://schemas.openxmlformats.org/officeDocument/2006/relationships/tags" Target="../tags/tag99.xml"/><Relationship Id="rId23" Type="http://schemas.openxmlformats.org/officeDocument/2006/relationships/tags" Target="../tags/tag107.xml"/><Relationship Id="rId28" Type="http://schemas.openxmlformats.org/officeDocument/2006/relationships/tags" Target="../tags/tag112.xml"/><Relationship Id="rId36" Type="http://schemas.openxmlformats.org/officeDocument/2006/relationships/tags" Target="../tags/tag120.xml"/><Relationship Id="rId49" Type="http://schemas.openxmlformats.org/officeDocument/2006/relationships/tags" Target="../tags/tag133.xml"/><Relationship Id="rId10" Type="http://schemas.openxmlformats.org/officeDocument/2006/relationships/tags" Target="../tags/tag94.xml"/><Relationship Id="rId19" Type="http://schemas.openxmlformats.org/officeDocument/2006/relationships/tags" Target="../tags/tag103.xml"/><Relationship Id="rId31" Type="http://schemas.openxmlformats.org/officeDocument/2006/relationships/tags" Target="../tags/tag115.xml"/><Relationship Id="rId44" Type="http://schemas.openxmlformats.org/officeDocument/2006/relationships/tags" Target="../tags/tag128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Relationship Id="rId22" Type="http://schemas.openxmlformats.org/officeDocument/2006/relationships/tags" Target="../tags/tag106.xml"/><Relationship Id="rId27" Type="http://schemas.openxmlformats.org/officeDocument/2006/relationships/tags" Target="../tags/tag111.xml"/><Relationship Id="rId30" Type="http://schemas.openxmlformats.org/officeDocument/2006/relationships/tags" Target="../tags/tag114.xml"/><Relationship Id="rId35" Type="http://schemas.openxmlformats.org/officeDocument/2006/relationships/tags" Target="../tags/tag119.xml"/><Relationship Id="rId43" Type="http://schemas.openxmlformats.org/officeDocument/2006/relationships/tags" Target="../tags/tag127.xml"/><Relationship Id="rId48" Type="http://schemas.openxmlformats.org/officeDocument/2006/relationships/tags" Target="../tags/tag132.xml"/><Relationship Id="rId8" Type="http://schemas.openxmlformats.org/officeDocument/2006/relationships/tags" Target="../tags/tag92.xml"/><Relationship Id="rId51" Type="http://schemas.openxmlformats.org/officeDocument/2006/relationships/tags" Target="../tags/tag135.xml"/><Relationship Id="rId3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86"/>
          </a:xfrm>
          <a:prstGeom prst="rect">
            <a:avLst/>
          </a:prstGeom>
        </p:spPr>
      </p:pic>
      <p:sp>
        <p:nvSpPr>
          <p:cNvPr id="8" name="Rectangle 13"/>
          <p:cNvSpPr/>
          <p:nvPr/>
        </p:nvSpPr>
        <p:spPr>
          <a:xfrm>
            <a:off x="-2564" y="3040163"/>
            <a:ext cx="9149127" cy="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Rectangle 5"/>
          <p:cNvSpPr/>
          <p:nvPr/>
        </p:nvSpPr>
        <p:spPr>
          <a:xfrm>
            <a:off x="-2564" y="3705876"/>
            <a:ext cx="9149127" cy="14376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Shape 111"/>
          <p:cNvSpPr txBox="1">
            <a:spLocks/>
          </p:cNvSpPr>
          <p:nvPr/>
        </p:nvSpPr>
        <p:spPr>
          <a:xfrm>
            <a:off x="669074" y="3311912"/>
            <a:ext cx="7984271" cy="1639229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Trebuchet MS"/>
              <a:buNone/>
              <a:defRPr sz="4400" b="0" i="0" u="none" strike="noStrike" cap="non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REKOMENDACIJOS D</a:t>
            </a:r>
            <a:r>
              <a:rPr lang="lt-LT" sz="2800" dirty="0">
                <a:solidFill>
                  <a:schemeClr val="bg1"/>
                </a:solidFill>
              </a:rPr>
              <a:t>ĖL VALSTYBĖS NEKILNOJAMOJO TURTO (VNT) ILGALAIKIŲ EFEKTYVAUS VALDYMO </a:t>
            </a:r>
            <a:r>
              <a:rPr lang="lt-LT" sz="2800" dirty="0" smtClean="0">
                <a:solidFill>
                  <a:schemeClr val="bg1"/>
                </a:solidFill>
              </a:rPr>
              <a:t>GAIRIŲ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lt-LT" altLang="en-US" sz="1600" b="1" dirty="0" smtClean="0">
                <a:solidFill>
                  <a:schemeClr val="bg1"/>
                </a:solidFill>
                <a:latin typeface="Arial" charset="0"/>
              </a:rPr>
              <a:t>2021-05-19</a:t>
            </a:r>
            <a:endParaRPr lang="en-GB" alt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5" y="582726"/>
            <a:ext cx="2409297" cy="15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1713" cy="1008125"/>
          </a:xfrm>
          <a:prstGeom prst="rect">
            <a:avLst/>
          </a:prstGeom>
        </p:spPr>
      </p:pic>
      <p:sp>
        <p:nvSpPr>
          <p:cNvPr id="9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67263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10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Antraštė 2"/>
          <p:cNvSpPr>
            <a:spLocks noGrp="1"/>
          </p:cNvSpPr>
          <p:nvPr>
            <p:ph type="title"/>
          </p:nvPr>
        </p:nvSpPr>
        <p:spPr>
          <a:xfrm>
            <a:off x="459988" y="257118"/>
            <a:ext cx="8187782" cy="677726"/>
          </a:xfrm>
        </p:spPr>
        <p:txBody>
          <a:bodyPr/>
          <a:lstStyle/>
          <a:p>
            <a:r>
              <a:rPr lang="lt-LT" sz="2000" dirty="0" smtClean="0"/>
              <a:t>VNT EFEKTYVAUS VALDYMO INICIATYVOS APŽVALGA, RYŠYS SU KITAIS PROCESAIS</a:t>
            </a:r>
            <a:endParaRPr lang="lt-LT" sz="2000" b="1" dirty="0">
              <a:solidFill>
                <a:schemeClr val="bg1"/>
              </a:solidFill>
            </a:endParaRPr>
          </a:p>
        </p:txBody>
      </p:sp>
      <p:sp>
        <p:nvSpPr>
          <p:cNvPr id="13" name="Rectangle 38">
            <a:extLst>
              <a:ext uri="{FF2B5EF4-FFF2-40B4-BE49-F238E27FC236}">
                <a16:creationId xmlns="" xmlns:a16="http://schemas.microsoft.com/office/drawing/2014/main" id="{06CCFE5C-0D23-4F73-8EFE-8C1B23F5387C}"/>
              </a:ext>
            </a:extLst>
          </p:cNvPr>
          <p:cNvSpPr/>
          <p:nvPr/>
        </p:nvSpPr>
        <p:spPr>
          <a:xfrm>
            <a:off x="3235690" y="1189457"/>
            <a:ext cx="3073493" cy="67279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600" b="1" dirty="0" smtClean="0">
                <a:solidFill>
                  <a:srgbClr val="000000"/>
                </a:solidFill>
              </a:rPr>
              <a:t>DIDELI  KAŠTAI, VALDYMO KOMPLEKSIŠKUMAS</a:t>
            </a:r>
            <a:endParaRPr lang="en-US" sz="1600" b="1" dirty="0" err="1">
              <a:solidFill>
                <a:srgbClr val="000000"/>
              </a:solidFill>
            </a:endParaRPr>
          </a:p>
        </p:txBody>
      </p:sp>
      <p:sp>
        <p:nvSpPr>
          <p:cNvPr id="14" name="Rectangle 44">
            <a:extLst>
              <a:ext uri="{FF2B5EF4-FFF2-40B4-BE49-F238E27FC236}">
                <a16:creationId xmlns="" xmlns:a16="http://schemas.microsoft.com/office/drawing/2014/main" id="{1AACE02D-526A-4764-B9A9-80873D51CDCE}"/>
              </a:ext>
            </a:extLst>
          </p:cNvPr>
          <p:cNvSpPr/>
          <p:nvPr/>
        </p:nvSpPr>
        <p:spPr>
          <a:xfrm>
            <a:off x="193693" y="1203209"/>
            <a:ext cx="2840417" cy="6590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600" b="1" dirty="0" smtClean="0">
                <a:solidFill>
                  <a:srgbClr val="000000"/>
                </a:solidFill>
              </a:rPr>
              <a:t>APIMTIS, DABARTINĖ SITUACIJA</a:t>
            </a:r>
            <a:endParaRPr lang="en-US" sz="1600" b="1" dirty="0" err="1">
              <a:solidFill>
                <a:srgbClr val="000000"/>
              </a:solidFill>
            </a:endParaRPr>
          </a:p>
        </p:txBody>
      </p:sp>
      <p:sp>
        <p:nvSpPr>
          <p:cNvPr id="16" name="Rectangle 50">
            <a:extLst>
              <a:ext uri="{FF2B5EF4-FFF2-40B4-BE49-F238E27FC236}">
                <a16:creationId xmlns="" xmlns:a16="http://schemas.microsoft.com/office/drawing/2014/main" id="{A65B3E11-4713-405F-80FA-449850046662}"/>
              </a:ext>
            </a:extLst>
          </p:cNvPr>
          <p:cNvSpPr/>
          <p:nvPr/>
        </p:nvSpPr>
        <p:spPr>
          <a:xfrm>
            <a:off x="6590371" y="1216960"/>
            <a:ext cx="2366152" cy="65904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600" b="1" dirty="0" smtClean="0">
                <a:solidFill>
                  <a:srgbClr val="000000"/>
                </a:solidFill>
              </a:rPr>
              <a:t>GALIMYBĖS</a:t>
            </a:r>
            <a:endParaRPr lang="en-US" sz="1600" b="1" dirty="0" err="1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690" y="1907579"/>
            <a:ext cx="322086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NT valdymo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sprendimai specifiški, </a:t>
            </a:r>
            <a:r>
              <a:rPr lang="lt-LT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brangūs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 sukeliantys ilgalaikes pasekmes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investavus į </a:t>
            </a:r>
            <a:r>
              <a:rPr lang="lt-L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NT, 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sukuriamas poreikis turtą eksploatuoti (komunalinės sąnaudos, priežiūra, palaikymas) ir valdyti atnaujinimo ar pardavimo </a:t>
            </a:r>
            <a:r>
              <a:rPr lang="lt-L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procesus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Dabartinė </a:t>
            </a:r>
            <a:r>
              <a:rPr lang="lt-LT" sz="1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biudžetavimo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sis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tema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neleidžia nuosekliai stebėti ir valdyti pilnų turto</a:t>
            </a:r>
            <a:r>
              <a:rPr lang="en-US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lt-LT" sz="1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šlaikymo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kaštų</a:t>
            </a:r>
          </a:p>
          <a:p>
            <a:pPr marL="171450" lvl="1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Valstybės lygiu </a:t>
            </a:r>
            <a:r>
              <a:rPr lang="lt-LT" sz="1400" b="1" dirty="0">
                <a:latin typeface="Calibri" panose="020F0502020204030204" pitchFamily="34" charset="0"/>
                <a:cs typeface="Calibri" panose="020F0502020204030204" pitchFamily="34" charset="0"/>
              </a:rPr>
              <a:t>nėra strategiškai planuojamos VNT investicijos </a:t>
            </a: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ir poreikis</a:t>
            </a:r>
            <a:endParaRPr lang="lt-LT" sz="140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90371" y="1932882"/>
            <a:ext cx="2366152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chemeClr val="tx1"/>
                </a:solidFill>
                <a:latin typeface="Calibri" panose="020F0502020204030204" pitchFamily="34" charset="0"/>
                <a:cs typeface="Calibri" pitchFamily="34" charset="0"/>
              </a:rPr>
              <a:t>Centralizavus valdymą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išsigrynina kaštai,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nes VNT valdymas susikoncentruoja vienoje vietoje, tai įgalina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geresnį planavimą ir kontrolę</a:t>
            </a:r>
          </a:p>
          <a:p>
            <a:pPr marL="285750" lvl="1" indent="-2857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Geroji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pasaulinė praktika 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lt-LT" sz="14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profesionalizuoti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turto valdymą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pasitelkiant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specializuotus turto </a:t>
            </a:r>
            <a:r>
              <a:rPr lang="lt-LT" sz="1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valdytojus</a:t>
            </a:r>
            <a:endParaRPr lang="lt-LT" sz="14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94" y="1921009"/>
            <a:ext cx="295095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Šiuo metu kitos paskirties NT </a:t>
            </a:r>
            <a:r>
              <a:rPr lang="lt-LT" sz="14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daugiausia </a:t>
            </a: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valdo ta pati įstaiga, kuri jį naudoja funkcijoms vykdyti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Nėra vieningų VNT valdymo ir priežiūros standartų</a:t>
            </a:r>
            <a:r>
              <a:rPr lang="lt-L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VNT portfelio būklė prastėja </a:t>
            </a:r>
            <a:r>
              <a:rPr lang="lt-LT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–remontai atliekami tik nedidelėje dalyje įstaigų; skiriamos lėšos sudaro nereikšmingą portfelio vertės dalį, nepakankamos palaikyti ar pakelti VNT portfelio vertę</a:t>
            </a:r>
            <a:r>
              <a:rPr lang="lt-LT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9988" y="390293"/>
            <a:ext cx="8187782" cy="544550"/>
          </a:xfrm>
        </p:spPr>
        <p:txBody>
          <a:bodyPr/>
          <a:lstStyle/>
          <a:p>
            <a:r>
              <a:rPr lang="lt-LT" sz="2400" dirty="0" smtClean="0"/>
              <a:t>SIŪLOMI 2 VALDYMO MODELIAI</a:t>
            </a:r>
            <a:endParaRPr lang="lt-LT" sz="2400" dirty="0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5615717-E317-0D45-8FF0-6BB036D0B107}"/>
              </a:ext>
            </a:extLst>
          </p:cNvPr>
          <p:cNvSpPr/>
          <p:nvPr/>
        </p:nvSpPr>
        <p:spPr>
          <a:xfrm>
            <a:off x="962778" y="1324314"/>
            <a:ext cx="3330442" cy="58318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ŠAKINIS CTV  </a:t>
            </a:r>
            <a:r>
              <a:rPr lang="lt-LT" sz="1200" b="1" dirty="0" smtClean="0">
                <a:solidFill>
                  <a:schemeClr val="tx1"/>
                </a:solidFill>
              </a:rPr>
              <a:t>(SADM, KM, VRM, TM)</a:t>
            </a:r>
            <a:endParaRPr lang="lt-LT" sz="1200" b="1" dirty="0">
              <a:solidFill>
                <a:schemeClr val="tx1"/>
              </a:solidFill>
            </a:endParaRPr>
          </a:p>
          <a:p>
            <a:pPr algn="ctr" fontAlgn="base">
              <a:spcBef>
                <a:spcPts val="300"/>
              </a:spcBef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1-5 metai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92F3C722-1940-2B4D-B960-5E1748047364}"/>
              </a:ext>
            </a:extLst>
          </p:cNvPr>
          <p:cNvSpPr/>
          <p:nvPr/>
        </p:nvSpPr>
        <p:spPr>
          <a:xfrm>
            <a:off x="5836604" y="1397624"/>
            <a:ext cx="2743200" cy="27692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TURTO OPERATORIUS</a:t>
            </a:r>
          </a:p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04ECB3EF-DDA7-154A-8EDC-F0A828A9D30C}"/>
              </a:ext>
            </a:extLst>
          </p:cNvPr>
          <p:cNvSpPr/>
          <p:nvPr/>
        </p:nvSpPr>
        <p:spPr>
          <a:xfrm>
            <a:off x="374320" y="2385289"/>
            <a:ext cx="3918900" cy="216580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BĮ arba struktūrinis padalinys ministerijoje. 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Žmogiškieji ištekliai į šakinius CTV perkeliami iš </a:t>
            </a:r>
            <a:r>
              <a:rPr lang="lt-LT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esa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ų</a:t>
            </a:r>
            <a:r>
              <a:rPr lang="lt-LT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ministerijos / turto valdymo struktūrų. 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Privalumai: 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srities specifikos išmanymas, mažesnis pasipriešinimas reformai.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Užduotys: 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optimizuoti šakos VNT portfelius, profesionalus VNT valdymas, skaidrumas.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="" xmlns:a16="http://schemas.microsoft.com/office/drawing/2014/main" id="{8D49025E-1B41-C047-B141-D4DE337BB054}"/>
              </a:ext>
            </a:extLst>
          </p:cNvPr>
          <p:cNvSpPr/>
          <p:nvPr/>
        </p:nvSpPr>
        <p:spPr>
          <a:xfrm>
            <a:off x="5070519" y="2361508"/>
            <a:ext cx="3678889" cy="212070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Turto valdymą ir priežiūrą kaip paslaugą teikia profesionalus turto valdytojas.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Švietimo ir sporto sritis: 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siūloma Turto operatoriaus struktūra prie ministerijos arba Turto banko alternatyva.</a:t>
            </a:r>
          </a:p>
          <a:p>
            <a:pPr marL="171450" indent="-171450" algn="just" fontAlgn="base">
              <a:spcBef>
                <a:spcPts val="6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Sveikatos apsaugos sritis: </a:t>
            </a:r>
            <a:r>
              <a:rPr lang="lt-LT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Regioniniai turto operatoriai atliktų VNT valdymą bei kitas veiklos koordinavimo funkcijas.</a:t>
            </a:r>
          </a:p>
        </p:txBody>
      </p:sp>
      <p:grpSp>
        <p:nvGrpSpPr>
          <p:cNvPr id="10" name="Group 62">
            <a:extLst>
              <a:ext uri="{FF2B5EF4-FFF2-40B4-BE49-F238E27FC236}">
                <a16:creationId xmlns="" xmlns:a16="http://schemas.microsoft.com/office/drawing/2014/main" id="{19473683-CA0E-C44C-9EEA-A943BA8657D5}"/>
              </a:ext>
            </a:extLst>
          </p:cNvPr>
          <p:cNvGrpSpPr/>
          <p:nvPr/>
        </p:nvGrpSpPr>
        <p:grpSpPr>
          <a:xfrm>
            <a:off x="322503" y="1324314"/>
            <a:ext cx="320040" cy="320040"/>
            <a:chOff x="6866890" y="1510868"/>
            <a:chExt cx="320040" cy="320040"/>
          </a:xfrm>
        </p:grpSpPr>
        <p:sp>
          <p:nvSpPr>
            <p:cNvPr id="11" name="Oval 67">
              <a:extLst>
                <a:ext uri="{FF2B5EF4-FFF2-40B4-BE49-F238E27FC236}">
                  <a16:creationId xmlns="" xmlns:a16="http://schemas.microsoft.com/office/drawing/2014/main" id="{58D86B5A-F2DE-C847-B865-17F980A77C56}"/>
                </a:ext>
              </a:extLst>
            </p:cNvPr>
            <p:cNvSpPr/>
            <p:nvPr/>
          </p:nvSpPr>
          <p:spPr>
            <a:xfrm>
              <a:off x="6866890" y="1510868"/>
              <a:ext cx="320040" cy="32004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endParaRPr lang="lt-LT" sz="1200" b="1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5ED0C7D-7601-3446-A35A-F998392E2211}"/>
                </a:ext>
              </a:extLst>
            </p:cNvPr>
            <p:cNvSpPr txBox="1"/>
            <p:nvPr/>
          </p:nvSpPr>
          <p:spPr>
            <a:xfrm>
              <a:off x="6918707" y="1571866"/>
              <a:ext cx="216406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SzPct val="90000"/>
              </a:pPr>
              <a:r>
                <a:rPr lang="lt-LT" sz="1200" b="1"/>
                <a:t>(1)I</a:t>
              </a:r>
            </a:p>
          </p:txBody>
        </p:sp>
      </p:grpSp>
      <p:grpSp>
        <p:nvGrpSpPr>
          <p:cNvPr id="16" name="Group 164">
            <a:extLst>
              <a:ext uri="{FF2B5EF4-FFF2-40B4-BE49-F238E27FC236}">
                <a16:creationId xmlns="" xmlns:a16="http://schemas.microsoft.com/office/drawing/2014/main" id="{EC7BB74D-5ECE-4343-BF59-A15BDDB84C6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82147" y="1740639"/>
            <a:ext cx="617947" cy="471750"/>
            <a:chOff x="4635" y="2707"/>
            <a:chExt cx="410" cy="313"/>
          </a:xfrm>
          <a:solidFill>
            <a:schemeClr val="accent2"/>
          </a:solidFill>
        </p:grpSpPr>
        <p:sp>
          <p:nvSpPr>
            <p:cNvPr id="17" name="Freeform 165">
              <a:extLst>
                <a:ext uri="{FF2B5EF4-FFF2-40B4-BE49-F238E27FC236}">
                  <a16:creationId xmlns="" xmlns:a16="http://schemas.microsoft.com/office/drawing/2014/main" id="{D922BF02-3210-6645-AD5C-D3A359CC2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4" y="2807"/>
              <a:ext cx="356" cy="174"/>
            </a:xfrm>
            <a:custGeom>
              <a:avLst/>
              <a:gdLst>
                <a:gd name="T0" fmla="*/ 100 w 580"/>
                <a:gd name="T1" fmla="*/ 248 h 280"/>
                <a:gd name="T2" fmla="*/ 253 w 580"/>
                <a:gd name="T3" fmla="*/ 198 h 280"/>
                <a:gd name="T4" fmla="*/ 247 w 580"/>
                <a:gd name="T5" fmla="*/ 248 h 280"/>
                <a:gd name="T6" fmla="*/ 103 w 580"/>
                <a:gd name="T7" fmla="*/ 257 h 280"/>
                <a:gd name="T8" fmla="*/ 100 w 580"/>
                <a:gd name="T9" fmla="*/ 248 h 280"/>
                <a:gd name="T10" fmla="*/ 257 w 580"/>
                <a:gd name="T11" fmla="*/ 94 h 280"/>
                <a:gd name="T12" fmla="*/ 97 w 580"/>
                <a:gd name="T13" fmla="*/ 159 h 280"/>
                <a:gd name="T14" fmla="*/ 257 w 580"/>
                <a:gd name="T15" fmla="*/ 94 h 280"/>
                <a:gd name="T16" fmla="*/ 483 w 580"/>
                <a:gd name="T17" fmla="*/ 94 h 280"/>
                <a:gd name="T18" fmla="*/ 326 w 580"/>
                <a:gd name="T19" fmla="*/ 159 h 280"/>
                <a:gd name="T20" fmla="*/ 483 w 580"/>
                <a:gd name="T21" fmla="*/ 94 h 280"/>
                <a:gd name="T22" fmla="*/ 326 w 580"/>
                <a:gd name="T23" fmla="*/ 248 h 280"/>
                <a:gd name="T24" fmla="*/ 480 w 580"/>
                <a:gd name="T25" fmla="*/ 198 h 280"/>
                <a:gd name="T26" fmla="*/ 473 w 580"/>
                <a:gd name="T27" fmla="*/ 248 h 280"/>
                <a:gd name="T28" fmla="*/ 329 w 580"/>
                <a:gd name="T29" fmla="*/ 257 h 280"/>
                <a:gd name="T30" fmla="*/ 326 w 580"/>
                <a:gd name="T31" fmla="*/ 248 h 280"/>
                <a:gd name="T32" fmla="*/ 580 w 580"/>
                <a:gd name="T33" fmla="*/ 257 h 280"/>
                <a:gd name="T34" fmla="*/ 558 w 580"/>
                <a:gd name="T35" fmla="*/ 248 h 280"/>
                <a:gd name="T36" fmla="*/ 548 w 580"/>
                <a:gd name="T37" fmla="*/ 32 h 280"/>
                <a:gd name="T38" fmla="*/ 558 w 580"/>
                <a:gd name="T39" fmla="*/ 27 h 280"/>
                <a:gd name="T40" fmla="*/ 551 w 580"/>
                <a:gd name="T41" fmla="*/ 0 h 280"/>
                <a:gd name="T42" fmla="*/ 473 w 580"/>
                <a:gd name="T43" fmla="*/ 5 h 280"/>
                <a:gd name="T44" fmla="*/ 480 w 580"/>
                <a:gd name="T45" fmla="*/ 32 h 280"/>
                <a:gd name="T46" fmla="*/ 483 w 580"/>
                <a:gd name="T47" fmla="*/ 56 h 280"/>
                <a:gd name="T48" fmla="*/ 323 w 580"/>
                <a:gd name="T49" fmla="*/ 32 h 280"/>
                <a:gd name="T50" fmla="*/ 332 w 580"/>
                <a:gd name="T51" fmla="*/ 27 h 280"/>
                <a:gd name="T52" fmla="*/ 326 w 580"/>
                <a:gd name="T53" fmla="*/ 0 h 280"/>
                <a:gd name="T54" fmla="*/ 247 w 580"/>
                <a:gd name="T55" fmla="*/ 5 h 280"/>
                <a:gd name="T56" fmla="*/ 253 w 580"/>
                <a:gd name="T57" fmla="*/ 32 h 280"/>
                <a:gd name="T58" fmla="*/ 257 w 580"/>
                <a:gd name="T59" fmla="*/ 56 h 280"/>
                <a:gd name="T60" fmla="*/ 97 w 580"/>
                <a:gd name="T61" fmla="*/ 32 h 280"/>
                <a:gd name="T62" fmla="*/ 106 w 580"/>
                <a:gd name="T63" fmla="*/ 27 h 280"/>
                <a:gd name="T64" fmla="*/ 100 w 580"/>
                <a:gd name="T65" fmla="*/ 0 h 280"/>
                <a:gd name="T66" fmla="*/ 22 w 580"/>
                <a:gd name="T67" fmla="*/ 5 h 280"/>
                <a:gd name="T68" fmla="*/ 28 w 580"/>
                <a:gd name="T69" fmla="*/ 32 h 280"/>
                <a:gd name="T70" fmla="*/ 25 w 580"/>
                <a:gd name="T71" fmla="*/ 248 h 280"/>
                <a:gd name="T72" fmla="*/ 22 w 580"/>
                <a:gd name="T73" fmla="*/ 257 h 280"/>
                <a:gd name="T74" fmla="*/ 0 w 580"/>
                <a:gd name="T75" fmla="*/ 280 h 280"/>
                <a:gd name="T76" fmla="*/ 580 w 580"/>
                <a:gd name="T77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0" h="280">
                  <a:moveTo>
                    <a:pt x="100" y="248"/>
                  </a:moveTo>
                  <a:lnTo>
                    <a:pt x="100" y="248"/>
                  </a:lnTo>
                  <a:lnTo>
                    <a:pt x="100" y="198"/>
                  </a:lnTo>
                  <a:lnTo>
                    <a:pt x="253" y="198"/>
                  </a:lnTo>
                  <a:lnTo>
                    <a:pt x="253" y="248"/>
                  </a:lnTo>
                  <a:lnTo>
                    <a:pt x="247" y="248"/>
                  </a:lnTo>
                  <a:lnTo>
                    <a:pt x="247" y="257"/>
                  </a:lnTo>
                  <a:lnTo>
                    <a:pt x="103" y="257"/>
                  </a:lnTo>
                  <a:lnTo>
                    <a:pt x="103" y="248"/>
                  </a:lnTo>
                  <a:lnTo>
                    <a:pt x="100" y="248"/>
                  </a:lnTo>
                  <a:close/>
                  <a:moveTo>
                    <a:pt x="257" y="94"/>
                  </a:moveTo>
                  <a:lnTo>
                    <a:pt x="257" y="94"/>
                  </a:lnTo>
                  <a:lnTo>
                    <a:pt x="253" y="159"/>
                  </a:lnTo>
                  <a:lnTo>
                    <a:pt x="97" y="159"/>
                  </a:lnTo>
                  <a:lnTo>
                    <a:pt x="97" y="94"/>
                  </a:lnTo>
                  <a:lnTo>
                    <a:pt x="257" y="94"/>
                  </a:lnTo>
                  <a:close/>
                  <a:moveTo>
                    <a:pt x="483" y="94"/>
                  </a:moveTo>
                  <a:lnTo>
                    <a:pt x="483" y="94"/>
                  </a:lnTo>
                  <a:lnTo>
                    <a:pt x="480" y="159"/>
                  </a:lnTo>
                  <a:lnTo>
                    <a:pt x="326" y="159"/>
                  </a:lnTo>
                  <a:lnTo>
                    <a:pt x="323" y="94"/>
                  </a:lnTo>
                  <a:lnTo>
                    <a:pt x="483" y="94"/>
                  </a:lnTo>
                  <a:close/>
                  <a:moveTo>
                    <a:pt x="326" y="248"/>
                  </a:moveTo>
                  <a:lnTo>
                    <a:pt x="326" y="248"/>
                  </a:lnTo>
                  <a:lnTo>
                    <a:pt x="326" y="198"/>
                  </a:lnTo>
                  <a:lnTo>
                    <a:pt x="480" y="198"/>
                  </a:lnTo>
                  <a:lnTo>
                    <a:pt x="480" y="248"/>
                  </a:lnTo>
                  <a:lnTo>
                    <a:pt x="473" y="248"/>
                  </a:lnTo>
                  <a:lnTo>
                    <a:pt x="473" y="257"/>
                  </a:lnTo>
                  <a:lnTo>
                    <a:pt x="329" y="257"/>
                  </a:lnTo>
                  <a:lnTo>
                    <a:pt x="329" y="248"/>
                  </a:lnTo>
                  <a:lnTo>
                    <a:pt x="326" y="248"/>
                  </a:lnTo>
                  <a:close/>
                  <a:moveTo>
                    <a:pt x="580" y="257"/>
                  </a:moveTo>
                  <a:lnTo>
                    <a:pt x="580" y="257"/>
                  </a:lnTo>
                  <a:lnTo>
                    <a:pt x="558" y="257"/>
                  </a:lnTo>
                  <a:lnTo>
                    <a:pt x="558" y="248"/>
                  </a:lnTo>
                  <a:lnTo>
                    <a:pt x="551" y="248"/>
                  </a:lnTo>
                  <a:lnTo>
                    <a:pt x="548" y="32"/>
                  </a:lnTo>
                  <a:lnTo>
                    <a:pt x="551" y="32"/>
                  </a:lnTo>
                  <a:cubicBezTo>
                    <a:pt x="554" y="32"/>
                    <a:pt x="558" y="30"/>
                    <a:pt x="558" y="27"/>
                  </a:cubicBezTo>
                  <a:lnTo>
                    <a:pt x="558" y="5"/>
                  </a:lnTo>
                  <a:cubicBezTo>
                    <a:pt x="558" y="2"/>
                    <a:pt x="554" y="0"/>
                    <a:pt x="551" y="0"/>
                  </a:cubicBezTo>
                  <a:lnTo>
                    <a:pt x="480" y="0"/>
                  </a:lnTo>
                  <a:cubicBezTo>
                    <a:pt x="476" y="0"/>
                    <a:pt x="473" y="2"/>
                    <a:pt x="473" y="5"/>
                  </a:cubicBezTo>
                  <a:lnTo>
                    <a:pt x="473" y="27"/>
                  </a:lnTo>
                  <a:cubicBezTo>
                    <a:pt x="473" y="30"/>
                    <a:pt x="476" y="32"/>
                    <a:pt x="480" y="32"/>
                  </a:cubicBezTo>
                  <a:lnTo>
                    <a:pt x="483" y="32"/>
                  </a:lnTo>
                  <a:lnTo>
                    <a:pt x="483" y="56"/>
                  </a:lnTo>
                  <a:lnTo>
                    <a:pt x="323" y="56"/>
                  </a:lnTo>
                  <a:lnTo>
                    <a:pt x="323" y="32"/>
                  </a:lnTo>
                  <a:lnTo>
                    <a:pt x="326" y="32"/>
                  </a:lnTo>
                  <a:cubicBezTo>
                    <a:pt x="329" y="32"/>
                    <a:pt x="332" y="30"/>
                    <a:pt x="332" y="27"/>
                  </a:cubicBezTo>
                  <a:lnTo>
                    <a:pt x="332" y="5"/>
                  </a:lnTo>
                  <a:cubicBezTo>
                    <a:pt x="332" y="2"/>
                    <a:pt x="329" y="0"/>
                    <a:pt x="326" y="0"/>
                  </a:cubicBezTo>
                  <a:lnTo>
                    <a:pt x="253" y="0"/>
                  </a:lnTo>
                  <a:cubicBezTo>
                    <a:pt x="250" y="0"/>
                    <a:pt x="247" y="2"/>
                    <a:pt x="247" y="5"/>
                  </a:cubicBezTo>
                  <a:lnTo>
                    <a:pt x="247" y="27"/>
                  </a:lnTo>
                  <a:cubicBezTo>
                    <a:pt x="247" y="30"/>
                    <a:pt x="250" y="32"/>
                    <a:pt x="253" y="32"/>
                  </a:cubicBezTo>
                  <a:lnTo>
                    <a:pt x="257" y="32"/>
                  </a:lnTo>
                  <a:lnTo>
                    <a:pt x="257" y="56"/>
                  </a:lnTo>
                  <a:lnTo>
                    <a:pt x="97" y="56"/>
                  </a:lnTo>
                  <a:lnTo>
                    <a:pt x="97" y="32"/>
                  </a:lnTo>
                  <a:lnTo>
                    <a:pt x="100" y="32"/>
                  </a:lnTo>
                  <a:cubicBezTo>
                    <a:pt x="103" y="32"/>
                    <a:pt x="106" y="30"/>
                    <a:pt x="106" y="27"/>
                  </a:cubicBezTo>
                  <a:lnTo>
                    <a:pt x="106" y="5"/>
                  </a:lnTo>
                  <a:cubicBezTo>
                    <a:pt x="106" y="2"/>
                    <a:pt x="103" y="0"/>
                    <a:pt x="100" y="0"/>
                  </a:cubicBezTo>
                  <a:lnTo>
                    <a:pt x="28" y="0"/>
                  </a:lnTo>
                  <a:cubicBezTo>
                    <a:pt x="22" y="0"/>
                    <a:pt x="22" y="2"/>
                    <a:pt x="22" y="5"/>
                  </a:cubicBezTo>
                  <a:lnTo>
                    <a:pt x="22" y="27"/>
                  </a:lnTo>
                  <a:cubicBezTo>
                    <a:pt x="22" y="30"/>
                    <a:pt x="22" y="32"/>
                    <a:pt x="28" y="32"/>
                  </a:cubicBezTo>
                  <a:lnTo>
                    <a:pt x="31" y="32"/>
                  </a:lnTo>
                  <a:lnTo>
                    <a:pt x="25" y="248"/>
                  </a:lnTo>
                  <a:lnTo>
                    <a:pt x="22" y="248"/>
                  </a:lnTo>
                  <a:lnTo>
                    <a:pt x="22" y="257"/>
                  </a:lnTo>
                  <a:lnTo>
                    <a:pt x="0" y="257"/>
                  </a:lnTo>
                  <a:lnTo>
                    <a:pt x="0" y="280"/>
                  </a:lnTo>
                  <a:lnTo>
                    <a:pt x="580" y="280"/>
                  </a:lnTo>
                  <a:lnTo>
                    <a:pt x="580" y="25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8" name="Freeform 166">
              <a:extLst>
                <a:ext uri="{FF2B5EF4-FFF2-40B4-BE49-F238E27FC236}">
                  <a16:creationId xmlns="" xmlns:a16="http://schemas.microsoft.com/office/drawing/2014/main" id="{2486B896-D1FC-C54F-95BB-FD2A85C36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1" y="2784"/>
              <a:ext cx="357" cy="14"/>
            </a:xfrm>
            <a:custGeom>
              <a:avLst/>
              <a:gdLst>
                <a:gd name="T0" fmla="*/ 581 w 581"/>
                <a:gd name="T1" fmla="*/ 0 h 23"/>
                <a:gd name="T2" fmla="*/ 581 w 581"/>
                <a:gd name="T3" fmla="*/ 0 h 23"/>
                <a:gd name="T4" fmla="*/ 0 w 581"/>
                <a:gd name="T5" fmla="*/ 0 h 23"/>
                <a:gd name="T6" fmla="*/ 0 w 581"/>
                <a:gd name="T7" fmla="*/ 23 h 23"/>
                <a:gd name="T8" fmla="*/ 581 w 581"/>
                <a:gd name="T9" fmla="*/ 23 h 23"/>
                <a:gd name="T10" fmla="*/ 581 w 581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1" h="23">
                  <a:moveTo>
                    <a:pt x="581" y="0"/>
                  </a:moveTo>
                  <a:lnTo>
                    <a:pt x="581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81" y="23"/>
                  </a:lnTo>
                  <a:lnTo>
                    <a:pt x="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9" name="Freeform 167">
              <a:extLst>
                <a:ext uri="{FF2B5EF4-FFF2-40B4-BE49-F238E27FC236}">
                  <a16:creationId xmlns="" xmlns:a16="http://schemas.microsoft.com/office/drawing/2014/main" id="{6F97FC76-A119-764C-AD9E-B5537E4C0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2986"/>
              <a:ext cx="383" cy="14"/>
            </a:xfrm>
            <a:custGeom>
              <a:avLst/>
              <a:gdLst>
                <a:gd name="T0" fmla="*/ 623 w 623"/>
                <a:gd name="T1" fmla="*/ 0 h 22"/>
                <a:gd name="T2" fmla="*/ 623 w 623"/>
                <a:gd name="T3" fmla="*/ 0 h 22"/>
                <a:gd name="T4" fmla="*/ 0 w 623"/>
                <a:gd name="T5" fmla="*/ 0 h 22"/>
                <a:gd name="T6" fmla="*/ 0 w 623"/>
                <a:gd name="T7" fmla="*/ 22 h 22"/>
                <a:gd name="T8" fmla="*/ 623 w 623"/>
                <a:gd name="T9" fmla="*/ 22 h 22"/>
                <a:gd name="T10" fmla="*/ 623 w 6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3" h="22">
                  <a:moveTo>
                    <a:pt x="623" y="0"/>
                  </a:moveTo>
                  <a:lnTo>
                    <a:pt x="623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623" y="22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0" name="Freeform 168">
              <a:extLst>
                <a:ext uri="{FF2B5EF4-FFF2-40B4-BE49-F238E27FC236}">
                  <a16:creationId xmlns="" xmlns:a16="http://schemas.microsoft.com/office/drawing/2014/main" id="{2D8C157C-A00C-F94F-A532-5D4FCD760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3006"/>
              <a:ext cx="410" cy="14"/>
            </a:xfrm>
            <a:custGeom>
              <a:avLst/>
              <a:gdLst>
                <a:gd name="T0" fmla="*/ 0 w 668"/>
                <a:gd name="T1" fmla="*/ 23 h 23"/>
                <a:gd name="T2" fmla="*/ 0 w 668"/>
                <a:gd name="T3" fmla="*/ 23 h 23"/>
                <a:gd name="T4" fmla="*/ 668 w 668"/>
                <a:gd name="T5" fmla="*/ 23 h 23"/>
                <a:gd name="T6" fmla="*/ 668 w 668"/>
                <a:gd name="T7" fmla="*/ 0 h 23"/>
                <a:gd name="T8" fmla="*/ 0 w 668"/>
                <a:gd name="T9" fmla="*/ 0 h 23"/>
                <a:gd name="T10" fmla="*/ 0 w 66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8" h="23">
                  <a:moveTo>
                    <a:pt x="0" y="23"/>
                  </a:moveTo>
                  <a:lnTo>
                    <a:pt x="0" y="23"/>
                  </a:lnTo>
                  <a:lnTo>
                    <a:pt x="668" y="23"/>
                  </a:lnTo>
                  <a:lnTo>
                    <a:pt x="668" y="0"/>
                  </a:lnTo>
                  <a:lnTo>
                    <a:pt x="0" y="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1" name="Freeform 169">
              <a:extLst>
                <a:ext uri="{FF2B5EF4-FFF2-40B4-BE49-F238E27FC236}">
                  <a16:creationId xmlns="" xmlns:a16="http://schemas.microsoft.com/office/drawing/2014/main" id="{02C3F1B1-7816-D54E-8DDF-2FE6D817D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2707"/>
              <a:ext cx="383" cy="67"/>
            </a:xfrm>
            <a:custGeom>
              <a:avLst/>
              <a:gdLst>
                <a:gd name="T0" fmla="*/ 310 w 623"/>
                <a:gd name="T1" fmla="*/ 77 h 108"/>
                <a:gd name="T2" fmla="*/ 310 w 623"/>
                <a:gd name="T3" fmla="*/ 77 h 108"/>
                <a:gd name="T4" fmla="*/ 288 w 623"/>
                <a:gd name="T5" fmla="*/ 55 h 108"/>
                <a:gd name="T6" fmla="*/ 310 w 623"/>
                <a:gd name="T7" fmla="*/ 32 h 108"/>
                <a:gd name="T8" fmla="*/ 335 w 623"/>
                <a:gd name="T9" fmla="*/ 55 h 108"/>
                <a:gd name="T10" fmla="*/ 310 w 623"/>
                <a:gd name="T11" fmla="*/ 77 h 108"/>
                <a:gd name="T12" fmla="*/ 623 w 623"/>
                <a:gd name="T13" fmla="*/ 83 h 108"/>
                <a:gd name="T14" fmla="*/ 623 w 623"/>
                <a:gd name="T15" fmla="*/ 83 h 108"/>
                <a:gd name="T16" fmla="*/ 542 w 623"/>
                <a:gd name="T17" fmla="*/ 83 h 108"/>
                <a:gd name="T18" fmla="*/ 360 w 623"/>
                <a:gd name="T19" fmla="*/ 10 h 108"/>
                <a:gd name="T20" fmla="*/ 266 w 623"/>
                <a:gd name="T21" fmla="*/ 10 h 108"/>
                <a:gd name="T22" fmla="*/ 84 w 623"/>
                <a:gd name="T23" fmla="*/ 83 h 108"/>
                <a:gd name="T24" fmla="*/ 0 w 623"/>
                <a:gd name="T25" fmla="*/ 83 h 108"/>
                <a:gd name="T26" fmla="*/ 0 w 623"/>
                <a:gd name="T27" fmla="*/ 108 h 108"/>
                <a:gd name="T28" fmla="*/ 623 w 623"/>
                <a:gd name="T29" fmla="*/ 108 h 108"/>
                <a:gd name="T30" fmla="*/ 623 w 623"/>
                <a:gd name="T31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3" h="108">
                  <a:moveTo>
                    <a:pt x="310" y="77"/>
                  </a:moveTo>
                  <a:lnTo>
                    <a:pt x="310" y="77"/>
                  </a:lnTo>
                  <a:cubicBezTo>
                    <a:pt x="297" y="77"/>
                    <a:pt x="288" y="68"/>
                    <a:pt x="288" y="55"/>
                  </a:cubicBezTo>
                  <a:cubicBezTo>
                    <a:pt x="288" y="42"/>
                    <a:pt x="297" y="32"/>
                    <a:pt x="310" y="32"/>
                  </a:cubicBezTo>
                  <a:cubicBezTo>
                    <a:pt x="322" y="32"/>
                    <a:pt x="335" y="42"/>
                    <a:pt x="335" y="55"/>
                  </a:cubicBezTo>
                  <a:cubicBezTo>
                    <a:pt x="335" y="68"/>
                    <a:pt x="322" y="77"/>
                    <a:pt x="310" y="77"/>
                  </a:cubicBezTo>
                  <a:close/>
                  <a:moveTo>
                    <a:pt x="623" y="83"/>
                  </a:moveTo>
                  <a:lnTo>
                    <a:pt x="623" y="83"/>
                  </a:lnTo>
                  <a:lnTo>
                    <a:pt x="542" y="83"/>
                  </a:lnTo>
                  <a:lnTo>
                    <a:pt x="360" y="10"/>
                  </a:lnTo>
                  <a:cubicBezTo>
                    <a:pt x="335" y="0"/>
                    <a:pt x="294" y="0"/>
                    <a:pt x="266" y="10"/>
                  </a:cubicBezTo>
                  <a:lnTo>
                    <a:pt x="84" y="83"/>
                  </a:lnTo>
                  <a:lnTo>
                    <a:pt x="0" y="83"/>
                  </a:lnTo>
                  <a:lnTo>
                    <a:pt x="0" y="108"/>
                  </a:lnTo>
                  <a:lnTo>
                    <a:pt x="623" y="108"/>
                  </a:lnTo>
                  <a:lnTo>
                    <a:pt x="623" y="8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  <p:sp>
        <p:nvSpPr>
          <p:cNvPr id="22" name="Freeform 141">
            <a:extLst>
              <a:ext uri="{FF2B5EF4-FFF2-40B4-BE49-F238E27FC236}">
                <a16:creationId xmlns="" xmlns:a16="http://schemas.microsoft.com/office/drawing/2014/main" id="{CFA954C1-5DAB-AA48-B9C8-E7056F831A62}"/>
              </a:ext>
            </a:extLst>
          </p:cNvPr>
          <p:cNvSpPr>
            <a:spLocks noEditPoints="1"/>
          </p:cNvSpPr>
          <p:nvPr/>
        </p:nvSpPr>
        <p:spPr bwMode="auto">
          <a:xfrm>
            <a:off x="1583425" y="1931476"/>
            <a:ext cx="365760" cy="347472"/>
          </a:xfrm>
          <a:custGeom>
            <a:avLst/>
            <a:gdLst>
              <a:gd name="T0" fmla="*/ 255 w 430"/>
              <a:gd name="T1" fmla="*/ 350 h 430"/>
              <a:gd name="T2" fmla="*/ 255 w 430"/>
              <a:gd name="T3" fmla="*/ 350 h 430"/>
              <a:gd name="T4" fmla="*/ 175 w 430"/>
              <a:gd name="T5" fmla="*/ 350 h 430"/>
              <a:gd name="T6" fmla="*/ 175 w 430"/>
              <a:gd name="T7" fmla="*/ 256 h 430"/>
              <a:gd name="T8" fmla="*/ 255 w 430"/>
              <a:gd name="T9" fmla="*/ 256 h 430"/>
              <a:gd name="T10" fmla="*/ 255 w 430"/>
              <a:gd name="T11" fmla="*/ 350 h 430"/>
              <a:gd name="T12" fmla="*/ 413 w 430"/>
              <a:gd name="T13" fmla="*/ 192 h 430"/>
              <a:gd name="T14" fmla="*/ 413 w 430"/>
              <a:gd name="T15" fmla="*/ 192 h 430"/>
              <a:gd name="T16" fmla="*/ 227 w 430"/>
              <a:gd name="T17" fmla="*/ 4 h 430"/>
              <a:gd name="T18" fmla="*/ 203 w 430"/>
              <a:gd name="T19" fmla="*/ 4 h 430"/>
              <a:gd name="T20" fmla="*/ 16 w 430"/>
              <a:gd name="T21" fmla="*/ 192 h 430"/>
              <a:gd name="T22" fmla="*/ 2 w 430"/>
              <a:gd name="T23" fmla="*/ 222 h 430"/>
              <a:gd name="T24" fmla="*/ 28 w 430"/>
              <a:gd name="T25" fmla="*/ 243 h 430"/>
              <a:gd name="T26" fmla="*/ 68 w 430"/>
              <a:gd name="T27" fmla="*/ 243 h 430"/>
              <a:gd name="T28" fmla="*/ 68 w 430"/>
              <a:gd name="T29" fmla="*/ 403 h 430"/>
              <a:gd name="T30" fmla="*/ 95 w 430"/>
              <a:gd name="T31" fmla="*/ 430 h 430"/>
              <a:gd name="T32" fmla="*/ 335 w 430"/>
              <a:gd name="T33" fmla="*/ 430 h 430"/>
              <a:gd name="T34" fmla="*/ 361 w 430"/>
              <a:gd name="T35" fmla="*/ 403 h 430"/>
              <a:gd name="T36" fmla="*/ 361 w 430"/>
              <a:gd name="T37" fmla="*/ 243 h 430"/>
              <a:gd name="T38" fmla="*/ 401 w 430"/>
              <a:gd name="T39" fmla="*/ 243 h 430"/>
              <a:gd name="T40" fmla="*/ 427 w 430"/>
              <a:gd name="T41" fmla="*/ 222 h 430"/>
              <a:gd name="T42" fmla="*/ 413 w 430"/>
              <a:gd name="T43" fmla="*/ 19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0" h="430">
                <a:moveTo>
                  <a:pt x="255" y="350"/>
                </a:moveTo>
                <a:lnTo>
                  <a:pt x="255" y="350"/>
                </a:lnTo>
                <a:lnTo>
                  <a:pt x="175" y="350"/>
                </a:lnTo>
                <a:lnTo>
                  <a:pt x="175" y="256"/>
                </a:lnTo>
                <a:lnTo>
                  <a:pt x="255" y="256"/>
                </a:lnTo>
                <a:lnTo>
                  <a:pt x="255" y="350"/>
                </a:lnTo>
                <a:close/>
                <a:moveTo>
                  <a:pt x="413" y="192"/>
                </a:moveTo>
                <a:lnTo>
                  <a:pt x="413" y="192"/>
                </a:lnTo>
                <a:lnTo>
                  <a:pt x="227" y="4"/>
                </a:lnTo>
                <a:cubicBezTo>
                  <a:pt x="219" y="0"/>
                  <a:pt x="210" y="0"/>
                  <a:pt x="203" y="4"/>
                </a:cubicBezTo>
                <a:lnTo>
                  <a:pt x="16" y="192"/>
                </a:lnTo>
                <a:cubicBezTo>
                  <a:pt x="5" y="198"/>
                  <a:pt x="0" y="210"/>
                  <a:pt x="2" y="222"/>
                </a:cubicBezTo>
                <a:cubicBezTo>
                  <a:pt x="5" y="234"/>
                  <a:pt x="16" y="243"/>
                  <a:pt x="28" y="243"/>
                </a:cubicBezTo>
                <a:lnTo>
                  <a:pt x="68" y="243"/>
                </a:lnTo>
                <a:lnTo>
                  <a:pt x="68" y="403"/>
                </a:lnTo>
                <a:cubicBezTo>
                  <a:pt x="68" y="418"/>
                  <a:pt x="80" y="430"/>
                  <a:pt x="95" y="430"/>
                </a:cubicBezTo>
                <a:lnTo>
                  <a:pt x="335" y="430"/>
                </a:lnTo>
                <a:cubicBezTo>
                  <a:pt x="350" y="430"/>
                  <a:pt x="361" y="418"/>
                  <a:pt x="361" y="403"/>
                </a:cubicBezTo>
                <a:lnTo>
                  <a:pt x="361" y="243"/>
                </a:lnTo>
                <a:lnTo>
                  <a:pt x="401" y="243"/>
                </a:lnTo>
                <a:cubicBezTo>
                  <a:pt x="414" y="243"/>
                  <a:pt x="425" y="234"/>
                  <a:pt x="427" y="222"/>
                </a:cubicBezTo>
                <a:cubicBezTo>
                  <a:pt x="430" y="210"/>
                  <a:pt x="424" y="198"/>
                  <a:pt x="413" y="19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23" name="Freeform 141">
            <a:extLst>
              <a:ext uri="{FF2B5EF4-FFF2-40B4-BE49-F238E27FC236}">
                <a16:creationId xmlns="" xmlns:a16="http://schemas.microsoft.com/office/drawing/2014/main" id="{3DA1DBE1-C5CD-644E-969C-3E5DE56DB9BE}"/>
              </a:ext>
            </a:extLst>
          </p:cNvPr>
          <p:cNvSpPr>
            <a:spLocks noEditPoints="1"/>
          </p:cNvSpPr>
          <p:nvPr/>
        </p:nvSpPr>
        <p:spPr bwMode="auto">
          <a:xfrm>
            <a:off x="2225610" y="1942595"/>
            <a:ext cx="365760" cy="347472"/>
          </a:xfrm>
          <a:custGeom>
            <a:avLst/>
            <a:gdLst>
              <a:gd name="T0" fmla="*/ 255 w 430"/>
              <a:gd name="T1" fmla="*/ 350 h 430"/>
              <a:gd name="T2" fmla="*/ 255 w 430"/>
              <a:gd name="T3" fmla="*/ 350 h 430"/>
              <a:gd name="T4" fmla="*/ 175 w 430"/>
              <a:gd name="T5" fmla="*/ 350 h 430"/>
              <a:gd name="T6" fmla="*/ 175 w 430"/>
              <a:gd name="T7" fmla="*/ 256 h 430"/>
              <a:gd name="T8" fmla="*/ 255 w 430"/>
              <a:gd name="T9" fmla="*/ 256 h 430"/>
              <a:gd name="T10" fmla="*/ 255 w 430"/>
              <a:gd name="T11" fmla="*/ 350 h 430"/>
              <a:gd name="T12" fmla="*/ 413 w 430"/>
              <a:gd name="T13" fmla="*/ 192 h 430"/>
              <a:gd name="T14" fmla="*/ 413 w 430"/>
              <a:gd name="T15" fmla="*/ 192 h 430"/>
              <a:gd name="T16" fmla="*/ 227 w 430"/>
              <a:gd name="T17" fmla="*/ 4 h 430"/>
              <a:gd name="T18" fmla="*/ 203 w 430"/>
              <a:gd name="T19" fmla="*/ 4 h 430"/>
              <a:gd name="T20" fmla="*/ 16 w 430"/>
              <a:gd name="T21" fmla="*/ 192 h 430"/>
              <a:gd name="T22" fmla="*/ 2 w 430"/>
              <a:gd name="T23" fmla="*/ 222 h 430"/>
              <a:gd name="T24" fmla="*/ 28 w 430"/>
              <a:gd name="T25" fmla="*/ 243 h 430"/>
              <a:gd name="T26" fmla="*/ 68 w 430"/>
              <a:gd name="T27" fmla="*/ 243 h 430"/>
              <a:gd name="T28" fmla="*/ 68 w 430"/>
              <a:gd name="T29" fmla="*/ 403 h 430"/>
              <a:gd name="T30" fmla="*/ 95 w 430"/>
              <a:gd name="T31" fmla="*/ 430 h 430"/>
              <a:gd name="T32" fmla="*/ 335 w 430"/>
              <a:gd name="T33" fmla="*/ 430 h 430"/>
              <a:gd name="T34" fmla="*/ 361 w 430"/>
              <a:gd name="T35" fmla="*/ 403 h 430"/>
              <a:gd name="T36" fmla="*/ 361 w 430"/>
              <a:gd name="T37" fmla="*/ 243 h 430"/>
              <a:gd name="T38" fmla="*/ 401 w 430"/>
              <a:gd name="T39" fmla="*/ 243 h 430"/>
              <a:gd name="T40" fmla="*/ 427 w 430"/>
              <a:gd name="T41" fmla="*/ 222 h 430"/>
              <a:gd name="T42" fmla="*/ 413 w 430"/>
              <a:gd name="T43" fmla="*/ 19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0" h="430">
                <a:moveTo>
                  <a:pt x="255" y="350"/>
                </a:moveTo>
                <a:lnTo>
                  <a:pt x="255" y="350"/>
                </a:lnTo>
                <a:lnTo>
                  <a:pt x="175" y="350"/>
                </a:lnTo>
                <a:lnTo>
                  <a:pt x="175" y="256"/>
                </a:lnTo>
                <a:lnTo>
                  <a:pt x="255" y="256"/>
                </a:lnTo>
                <a:lnTo>
                  <a:pt x="255" y="350"/>
                </a:lnTo>
                <a:close/>
                <a:moveTo>
                  <a:pt x="413" y="192"/>
                </a:moveTo>
                <a:lnTo>
                  <a:pt x="413" y="192"/>
                </a:lnTo>
                <a:lnTo>
                  <a:pt x="227" y="4"/>
                </a:lnTo>
                <a:cubicBezTo>
                  <a:pt x="219" y="0"/>
                  <a:pt x="210" y="0"/>
                  <a:pt x="203" y="4"/>
                </a:cubicBezTo>
                <a:lnTo>
                  <a:pt x="16" y="192"/>
                </a:lnTo>
                <a:cubicBezTo>
                  <a:pt x="5" y="198"/>
                  <a:pt x="0" y="210"/>
                  <a:pt x="2" y="222"/>
                </a:cubicBezTo>
                <a:cubicBezTo>
                  <a:pt x="5" y="234"/>
                  <a:pt x="16" y="243"/>
                  <a:pt x="28" y="243"/>
                </a:cubicBezTo>
                <a:lnTo>
                  <a:pt x="68" y="243"/>
                </a:lnTo>
                <a:lnTo>
                  <a:pt x="68" y="403"/>
                </a:lnTo>
                <a:cubicBezTo>
                  <a:pt x="68" y="418"/>
                  <a:pt x="80" y="430"/>
                  <a:pt x="95" y="430"/>
                </a:cubicBezTo>
                <a:lnTo>
                  <a:pt x="335" y="430"/>
                </a:lnTo>
                <a:cubicBezTo>
                  <a:pt x="350" y="430"/>
                  <a:pt x="361" y="418"/>
                  <a:pt x="361" y="403"/>
                </a:cubicBezTo>
                <a:lnTo>
                  <a:pt x="361" y="243"/>
                </a:lnTo>
                <a:lnTo>
                  <a:pt x="401" y="243"/>
                </a:lnTo>
                <a:cubicBezTo>
                  <a:pt x="414" y="243"/>
                  <a:pt x="425" y="234"/>
                  <a:pt x="427" y="222"/>
                </a:cubicBezTo>
                <a:cubicBezTo>
                  <a:pt x="430" y="210"/>
                  <a:pt x="424" y="198"/>
                  <a:pt x="413" y="19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pSp>
        <p:nvGrpSpPr>
          <p:cNvPr id="24" name="Group 114">
            <a:extLst>
              <a:ext uri="{FF2B5EF4-FFF2-40B4-BE49-F238E27FC236}">
                <a16:creationId xmlns="" xmlns:a16="http://schemas.microsoft.com/office/drawing/2014/main" id="{192E32F0-A38F-DE4A-BEF7-54A219967B6B}"/>
              </a:ext>
            </a:extLst>
          </p:cNvPr>
          <p:cNvGrpSpPr/>
          <p:nvPr/>
        </p:nvGrpSpPr>
        <p:grpSpPr>
          <a:xfrm>
            <a:off x="6833226" y="1676330"/>
            <a:ext cx="795654" cy="603558"/>
            <a:chOff x="9695365" y="1383166"/>
            <a:chExt cx="795654" cy="603558"/>
          </a:xfrm>
        </p:grpSpPr>
        <p:sp>
          <p:nvSpPr>
            <p:cNvPr id="25" name="Freeform 4">
              <a:extLst>
                <a:ext uri="{FF2B5EF4-FFF2-40B4-BE49-F238E27FC236}">
                  <a16:creationId xmlns="" xmlns:a16="http://schemas.microsoft.com/office/drawing/2014/main" id="{20C936B8-B27C-3B4A-B3E6-3E6FBC1010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95365" y="1383166"/>
              <a:ext cx="795654" cy="603558"/>
            </a:xfrm>
            <a:custGeom>
              <a:avLst/>
              <a:gdLst/>
              <a:ahLst/>
              <a:cxnLst>
                <a:cxn ang="0">
                  <a:pos x="1503" y="6045"/>
                </a:cxn>
                <a:cxn ang="0">
                  <a:pos x="2485" y="6479"/>
                </a:cxn>
                <a:cxn ang="0">
                  <a:pos x="3037" y="6845"/>
                </a:cxn>
                <a:cxn ang="0">
                  <a:pos x="3766" y="6738"/>
                </a:cxn>
                <a:cxn ang="0">
                  <a:pos x="4585" y="6824"/>
                </a:cxn>
                <a:cxn ang="0">
                  <a:pos x="5248" y="7550"/>
                </a:cxn>
                <a:cxn ang="0">
                  <a:pos x="4981" y="8480"/>
                </a:cxn>
                <a:cxn ang="0">
                  <a:pos x="4803" y="9479"/>
                </a:cxn>
                <a:cxn ang="0">
                  <a:pos x="5173" y="10019"/>
                </a:cxn>
                <a:cxn ang="0">
                  <a:pos x="5988" y="10512"/>
                </a:cxn>
                <a:cxn ang="0">
                  <a:pos x="6807" y="11045"/>
                </a:cxn>
                <a:cxn ang="0">
                  <a:pos x="7047" y="11979"/>
                </a:cxn>
                <a:cxn ang="0">
                  <a:pos x="7825" y="12360"/>
                </a:cxn>
                <a:cxn ang="0">
                  <a:pos x="8497" y="12360"/>
                </a:cxn>
                <a:cxn ang="0">
                  <a:pos x="9613" y="12504"/>
                </a:cxn>
                <a:cxn ang="0">
                  <a:pos x="10525" y="12084"/>
                </a:cxn>
                <a:cxn ang="0">
                  <a:pos x="10849" y="11412"/>
                </a:cxn>
                <a:cxn ang="0">
                  <a:pos x="12001" y="10920"/>
                </a:cxn>
                <a:cxn ang="0">
                  <a:pos x="12853" y="10476"/>
                </a:cxn>
                <a:cxn ang="0">
                  <a:pos x="13213" y="11256"/>
                </a:cxn>
                <a:cxn ang="0">
                  <a:pos x="13525" y="10608"/>
                </a:cxn>
                <a:cxn ang="0">
                  <a:pos x="13009" y="10188"/>
                </a:cxn>
                <a:cxn ang="0">
                  <a:pos x="13525" y="9216"/>
                </a:cxn>
                <a:cxn ang="0">
                  <a:pos x="13585" y="7944"/>
                </a:cxn>
                <a:cxn ang="0">
                  <a:pos x="14173" y="7272"/>
                </a:cxn>
                <a:cxn ang="0">
                  <a:pos x="14869" y="6708"/>
                </a:cxn>
                <a:cxn ang="0">
                  <a:pos x="15481" y="6324"/>
                </a:cxn>
                <a:cxn ang="0">
                  <a:pos x="16141" y="5928"/>
                </a:cxn>
                <a:cxn ang="0">
                  <a:pos x="16345" y="5376"/>
                </a:cxn>
                <a:cxn ang="0">
                  <a:pos x="15493" y="5172"/>
                </a:cxn>
                <a:cxn ang="0">
                  <a:pos x="15613" y="4404"/>
                </a:cxn>
                <a:cxn ang="0">
                  <a:pos x="15439" y="3566"/>
                </a:cxn>
                <a:cxn ang="0">
                  <a:pos x="14712" y="2958"/>
                </a:cxn>
                <a:cxn ang="0">
                  <a:pos x="13956" y="2186"/>
                </a:cxn>
                <a:cxn ang="0">
                  <a:pos x="13225" y="1598"/>
                </a:cxn>
                <a:cxn ang="0">
                  <a:pos x="12406" y="1382"/>
                </a:cxn>
                <a:cxn ang="0">
                  <a:pos x="11529" y="1181"/>
                </a:cxn>
                <a:cxn ang="0">
                  <a:pos x="11151" y="386"/>
                </a:cxn>
                <a:cxn ang="0">
                  <a:pos x="10828" y="132"/>
                </a:cxn>
                <a:cxn ang="0">
                  <a:pos x="10275" y="441"/>
                </a:cxn>
                <a:cxn ang="0">
                  <a:pos x="9784" y="897"/>
                </a:cxn>
                <a:cxn ang="0">
                  <a:pos x="8952" y="971"/>
                </a:cxn>
                <a:cxn ang="0">
                  <a:pos x="8079" y="518"/>
                </a:cxn>
                <a:cxn ang="0">
                  <a:pos x="7002" y="387"/>
                </a:cxn>
                <a:cxn ang="0">
                  <a:pos x="5869" y="410"/>
                </a:cxn>
                <a:cxn ang="0">
                  <a:pos x="5112" y="351"/>
                </a:cxn>
                <a:cxn ang="0">
                  <a:pos x="3975" y="119"/>
                </a:cxn>
                <a:cxn ang="0">
                  <a:pos x="3078" y="144"/>
                </a:cxn>
                <a:cxn ang="0">
                  <a:pos x="2425" y="449"/>
                </a:cxn>
                <a:cxn ang="0">
                  <a:pos x="1552" y="843"/>
                </a:cxn>
                <a:cxn ang="0">
                  <a:pos x="975" y="1385"/>
                </a:cxn>
                <a:cxn ang="0">
                  <a:pos x="490" y="2090"/>
                </a:cxn>
                <a:cxn ang="0">
                  <a:pos x="465" y="4191"/>
                </a:cxn>
                <a:cxn ang="0">
                  <a:pos x="315" y="5351"/>
                </a:cxn>
                <a:cxn ang="0">
                  <a:pos x="600" y="4134"/>
                </a:cxn>
                <a:cxn ang="0">
                  <a:pos x="910" y="4619"/>
                </a:cxn>
                <a:cxn ang="0">
                  <a:pos x="922" y="5333"/>
                </a:cxn>
              </a:cxnLst>
              <a:rect l="0" t="0" r="r" b="b"/>
              <a:pathLst>
                <a:path w="16489" h="12504">
                  <a:moveTo>
                    <a:pt x="1009" y="5721"/>
                  </a:moveTo>
                  <a:lnTo>
                    <a:pt x="1095" y="5645"/>
                  </a:lnTo>
                  <a:lnTo>
                    <a:pt x="1195" y="5580"/>
                  </a:lnTo>
                  <a:lnTo>
                    <a:pt x="1260" y="5655"/>
                  </a:lnTo>
                  <a:lnTo>
                    <a:pt x="1303" y="5730"/>
                  </a:lnTo>
                  <a:lnTo>
                    <a:pt x="1362" y="5804"/>
                  </a:lnTo>
                  <a:lnTo>
                    <a:pt x="1371" y="5903"/>
                  </a:lnTo>
                  <a:lnTo>
                    <a:pt x="1444" y="5970"/>
                  </a:lnTo>
                  <a:lnTo>
                    <a:pt x="1503" y="6045"/>
                  </a:lnTo>
                  <a:lnTo>
                    <a:pt x="1617" y="6060"/>
                  </a:lnTo>
                  <a:lnTo>
                    <a:pt x="1723" y="6044"/>
                  </a:lnTo>
                  <a:lnTo>
                    <a:pt x="1827" y="6093"/>
                  </a:lnTo>
                  <a:lnTo>
                    <a:pt x="1953" y="6120"/>
                  </a:lnTo>
                  <a:lnTo>
                    <a:pt x="2116" y="6281"/>
                  </a:lnTo>
                  <a:lnTo>
                    <a:pt x="2152" y="6356"/>
                  </a:lnTo>
                  <a:lnTo>
                    <a:pt x="2320" y="6440"/>
                  </a:lnTo>
                  <a:lnTo>
                    <a:pt x="2418" y="6428"/>
                  </a:lnTo>
                  <a:lnTo>
                    <a:pt x="2485" y="6479"/>
                  </a:lnTo>
                  <a:lnTo>
                    <a:pt x="2541" y="6525"/>
                  </a:lnTo>
                  <a:lnTo>
                    <a:pt x="2689" y="6618"/>
                  </a:lnTo>
                  <a:lnTo>
                    <a:pt x="2775" y="6630"/>
                  </a:lnTo>
                  <a:lnTo>
                    <a:pt x="2857" y="6603"/>
                  </a:lnTo>
                  <a:lnTo>
                    <a:pt x="2940" y="6593"/>
                  </a:lnTo>
                  <a:lnTo>
                    <a:pt x="3016" y="6620"/>
                  </a:lnTo>
                  <a:lnTo>
                    <a:pt x="3030" y="6675"/>
                  </a:lnTo>
                  <a:lnTo>
                    <a:pt x="2986" y="6740"/>
                  </a:lnTo>
                  <a:lnTo>
                    <a:pt x="3037" y="6845"/>
                  </a:lnTo>
                  <a:lnTo>
                    <a:pt x="3087" y="6897"/>
                  </a:lnTo>
                  <a:lnTo>
                    <a:pt x="3153" y="6923"/>
                  </a:lnTo>
                  <a:lnTo>
                    <a:pt x="3234" y="6897"/>
                  </a:lnTo>
                  <a:lnTo>
                    <a:pt x="3270" y="6852"/>
                  </a:lnTo>
                  <a:lnTo>
                    <a:pt x="3316" y="6810"/>
                  </a:lnTo>
                  <a:lnTo>
                    <a:pt x="3388" y="6779"/>
                  </a:lnTo>
                  <a:lnTo>
                    <a:pt x="3478" y="6756"/>
                  </a:lnTo>
                  <a:lnTo>
                    <a:pt x="3577" y="6759"/>
                  </a:lnTo>
                  <a:lnTo>
                    <a:pt x="3766" y="6738"/>
                  </a:lnTo>
                  <a:lnTo>
                    <a:pt x="3960" y="6788"/>
                  </a:lnTo>
                  <a:lnTo>
                    <a:pt x="4089" y="6795"/>
                  </a:lnTo>
                  <a:lnTo>
                    <a:pt x="4207" y="6831"/>
                  </a:lnTo>
                  <a:lnTo>
                    <a:pt x="4315" y="6812"/>
                  </a:lnTo>
                  <a:lnTo>
                    <a:pt x="4378" y="6785"/>
                  </a:lnTo>
                  <a:lnTo>
                    <a:pt x="4447" y="6731"/>
                  </a:lnTo>
                  <a:lnTo>
                    <a:pt x="4521" y="6714"/>
                  </a:lnTo>
                  <a:lnTo>
                    <a:pt x="4588" y="6743"/>
                  </a:lnTo>
                  <a:lnTo>
                    <a:pt x="4585" y="6824"/>
                  </a:lnTo>
                  <a:lnTo>
                    <a:pt x="4596" y="6933"/>
                  </a:lnTo>
                  <a:lnTo>
                    <a:pt x="4654" y="7067"/>
                  </a:lnTo>
                  <a:lnTo>
                    <a:pt x="4728" y="7185"/>
                  </a:lnTo>
                  <a:lnTo>
                    <a:pt x="4822" y="7166"/>
                  </a:lnTo>
                  <a:lnTo>
                    <a:pt x="4947" y="7238"/>
                  </a:lnTo>
                  <a:lnTo>
                    <a:pt x="4984" y="7356"/>
                  </a:lnTo>
                  <a:lnTo>
                    <a:pt x="5028" y="7440"/>
                  </a:lnTo>
                  <a:lnTo>
                    <a:pt x="5113" y="7490"/>
                  </a:lnTo>
                  <a:lnTo>
                    <a:pt x="5248" y="7550"/>
                  </a:lnTo>
                  <a:lnTo>
                    <a:pt x="5293" y="7629"/>
                  </a:lnTo>
                  <a:lnTo>
                    <a:pt x="5296" y="7734"/>
                  </a:lnTo>
                  <a:lnTo>
                    <a:pt x="5365" y="7883"/>
                  </a:lnTo>
                  <a:lnTo>
                    <a:pt x="5353" y="8042"/>
                  </a:lnTo>
                  <a:lnTo>
                    <a:pt x="5295" y="8160"/>
                  </a:lnTo>
                  <a:lnTo>
                    <a:pt x="5211" y="8198"/>
                  </a:lnTo>
                  <a:lnTo>
                    <a:pt x="5109" y="8267"/>
                  </a:lnTo>
                  <a:lnTo>
                    <a:pt x="5019" y="8313"/>
                  </a:lnTo>
                  <a:lnTo>
                    <a:pt x="4981" y="8480"/>
                  </a:lnTo>
                  <a:lnTo>
                    <a:pt x="4887" y="8568"/>
                  </a:lnTo>
                  <a:lnTo>
                    <a:pt x="4941" y="8708"/>
                  </a:lnTo>
                  <a:lnTo>
                    <a:pt x="5004" y="8796"/>
                  </a:lnTo>
                  <a:lnTo>
                    <a:pt x="4906" y="8930"/>
                  </a:lnTo>
                  <a:lnTo>
                    <a:pt x="4825" y="9023"/>
                  </a:lnTo>
                  <a:lnTo>
                    <a:pt x="4791" y="9107"/>
                  </a:lnTo>
                  <a:lnTo>
                    <a:pt x="4848" y="9204"/>
                  </a:lnTo>
                  <a:lnTo>
                    <a:pt x="4788" y="9350"/>
                  </a:lnTo>
                  <a:lnTo>
                    <a:pt x="4803" y="9479"/>
                  </a:lnTo>
                  <a:lnTo>
                    <a:pt x="4801" y="9635"/>
                  </a:lnTo>
                  <a:lnTo>
                    <a:pt x="4848" y="9758"/>
                  </a:lnTo>
                  <a:lnTo>
                    <a:pt x="4920" y="9827"/>
                  </a:lnTo>
                  <a:lnTo>
                    <a:pt x="4933" y="9960"/>
                  </a:lnTo>
                  <a:lnTo>
                    <a:pt x="5010" y="10110"/>
                  </a:lnTo>
                  <a:lnTo>
                    <a:pt x="5092" y="10215"/>
                  </a:lnTo>
                  <a:lnTo>
                    <a:pt x="5149" y="10166"/>
                  </a:lnTo>
                  <a:lnTo>
                    <a:pt x="5172" y="10095"/>
                  </a:lnTo>
                  <a:lnTo>
                    <a:pt x="5173" y="10019"/>
                  </a:lnTo>
                  <a:lnTo>
                    <a:pt x="5283" y="9986"/>
                  </a:lnTo>
                  <a:lnTo>
                    <a:pt x="5547" y="10056"/>
                  </a:lnTo>
                  <a:lnTo>
                    <a:pt x="5632" y="10107"/>
                  </a:lnTo>
                  <a:lnTo>
                    <a:pt x="5688" y="10197"/>
                  </a:lnTo>
                  <a:lnTo>
                    <a:pt x="5764" y="10286"/>
                  </a:lnTo>
                  <a:lnTo>
                    <a:pt x="5797" y="10370"/>
                  </a:lnTo>
                  <a:lnTo>
                    <a:pt x="5796" y="10455"/>
                  </a:lnTo>
                  <a:lnTo>
                    <a:pt x="5890" y="10497"/>
                  </a:lnTo>
                  <a:lnTo>
                    <a:pt x="5988" y="10512"/>
                  </a:lnTo>
                  <a:lnTo>
                    <a:pt x="6072" y="10499"/>
                  </a:lnTo>
                  <a:lnTo>
                    <a:pt x="6123" y="10538"/>
                  </a:lnTo>
                  <a:lnTo>
                    <a:pt x="6309" y="10647"/>
                  </a:lnTo>
                  <a:lnTo>
                    <a:pt x="6376" y="10718"/>
                  </a:lnTo>
                  <a:lnTo>
                    <a:pt x="6495" y="10740"/>
                  </a:lnTo>
                  <a:lnTo>
                    <a:pt x="6589" y="10716"/>
                  </a:lnTo>
                  <a:lnTo>
                    <a:pt x="6661" y="10847"/>
                  </a:lnTo>
                  <a:lnTo>
                    <a:pt x="6772" y="10926"/>
                  </a:lnTo>
                  <a:lnTo>
                    <a:pt x="6807" y="11045"/>
                  </a:lnTo>
                  <a:lnTo>
                    <a:pt x="6874" y="11147"/>
                  </a:lnTo>
                  <a:lnTo>
                    <a:pt x="6993" y="11183"/>
                  </a:lnTo>
                  <a:lnTo>
                    <a:pt x="7081" y="11319"/>
                  </a:lnTo>
                  <a:lnTo>
                    <a:pt x="7110" y="11451"/>
                  </a:lnTo>
                  <a:lnTo>
                    <a:pt x="7174" y="11597"/>
                  </a:lnTo>
                  <a:lnTo>
                    <a:pt x="7174" y="11736"/>
                  </a:lnTo>
                  <a:lnTo>
                    <a:pt x="7200" y="11841"/>
                  </a:lnTo>
                  <a:lnTo>
                    <a:pt x="7110" y="11895"/>
                  </a:lnTo>
                  <a:lnTo>
                    <a:pt x="7047" y="11979"/>
                  </a:lnTo>
                  <a:lnTo>
                    <a:pt x="7017" y="12062"/>
                  </a:lnTo>
                  <a:lnTo>
                    <a:pt x="7093" y="12158"/>
                  </a:lnTo>
                  <a:lnTo>
                    <a:pt x="7093" y="12210"/>
                  </a:lnTo>
                  <a:lnTo>
                    <a:pt x="7189" y="12276"/>
                  </a:lnTo>
                  <a:lnTo>
                    <a:pt x="7321" y="12300"/>
                  </a:lnTo>
                  <a:lnTo>
                    <a:pt x="7429" y="12360"/>
                  </a:lnTo>
                  <a:lnTo>
                    <a:pt x="7561" y="12336"/>
                  </a:lnTo>
                  <a:lnTo>
                    <a:pt x="7705" y="12324"/>
                  </a:lnTo>
                  <a:lnTo>
                    <a:pt x="7825" y="12360"/>
                  </a:lnTo>
                  <a:lnTo>
                    <a:pt x="7885" y="12492"/>
                  </a:lnTo>
                  <a:lnTo>
                    <a:pt x="7993" y="12468"/>
                  </a:lnTo>
                  <a:lnTo>
                    <a:pt x="8029" y="12396"/>
                  </a:lnTo>
                  <a:lnTo>
                    <a:pt x="7993" y="12336"/>
                  </a:lnTo>
                  <a:lnTo>
                    <a:pt x="8077" y="12264"/>
                  </a:lnTo>
                  <a:lnTo>
                    <a:pt x="8209" y="12288"/>
                  </a:lnTo>
                  <a:lnTo>
                    <a:pt x="8317" y="12204"/>
                  </a:lnTo>
                  <a:lnTo>
                    <a:pt x="8425" y="12252"/>
                  </a:lnTo>
                  <a:lnTo>
                    <a:pt x="8497" y="12360"/>
                  </a:lnTo>
                  <a:lnTo>
                    <a:pt x="8641" y="12336"/>
                  </a:lnTo>
                  <a:lnTo>
                    <a:pt x="8785" y="12324"/>
                  </a:lnTo>
                  <a:lnTo>
                    <a:pt x="8905" y="12252"/>
                  </a:lnTo>
                  <a:lnTo>
                    <a:pt x="9049" y="12192"/>
                  </a:lnTo>
                  <a:lnTo>
                    <a:pt x="9157" y="12228"/>
                  </a:lnTo>
                  <a:lnTo>
                    <a:pt x="9277" y="12276"/>
                  </a:lnTo>
                  <a:lnTo>
                    <a:pt x="9373" y="12372"/>
                  </a:lnTo>
                  <a:lnTo>
                    <a:pt x="9493" y="12456"/>
                  </a:lnTo>
                  <a:lnTo>
                    <a:pt x="9613" y="12504"/>
                  </a:lnTo>
                  <a:lnTo>
                    <a:pt x="9769" y="12492"/>
                  </a:lnTo>
                  <a:lnTo>
                    <a:pt x="9865" y="12408"/>
                  </a:lnTo>
                  <a:lnTo>
                    <a:pt x="9997" y="12300"/>
                  </a:lnTo>
                  <a:lnTo>
                    <a:pt x="10069" y="12192"/>
                  </a:lnTo>
                  <a:lnTo>
                    <a:pt x="10213" y="12108"/>
                  </a:lnTo>
                  <a:lnTo>
                    <a:pt x="10309" y="11988"/>
                  </a:lnTo>
                  <a:lnTo>
                    <a:pt x="10453" y="11952"/>
                  </a:lnTo>
                  <a:lnTo>
                    <a:pt x="10537" y="11964"/>
                  </a:lnTo>
                  <a:lnTo>
                    <a:pt x="10525" y="12084"/>
                  </a:lnTo>
                  <a:lnTo>
                    <a:pt x="10609" y="12168"/>
                  </a:lnTo>
                  <a:lnTo>
                    <a:pt x="10693" y="12108"/>
                  </a:lnTo>
                  <a:lnTo>
                    <a:pt x="10777" y="12012"/>
                  </a:lnTo>
                  <a:lnTo>
                    <a:pt x="10933" y="12012"/>
                  </a:lnTo>
                  <a:lnTo>
                    <a:pt x="10969" y="11868"/>
                  </a:lnTo>
                  <a:lnTo>
                    <a:pt x="10933" y="11736"/>
                  </a:lnTo>
                  <a:lnTo>
                    <a:pt x="10873" y="11628"/>
                  </a:lnTo>
                  <a:lnTo>
                    <a:pt x="10861" y="11520"/>
                  </a:lnTo>
                  <a:lnTo>
                    <a:pt x="10849" y="11412"/>
                  </a:lnTo>
                  <a:lnTo>
                    <a:pt x="10957" y="11280"/>
                  </a:lnTo>
                  <a:lnTo>
                    <a:pt x="11149" y="11244"/>
                  </a:lnTo>
                  <a:lnTo>
                    <a:pt x="11293" y="11136"/>
                  </a:lnTo>
                  <a:lnTo>
                    <a:pt x="11329" y="11256"/>
                  </a:lnTo>
                  <a:lnTo>
                    <a:pt x="11497" y="11316"/>
                  </a:lnTo>
                  <a:lnTo>
                    <a:pt x="11665" y="11304"/>
                  </a:lnTo>
                  <a:lnTo>
                    <a:pt x="11749" y="11184"/>
                  </a:lnTo>
                  <a:lnTo>
                    <a:pt x="11881" y="11016"/>
                  </a:lnTo>
                  <a:lnTo>
                    <a:pt x="12001" y="10920"/>
                  </a:lnTo>
                  <a:lnTo>
                    <a:pt x="12037" y="10836"/>
                  </a:lnTo>
                  <a:lnTo>
                    <a:pt x="12037" y="10716"/>
                  </a:lnTo>
                  <a:lnTo>
                    <a:pt x="12181" y="10680"/>
                  </a:lnTo>
                  <a:lnTo>
                    <a:pt x="12301" y="10704"/>
                  </a:lnTo>
                  <a:lnTo>
                    <a:pt x="12469" y="10704"/>
                  </a:lnTo>
                  <a:lnTo>
                    <a:pt x="12541" y="10608"/>
                  </a:lnTo>
                  <a:lnTo>
                    <a:pt x="12661" y="10560"/>
                  </a:lnTo>
                  <a:lnTo>
                    <a:pt x="12757" y="10536"/>
                  </a:lnTo>
                  <a:lnTo>
                    <a:pt x="12853" y="10476"/>
                  </a:lnTo>
                  <a:lnTo>
                    <a:pt x="12901" y="10596"/>
                  </a:lnTo>
                  <a:lnTo>
                    <a:pt x="12997" y="10656"/>
                  </a:lnTo>
                  <a:lnTo>
                    <a:pt x="12973" y="10824"/>
                  </a:lnTo>
                  <a:lnTo>
                    <a:pt x="13045" y="10920"/>
                  </a:lnTo>
                  <a:lnTo>
                    <a:pt x="12985" y="11016"/>
                  </a:lnTo>
                  <a:lnTo>
                    <a:pt x="12901" y="11100"/>
                  </a:lnTo>
                  <a:lnTo>
                    <a:pt x="12973" y="11184"/>
                  </a:lnTo>
                  <a:lnTo>
                    <a:pt x="13081" y="11232"/>
                  </a:lnTo>
                  <a:lnTo>
                    <a:pt x="13213" y="11256"/>
                  </a:lnTo>
                  <a:lnTo>
                    <a:pt x="13309" y="11316"/>
                  </a:lnTo>
                  <a:lnTo>
                    <a:pt x="13405" y="11268"/>
                  </a:lnTo>
                  <a:lnTo>
                    <a:pt x="13501" y="11196"/>
                  </a:lnTo>
                  <a:lnTo>
                    <a:pt x="13681" y="11148"/>
                  </a:lnTo>
                  <a:lnTo>
                    <a:pt x="13705" y="11016"/>
                  </a:lnTo>
                  <a:lnTo>
                    <a:pt x="13645" y="10908"/>
                  </a:lnTo>
                  <a:lnTo>
                    <a:pt x="13633" y="10692"/>
                  </a:lnTo>
                  <a:lnTo>
                    <a:pt x="13585" y="10596"/>
                  </a:lnTo>
                  <a:lnTo>
                    <a:pt x="13525" y="10608"/>
                  </a:lnTo>
                  <a:lnTo>
                    <a:pt x="13477" y="10560"/>
                  </a:lnTo>
                  <a:lnTo>
                    <a:pt x="13441" y="10440"/>
                  </a:lnTo>
                  <a:lnTo>
                    <a:pt x="13381" y="10356"/>
                  </a:lnTo>
                  <a:lnTo>
                    <a:pt x="13309" y="10392"/>
                  </a:lnTo>
                  <a:lnTo>
                    <a:pt x="13249" y="10416"/>
                  </a:lnTo>
                  <a:lnTo>
                    <a:pt x="13153" y="10380"/>
                  </a:lnTo>
                  <a:lnTo>
                    <a:pt x="13045" y="10368"/>
                  </a:lnTo>
                  <a:lnTo>
                    <a:pt x="12973" y="10296"/>
                  </a:lnTo>
                  <a:lnTo>
                    <a:pt x="13009" y="10188"/>
                  </a:lnTo>
                  <a:lnTo>
                    <a:pt x="13093" y="10092"/>
                  </a:lnTo>
                  <a:lnTo>
                    <a:pt x="13129" y="10008"/>
                  </a:lnTo>
                  <a:lnTo>
                    <a:pt x="13213" y="9888"/>
                  </a:lnTo>
                  <a:lnTo>
                    <a:pt x="13189" y="9756"/>
                  </a:lnTo>
                  <a:lnTo>
                    <a:pt x="13213" y="9612"/>
                  </a:lnTo>
                  <a:lnTo>
                    <a:pt x="13261" y="9468"/>
                  </a:lnTo>
                  <a:lnTo>
                    <a:pt x="13321" y="9336"/>
                  </a:lnTo>
                  <a:lnTo>
                    <a:pt x="13429" y="9264"/>
                  </a:lnTo>
                  <a:lnTo>
                    <a:pt x="13525" y="9216"/>
                  </a:lnTo>
                  <a:lnTo>
                    <a:pt x="13561" y="9096"/>
                  </a:lnTo>
                  <a:lnTo>
                    <a:pt x="13537" y="8940"/>
                  </a:lnTo>
                  <a:lnTo>
                    <a:pt x="13513" y="8808"/>
                  </a:lnTo>
                  <a:lnTo>
                    <a:pt x="13477" y="8640"/>
                  </a:lnTo>
                  <a:lnTo>
                    <a:pt x="13501" y="8460"/>
                  </a:lnTo>
                  <a:lnTo>
                    <a:pt x="13513" y="8268"/>
                  </a:lnTo>
                  <a:lnTo>
                    <a:pt x="13501" y="8124"/>
                  </a:lnTo>
                  <a:lnTo>
                    <a:pt x="13477" y="7980"/>
                  </a:lnTo>
                  <a:lnTo>
                    <a:pt x="13585" y="7944"/>
                  </a:lnTo>
                  <a:lnTo>
                    <a:pt x="13597" y="7848"/>
                  </a:lnTo>
                  <a:lnTo>
                    <a:pt x="13645" y="7728"/>
                  </a:lnTo>
                  <a:lnTo>
                    <a:pt x="13729" y="7620"/>
                  </a:lnTo>
                  <a:lnTo>
                    <a:pt x="13789" y="7524"/>
                  </a:lnTo>
                  <a:lnTo>
                    <a:pt x="13801" y="7416"/>
                  </a:lnTo>
                  <a:lnTo>
                    <a:pt x="13873" y="7356"/>
                  </a:lnTo>
                  <a:lnTo>
                    <a:pt x="13981" y="7332"/>
                  </a:lnTo>
                  <a:lnTo>
                    <a:pt x="14101" y="7260"/>
                  </a:lnTo>
                  <a:lnTo>
                    <a:pt x="14173" y="7272"/>
                  </a:lnTo>
                  <a:lnTo>
                    <a:pt x="14293" y="7272"/>
                  </a:lnTo>
                  <a:lnTo>
                    <a:pt x="14401" y="7236"/>
                  </a:lnTo>
                  <a:lnTo>
                    <a:pt x="14437" y="7152"/>
                  </a:lnTo>
                  <a:lnTo>
                    <a:pt x="14545" y="7092"/>
                  </a:lnTo>
                  <a:lnTo>
                    <a:pt x="14629" y="7056"/>
                  </a:lnTo>
                  <a:lnTo>
                    <a:pt x="14749" y="7032"/>
                  </a:lnTo>
                  <a:lnTo>
                    <a:pt x="14797" y="6960"/>
                  </a:lnTo>
                  <a:lnTo>
                    <a:pt x="14845" y="6840"/>
                  </a:lnTo>
                  <a:lnTo>
                    <a:pt x="14869" y="6708"/>
                  </a:lnTo>
                  <a:lnTo>
                    <a:pt x="14929" y="6624"/>
                  </a:lnTo>
                  <a:lnTo>
                    <a:pt x="14893" y="6552"/>
                  </a:lnTo>
                  <a:lnTo>
                    <a:pt x="14845" y="6456"/>
                  </a:lnTo>
                  <a:lnTo>
                    <a:pt x="14977" y="6384"/>
                  </a:lnTo>
                  <a:lnTo>
                    <a:pt x="15061" y="6324"/>
                  </a:lnTo>
                  <a:lnTo>
                    <a:pt x="15181" y="6300"/>
                  </a:lnTo>
                  <a:lnTo>
                    <a:pt x="15289" y="6336"/>
                  </a:lnTo>
                  <a:lnTo>
                    <a:pt x="15385" y="6312"/>
                  </a:lnTo>
                  <a:lnTo>
                    <a:pt x="15481" y="6324"/>
                  </a:lnTo>
                  <a:lnTo>
                    <a:pt x="15613" y="6228"/>
                  </a:lnTo>
                  <a:lnTo>
                    <a:pt x="15673" y="6276"/>
                  </a:lnTo>
                  <a:lnTo>
                    <a:pt x="15769" y="6228"/>
                  </a:lnTo>
                  <a:lnTo>
                    <a:pt x="15901" y="6228"/>
                  </a:lnTo>
                  <a:lnTo>
                    <a:pt x="15997" y="6192"/>
                  </a:lnTo>
                  <a:lnTo>
                    <a:pt x="16057" y="6216"/>
                  </a:lnTo>
                  <a:lnTo>
                    <a:pt x="16117" y="6096"/>
                  </a:lnTo>
                  <a:lnTo>
                    <a:pt x="16093" y="6000"/>
                  </a:lnTo>
                  <a:lnTo>
                    <a:pt x="16141" y="5928"/>
                  </a:lnTo>
                  <a:lnTo>
                    <a:pt x="16213" y="5856"/>
                  </a:lnTo>
                  <a:lnTo>
                    <a:pt x="16213" y="5748"/>
                  </a:lnTo>
                  <a:lnTo>
                    <a:pt x="16213" y="5664"/>
                  </a:lnTo>
                  <a:lnTo>
                    <a:pt x="16321" y="5652"/>
                  </a:lnTo>
                  <a:lnTo>
                    <a:pt x="16405" y="5580"/>
                  </a:lnTo>
                  <a:lnTo>
                    <a:pt x="16489" y="5520"/>
                  </a:lnTo>
                  <a:lnTo>
                    <a:pt x="16465" y="5424"/>
                  </a:lnTo>
                  <a:lnTo>
                    <a:pt x="16417" y="5376"/>
                  </a:lnTo>
                  <a:lnTo>
                    <a:pt x="16345" y="5376"/>
                  </a:lnTo>
                  <a:lnTo>
                    <a:pt x="16261" y="5352"/>
                  </a:lnTo>
                  <a:lnTo>
                    <a:pt x="16153" y="5328"/>
                  </a:lnTo>
                  <a:lnTo>
                    <a:pt x="16009" y="5304"/>
                  </a:lnTo>
                  <a:lnTo>
                    <a:pt x="15877" y="5352"/>
                  </a:lnTo>
                  <a:lnTo>
                    <a:pt x="15733" y="5340"/>
                  </a:lnTo>
                  <a:lnTo>
                    <a:pt x="15589" y="5352"/>
                  </a:lnTo>
                  <a:lnTo>
                    <a:pt x="15469" y="5340"/>
                  </a:lnTo>
                  <a:lnTo>
                    <a:pt x="15409" y="5244"/>
                  </a:lnTo>
                  <a:lnTo>
                    <a:pt x="15493" y="5172"/>
                  </a:lnTo>
                  <a:lnTo>
                    <a:pt x="15541" y="5112"/>
                  </a:lnTo>
                  <a:lnTo>
                    <a:pt x="15625" y="5100"/>
                  </a:lnTo>
                  <a:lnTo>
                    <a:pt x="15685" y="5028"/>
                  </a:lnTo>
                  <a:lnTo>
                    <a:pt x="15685" y="4956"/>
                  </a:lnTo>
                  <a:lnTo>
                    <a:pt x="15625" y="4860"/>
                  </a:lnTo>
                  <a:lnTo>
                    <a:pt x="15661" y="4764"/>
                  </a:lnTo>
                  <a:lnTo>
                    <a:pt x="15649" y="4644"/>
                  </a:lnTo>
                  <a:lnTo>
                    <a:pt x="15613" y="4500"/>
                  </a:lnTo>
                  <a:lnTo>
                    <a:pt x="15613" y="4404"/>
                  </a:lnTo>
                  <a:lnTo>
                    <a:pt x="15685" y="4380"/>
                  </a:lnTo>
                  <a:lnTo>
                    <a:pt x="15793" y="4272"/>
                  </a:lnTo>
                  <a:lnTo>
                    <a:pt x="15853" y="4140"/>
                  </a:lnTo>
                  <a:lnTo>
                    <a:pt x="15877" y="3960"/>
                  </a:lnTo>
                  <a:lnTo>
                    <a:pt x="15841" y="3780"/>
                  </a:lnTo>
                  <a:lnTo>
                    <a:pt x="15817" y="3636"/>
                  </a:lnTo>
                  <a:lnTo>
                    <a:pt x="15733" y="3678"/>
                  </a:lnTo>
                  <a:lnTo>
                    <a:pt x="15541" y="3647"/>
                  </a:lnTo>
                  <a:lnTo>
                    <a:pt x="15439" y="3566"/>
                  </a:lnTo>
                  <a:lnTo>
                    <a:pt x="15363" y="3504"/>
                  </a:lnTo>
                  <a:lnTo>
                    <a:pt x="15253" y="3516"/>
                  </a:lnTo>
                  <a:lnTo>
                    <a:pt x="15133" y="3468"/>
                  </a:lnTo>
                  <a:lnTo>
                    <a:pt x="15049" y="3383"/>
                  </a:lnTo>
                  <a:lnTo>
                    <a:pt x="14965" y="3347"/>
                  </a:lnTo>
                  <a:lnTo>
                    <a:pt x="14890" y="3270"/>
                  </a:lnTo>
                  <a:lnTo>
                    <a:pt x="14775" y="3195"/>
                  </a:lnTo>
                  <a:lnTo>
                    <a:pt x="14728" y="3078"/>
                  </a:lnTo>
                  <a:lnTo>
                    <a:pt x="14712" y="2958"/>
                  </a:lnTo>
                  <a:lnTo>
                    <a:pt x="14679" y="2855"/>
                  </a:lnTo>
                  <a:lnTo>
                    <a:pt x="14610" y="2786"/>
                  </a:lnTo>
                  <a:lnTo>
                    <a:pt x="14460" y="2702"/>
                  </a:lnTo>
                  <a:lnTo>
                    <a:pt x="14362" y="2676"/>
                  </a:lnTo>
                  <a:lnTo>
                    <a:pt x="14235" y="2472"/>
                  </a:lnTo>
                  <a:lnTo>
                    <a:pt x="14197" y="2352"/>
                  </a:lnTo>
                  <a:lnTo>
                    <a:pt x="14125" y="2291"/>
                  </a:lnTo>
                  <a:lnTo>
                    <a:pt x="14050" y="2258"/>
                  </a:lnTo>
                  <a:lnTo>
                    <a:pt x="13956" y="2186"/>
                  </a:lnTo>
                  <a:lnTo>
                    <a:pt x="13770" y="2103"/>
                  </a:lnTo>
                  <a:lnTo>
                    <a:pt x="13657" y="2097"/>
                  </a:lnTo>
                  <a:lnTo>
                    <a:pt x="13648" y="2007"/>
                  </a:lnTo>
                  <a:lnTo>
                    <a:pt x="13597" y="1917"/>
                  </a:lnTo>
                  <a:lnTo>
                    <a:pt x="13533" y="1862"/>
                  </a:lnTo>
                  <a:lnTo>
                    <a:pt x="13402" y="1775"/>
                  </a:lnTo>
                  <a:lnTo>
                    <a:pt x="13269" y="1746"/>
                  </a:lnTo>
                  <a:lnTo>
                    <a:pt x="13200" y="1685"/>
                  </a:lnTo>
                  <a:lnTo>
                    <a:pt x="13225" y="1598"/>
                  </a:lnTo>
                  <a:lnTo>
                    <a:pt x="13218" y="1499"/>
                  </a:lnTo>
                  <a:lnTo>
                    <a:pt x="13143" y="1415"/>
                  </a:lnTo>
                  <a:lnTo>
                    <a:pt x="13008" y="1464"/>
                  </a:lnTo>
                  <a:lnTo>
                    <a:pt x="12912" y="1455"/>
                  </a:lnTo>
                  <a:lnTo>
                    <a:pt x="12730" y="1301"/>
                  </a:lnTo>
                  <a:lnTo>
                    <a:pt x="12703" y="1391"/>
                  </a:lnTo>
                  <a:lnTo>
                    <a:pt x="12613" y="1436"/>
                  </a:lnTo>
                  <a:lnTo>
                    <a:pt x="12490" y="1413"/>
                  </a:lnTo>
                  <a:lnTo>
                    <a:pt x="12406" y="1382"/>
                  </a:lnTo>
                  <a:lnTo>
                    <a:pt x="12271" y="1382"/>
                  </a:lnTo>
                  <a:lnTo>
                    <a:pt x="12175" y="1437"/>
                  </a:lnTo>
                  <a:lnTo>
                    <a:pt x="12063" y="1370"/>
                  </a:lnTo>
                  <a:lnTo>
                    <a:pt x="11995" y="1286"/>
                  </a:lnTo>
                  <a:lnTo>
                    <a:pt x="11926" y="1209"/>
                  </a:lnTo>
                  <a:lnTo>
                    <a:pt x="11817" y="1283"/>
                  </a:lnTo>
                  <a:lnTo>
                    <a:pt x="11677" y="1290"/>
                  </a:lnTo>
                  <a:lnTo>
                    <a:pt x="11544" y="1245"/>
                  </a:lnTo>
                  <a:lnTo>
                    <a:pt x="11529" y="1181"/>
                  </a:lnTo>
                  <a:lnTo>
                    <a:pt x="11470" y="1098"/>
                  </a:lnTo>
                  <a:lnTo>
                    <a:pt x="11469" y="1005"/>
                  </a:lnTo>
                  <a:lnTo>
                    <a:pt x="11425" y="920"/>
                  </a:lnTo>
                  <a:lnTo>
                    <a:pt x="11397" y="833"/>
                  </a:lnTo>
                  <a:lnTo>
                    <a:pt x="11337" y="744"/>
                  </a:lnTo>
                  <a:lnTo>
                    <a:pt x="11250" y="657"/>
                  </a:lnTo>
                  <a:lnTo>
                    <a:pt x="11197" y="560"/>
                  </a:lnTo>
                  <a:lnTo>
                    <a:pt x="11205" y="476"/>
                  </a:lnTo>
                  <a:lnTo>
                    <a:pt x="11151" y="386"/>
                  </a:lnTo>
                  <a:lnTo>
                    <a:pt x="11116" y="297"/>
                  </a:lnTo>
                  <a:lnTo>
                    <a:pt x="11050" y="201"/>
                  </a:lnTo>
                  <a:lnTo>
                    <a:pt x="11004" y="113"/>
                  </a:lnTo>
                  <a:lnTo>
                    <a:pt x="11076" y="20"/>
                  </a:lnTo>
                  <a:lnTo>
                    <a:pt x="10969" y="3"/>
                  </a:lnTo>
                  <a:lnTo>
                    <a:pt x="10914" y="36"/>
                  </a:lnTo>
                  <a:lnTo>
                    <a:pt x="10884" y="90"/>
                  </a:lnTo>
                  <a:lnTo>
                    <a:pt x="10905" y="147"/>
                  </a:lnTo>
                  <a:lnTo>
                    <a:pt x="10828" y="132"/>
                  </a:lnTo>
                  <a:lnTo>
                    <a:pt x="10723" y="95"/>
                  </a:lnTo>
                  <a:lnTo>
                    <a:pt x="10732" y="177"/>
                  </a:lnTo>
                  <a:lnTo>
                    <a:pt x="10695" y="221"/>
                  </a:lnTo>
                  <a:lnTo>
                    <a:pt x="10593" y="212"/>
                  </a:lnTo>
                  <a:lnTo>
                    <a:pt x="10492" y="239"/>
                  </a:lnTo>
                  <a:lnTo>
                    <a:pt x="10474" y="284"/>
                  </a:lnTo>
                  <a:lnTo>
                    <a:pt x="10428" y="359"/>
                  </a:lnTo>
                  <a:lnTo>
                    <a:pt x="10308" y="359"/>
                  </a:lnTo>
                  <a:lnTo>
                    <a:pt x="10275" y="441"/>
                  </a:lnTo>
                  <a:lnTo>
                    <a:pt x="10291" y="506"/>
                  </a:lnTo>
                  <a:lnTo>
                    <a:pt x="10203" y="540"/>
                  </a:lnTo>
                  <a:lnTo>
                    <a:pt x="10135" y="609"/>
                  </a:lnTo>
                  <a:lnTo>
                    <a:pt x="10119" y="662"/>
                  </a:lnTo>
                  <a:lnTo>
                    <a:pt x="10149" y="728"/>
                  </a:lnTo>
                  <a:lnTo>
                    <a:pt x="10144" y="788"/>
                  </a:lnTo>
                  <a:lnTo>
                    <a:pt x="10032" y="797"/>
                  </a:lnTo>
                  <a:lnTo>
                    <a:pt x="9901" y="863"/>
                  </a:lnTo>
                  <a:lnTo>
                    <a:pt x="9784" y="897"/>
                  </a:lnTo>
                  <a:lnTo>
                    <a:pt x="9697" y="875"/>
                  </a:lnTo>
                  <a:lnTo>
                    <a:pt x="9619" y="852"/>
                  </a:lnTo>
                  <a:lnTo>
                    <a:pt x="9558" y="824"/>
                  </a:lnTo>
                  <a:lnTo>
                    <a:pt x="9499" y="761"/>
                  </a:lnTo>
                  <a:lnTo>
                    <a:pt x="9378" y="707"/>
                  </a:lnTo>
                  <a:lnTo>
                    <a:pt x="9331" y="780"/>
                  </a:lnTo>
                  <a:lnTo>
                    <a:pt x="9247" y="815"/>
                  </a:lnTo>
                  <a:lnTo>
                    <a:pt x="9084" y="936"/>
                  </a:lnTo>
                  <a:lnTo>
                    <a:pt x="8952" y="971"/>
                  </a:lnTo>
                  <a:lnTo>
                    <a:pt x="8883" y="948"/>
                  </a:lnTo>
                  <a:lnTo>
                    <a:pt x="8844" y="899"/>
                  </a:lnTo>
                  <a:lnTo>
                    <a:pt x="8809" y="804"/>
                  </a:lnTo>
                  <a:lnTo>
                    <a:pt x="8689" y="828"/>
                  </a:lnTo>
                  <a:lnTo>
                    <a:pt x="8653" y="719"/>
                  </a:lnTo>
                  <a:lnTo>
                    <a:pt x="8619" y="660"/>
                  </a:lnTo>
                  <a:lnTo>
                    <a:pt x="8580" y="552"/>
                  </a:lnTo>
                  <a:lnTo>
                    <a:pt x="8257" y="542"/>
                  </a:lnTo>
                  <a:lnTo>
                    <a:pt x="8079" y="518"/>
                  </a:lnTo>
                  <a:lnTo>
                    <a:pt x="7935" y="576"/>
                  </a:lnTo>
                  <a:lnTo>
                    <a:pt x="7933" y="459"/>
                  </a:lnTo>
                  <a:lnTo>
                    <a:pt x="7959" y="362"/>
                  </a:lnTo>
                  <a:lnTo>
                    <a:pt x="7816" y="389"/>
                  </a:lnTo>
                  <a:lnTo>
                    <a:pt x="7633" y="395"/>
                  </a:lnTo>
                  <a:lnTo>
                    <a:pt x="7452" y="446"/>
                  </a:lnTo>
                  <a:lnTo>
                    <a:pt x="7287" y="530"/>
                  </a:lnTo>
                  <a:lnTo>
                    <a:pt x="7072" y="482"/>
                  </a:lnTo>
                  <a:lnTo>
                    <a:pt x="7002" y="387"/>
                  </a:lnTo>
                  <a:lnTo>
                    <a:pt x="6828" y="324"/>
                  </a:lnTo>
                  <a:lnTo>
                    <a:pt x="6675" y="359"/>
                  </a:lnTo>
                  <a:lnTo>
                    <a:pt x="6472" y="372"/>
                  </a:lnTo>
                  <a:lnTo>
                    <a:pt x="6313" y="398"/>
                  </a:lnTo>
                  <a:lnTo>
                    <a:pt x="6289" y="542"/>
                  </a:lnTo>
                  <a:lnTo>
                    <a:pt x="6181" y="588"/>
                  </a:lnTo>
                  <a:lnTo>
                    <a:pt x="6015" y="590"/>
                  </a:lnTo>
                  <a:lnTo>
                    <a:pt x="5905" y="518"/>
                  </a:lnTo>
                  <a:lnTo>
                    <a:pt x="5869" y="410"/>
                  </a:lnTo>
                  <a:lnTo>
                    <a:pt x="5857" y="321"/>
                  </a:lnTo>
                  <a:lnTo>
                    <a:pt x="5857" y="216"/>
                  </a:lnTo>
                  <a:lnTo>
                    <a:pt x="5799" y="155"/>
                  </a:lnTo>
                  <a:lnTo>
                    <a:pt x="5658" y="144"/>
                  </a:lnTo>
                  <a:lnTo>
                    <a:pt x="5641" y="264"/>
                  </a:lnTo>
                  <a:lnTo>
                    <a:pt x="5536" y="338"/>
                  </a:lnTo>
                  <a:lnTo>
                    <a:pt x="5404" y="374"/>
                  </a:lnTo>
                  <a:lnTo>
                    <a:pt x="5257" y="360"/>
                  </a:lnTo>
                  <a:lnTo>
                    <a:pt x="5112" y="351"/>
                  </a:lnTo>
                  <a:lnTo>
                    <a:pt x="5002" y="396"/>
                  </a:lnTo>
                  <a:lnTo>
                    <a:pt x="4896" y="350"/>
                  </a:lnTo>
                  <a:lnTo>
                    <a:pt x="4684" y="251"/>
                  </a:lnTo>
                  <a:lnTo>
                    <a:pt x="4578" y="242"/>
                  </a:lnTo>
                  <a:lnTo>
                    <a:pt x="4476" y="213"/>
                  </a:lnTo>
                  <a:lnTo>
                    <a:pt x="4357" y="167"/>
                  </a:lnTo>
                  <a:lnTo>
                    <a:pt x="4251" y="155"/>
                  </a:lnTo>
                  <a:lnTo>
                    <a:pt x="4033" y="180"/>
                  </a:lnTo>
                  <a:lnTo>
                    <a:pt x="3975" y="119"/>
                  </a:lnTo>
                  <a:lnTo>
                    <a:pt x="3867" y="131"/>
                  </a:lnTo>
                  <a:lnTo>
                    <a:pt x="3739" y="155"/>
                  </a:lnTo>
                  <a:lnTo>
                    <a:pt x="3636" y="59"/>
                  </a:lnTo>
                  <a:lnTo>
                    <a:pt x="3537" y="45"/>
                  </a:lnTo>
                  <a:lnTo>
                    <a:pt x="3442" y="0"/>
                  </a:lnTo>
                  <a:lnTo>
                    <a:pt x="3316" y="36"/>
                  </a:lnTo>
                  <a:lnTo>
                    <a:pt x="3214" y="36"/>
                  </a:lnTo>
                  <a:lnTo>
                    <a:pt x="3111" y="74"/>
                  </a:lnTo>
                  <a:lnTo>
                    <a:pt x="3078" y="144"/>
                  </a:lnTo>
                  <a:lnTo>
                    <a:pt x="3024" y="246"/>
                  </a:lnTo>
                  <a:lnTo>
                    <a:pt x="2970" y="251"/>
                  </a:lnTo>
                  <a:lnTo>
                    <a:pt x="2892" y="284"/>
                  </a:lnTo>
                  <a:lnTo>
                    <a:pt x="2793" y="303"/>
                  </a:lnTo>
                  <a:lnTo>
                    <a:pt x="2733" y="284"/>
                  </a:lnTo>
                  <a:lnTo>
                    <a:pt x="2646" y="294"/>
                  </a:lnTo>
                  <a:lnTo>
                    <a:pt x="2566" y="329"/>
                  </a:lnTo>
                  <a:lnTo>
                    <a:pt x="2521" y="404"/>
                  </a:lnTo>
                  <a:lnTo>
                    <a:pt x="2425" y="449"/>
                  </a:lnTo>
                  <a:lnTo>
                    <a:pt x="2356" y="506"/>
                  </a:lnTo>
                  <a:lnTo>
                    <a:pt x="2269" y="533"/>
                  </a:lnTo>
                  <a:lnTo>
                    <a:pt x="1936" y="507"/>
                  </a:lnTo>
                  <a:lnTo>
                    <a:pt x="1902" y="566"/>
                  </a:lnTo>
                  <a:lnTo>
                    <a:pt x="1819" y="632"/>
                  </a:lnTo>
                  <a:lnTo>
                    <a:pt x="1723" y="633"/>
                  </a:lnTo>
                  <a:lnTo>
                    <a:pt x="1665" y="692"/>
                  </a:lnTo>
                  <a:lnTo>
                    <a:pt x="1605" y="762"/>
                  </a:lnTo>
                  <a:lnTo>
                    <a:pt x="1552" y="843"/>
                  </a:lnTo>
                  <a:lnTo>
                    <a:pt x="1428" y="878"/>
                  </a:lnTo>
                  <a:lnTo>
                    <a:pt x="1294" y="924"/>
                  </a:lnTo>
                  <a:lnTo>
                    <a:pt x="1237" y="1008"/>
                  </a:lnTo>
                  <a:lnTo>
                    <a:pt x="1174" y="1083"/>
                  </a:lnTo>
                  <a:lnTo>
                    <a:pt x="1149" y="1154"/>
                  </a:lnTo>
                  <a:lnTo>
                    <a:pt x="1059" y="1218"/>
                  </a:lnTo>
                  <a:lnTo>
                    <a:pt x="969" y="1236"/>
                  </a:lnTo>
                  <a:lnTo>
                    <a:pt x="957" y="1310"/>
                  </a:lnTo>
                  <a:lnTo>
                    <a:pt x="975" y="1385"/>
                  </a:lnTo>
                  <a:lnTo>
                    <a:pt x="939" y="1452"/>
                  </a:lnTo>
                  <a:lnTo>
                    <a:pt x="916" y="1536"/>
                  </a:lnTo>
                  <a:lnTo>
                    <a:pt x="889" y="1596"/>
                  </a:lnTo>
                  <a:lnTo>
                    <a:pt x="820" y="1665"/>
                  </a:lnTo>
                  <a:lnTo>
                    <a:pt x="765" y="1584"/>
                  </a:lnTo>
                  <a:lnTo>
                    <a:pt x="673" y="1629"/>
                  </a:lnTo>
                  <a:lnTo>
                    <a:pt x="571" y="1646"/>
                  </a:lnTo>
                  <a:lnTo>
                    <a:pt x="471" y="1683"/>
                  </a:lnTo>
                  <a:lnTo>
                    <a:pt x="490" y="2090"/>
                  </a:lnTo>
                  <a:lnTo>
                    <a:pt x="463" y="2256"/>
                  </a:lnTo>
                  <a:lnTo>
                    <a:pt x="417" y="2406"/>
                  </a:lnTo>
                  <a:lnTo>
                    <a:pt x="400" y="2576"/>
                  </a:lnTo>
                  <a:lnTo>
                    <a:pt x="408" y="2768"/>
                  </a:lnTo>
                  <a:lnTo>
                    <a:pt x="471" y="2948"/>
                  </a:lnTo>
                  <a:lnTo>
                    <a:pt x="490" y="3140"/>
                  </a:lnTo>
                  <a:lnTo>
                    <a:pt x="499" y="3509"/>
                  </a:lnTo>
                  <a:lnTo>
                    <a:pt x="490" y="3909"/>
                  </a:lnTo>
                  <a:lnTo>
                    <a:pt x="465" y="4191"/>
                  </a:lnTo>
                  <a:lnTo>
                    <a:pt x="436" y="4439"/>
                  </a:lnTo>
                  <a:lnTo>
                    <a:pt x="361" y="4697"/>
                  </a:lnTo>
                  <a:lnTo>
                    <a:pt x="283" y="4940"/>
                  </a:lnTo>
                  <a:lnTo>
                    <a:pt x="181" y="5196"/>
                  </a:lnTo>
                  <a:lnTo>
                    <a:pt x="91" y="5372"/>
                  </a:lnTo>
                  <a:lnTo>
                    <a:pt x="0" y="5565"/>
                  </a:lnTo>
                  <a:lnTo>
                    <a:pt x="115" y="5570"/>
                  </a:lnTo>
                  <a:lnTo>
                    <a:pt x="207" y="5424"/>
                  </a:lnTo>
                  <a:lnTo>
                    <a:pt x="315" y="5351"/>
                  </a:lnTo>
                  <a:lnTo>
                    <a:pt x="346" y="5189"/>
                  </a:lnTo>
                  <a:lnTo>
                    <a:pt x="393" y="5073"/>
                  </a:lnTo>
                  <a:lnTo>
                    <a:pt x="456" y="4940"/>
                  </a:lnTo>
                  <a:lnTo>
                    <a:pt x="481" y="4802"/>
                  </a:lnTo>
                  <a:lnTo>
                    <a:pt x="492" y="4695"/>
                  </a:lnTo>
                  <a:lnTo>
                    <a:pt x="517" y="4541"/>
                  </a:lnTo>
                  <a:lnTo>
                    <a:pt x="565" y="4406"/>
                  </a:lnTo>
                  <a:lnTo>
                    <a:pt x="583" y="4265"/>
                  </a:lnTo>
                  <a:lnTo>
                    <a:pt x="600" y="4134"/>
                  </a:lnTo>
                  <a:lnTo>
                    <a:pt x="591" y="4008"/>
                  </a:lnTo>
                  <a:lnTo>
                    <a:pt x="618" y="3860"/>
                  </a:lnTo>
                  <a:lnTo>
                    <a:pt x="684" y="3806"/>
                  </a:lnTo>
                  <a:lnTo>
                    <a:pt x="727" y="3920"/>
                  </a:lnTo>
                  <a:lnTo>
                    <a:pt x="756" y="4097"/>
                  </a:lnTo>
                  <a:lnTo>
                    <a:pt x="805" y="4236"/>
                  </a:lnTo>
                  <a:lnTo>
                    <a:pt x="838" y="4362"/>
                  </a:lnTo>
                  <a:lnTo>
                    <a:pt x="865" y="4517"/>
                  </a:lnTo>
                  <a:lnTo>
                    <a:pt x="910" y="4619"/>
                  </a:lnTo>
                  <a:lnTo>
                    <a:pt x="891" y="4749"/>
                  </a:lnTo>
                  <a:lnTo>
                    <a:pt x="891" y="4850"/>
                  </a:lnTo>
                  <a:lnTo>
                    <a:pt x="837" y="4959"/>
                  </a:lnTo>
                  <a:lnTo>
                    <a:pt x="799" y="5096"/>
                  </a:lnTo>
                  <a:lnTo>
                    <a:pt x="736" y="5207"/>
                  </a:lnTo>
                  <a:lnTo>
                    <a:pt x="673" y="5288"/>
                  </a:lnTo>
                  <a:lnTo>
                    <a:pt x="775" y="5294"/>
                  </a:lnTo>
                  <a:lnTo>
                    <a:pt x="838" y="5276"/>
                  </a:lnTo>
                  <a:lnTo>
                    <a:pt x="922" y="5333"/>
                  </a:lnTo>
                  <a:lnTo>
                    <a:pt x="966" y="5432"/>
                  </a:lnTo>
                  <a:lnTo>
                    <a:pt x="967" y="5553"/>
                  </a:lnTo>
                  <a:lnTo>
                    <a:pt x="1009" y="5721"/>
                  </a:lnTo>
                  <a:close/>
                </a:path>
              </a:pathLst>
            </a:custGeom>
            <a:solidFill>
              <a:schemeClr val="tx1"/>
            </a:solidFill>
            <a:ln w="3175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lt-LT" altLang="zh-CN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6" name="Group 164">
              <a:extLst>
                <a:ext uri="{FF2B5EF4-FFF2-40B4-BE49-F238E27FC236}">
                  <a16:creationId xmlns="" xmlns:a16="http://schemas.microsoft.com/office/drawing/2014/main" id="{76A2F407-5C9D-7E45-B04A-F5D5B1E6B44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9801676" y="1464273"/>
              <a:ext cx="197730" cy="150950"/>
              <a:chOff x="4635" y="2707"/>
              <a:chExt cx="410" cy="313"/>
            </a:xfrm>
            <a:solidFill>
              <a:schemeClr val="accent4"/>
            </a:solidFill>
          </p:grpSpPr>
          <p:sp>
            <p:nvSpPr>
              <p:cNvPr id="39" name="Freeform 165">
                <a:extLst>
                  <a:ext uri="{FF2B5EF4-FFF2-40B4-BE49-F238E27FC236}">
                    <a16:creationId xmlns="" xmlns:a16="http://schemas.microsoft.com/office/drawing/2014/main" id="{E5CBF634-7D2F-2844-B7E7-06F3C73E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4" y="2807"/>
                <a:ext cx="356" cy="174"/>
              </a:xfrm>
              <a:custGeom>
                <a:avLst/>
                <a:gdLst>
                  <a:gd name="T0" fmla="*/ 100 w 580"/>
                  <a:gd name="T1" fmla="*/ 248 h 280"/>
                  <a:gd name="T2" fmla="*/ 253 w 580"/>
                  <a:gd name="T3" fmla="*/ 198 h 280"/>
                  <a:gd name="T4" fmla="*/ 247 w 580"/>
                  <a:gd name="T5" fmla="*/ 248 h 280"/>
                  <a:gd name="T6" fmla="*/ 103 w 580"/>
                  <a:gd name="T7" fmla="*/ 257 h 280"/>
                  <a:gd name="T8" fmla="*/ 100 w 580"/>
                  <a:gd name="T9" fmla="*/ 248 h 280"/>
                  <a:gd name="T10" fmla="*/ 257 w 580"/>
                  <a:gd name="T11" fmla="*/ 94 h 280"/>
                  <a:gd name="T12" fmla="*/ 97 w 580"/>
                  <a:gd name="T13" fmla="*/ 159 h 280"/>
                  <a:gd name="T14" fmla="*/ 257 w 580"/>
                  <a:gd name="T15" fmla="*/ 94 h 280"/>
                  <a:gd name="T16" fmla="*/ 483 w 580"/>
                  <a:gd name="T17" fmla="*/ 94 h 280"/>
                  <a:gd name="T18" fmla="*/ 326 w 580"/>
                  <a:gd name="T19" fmla="*/ 159 h 280"/>
                  <a:gd name="T20" fmla="*/ 483 w 580"/>
                  <a:gd name="T21" fmla="*/ 94 h 280"/>
                  <a:gd name="T22" fmla="*/ 326 w 580"/>
                  <a:gd name="T23" fmla="*/ 248 h 280"/>
                  <a:gd name="T24" fmla="*/ 480 w 580"/>
                  <a:gd name="T25" fmla="*/ 198 h 280"/>
                  <a:gd name="T26" fmla="*/ 473 w 580"/>
                  <a:gd name="T27" fmla="*/ 248 h 280"/>
                  <a:gd name="T28" fmla="*/ 329 w 580"/>
                  <a:gd name="T29" fmla="*/ 257 h 280"/>
                  <a:gd name="T30" fmla="*/ 326 w 580"/>
                  <a:gd name="T31" fmla="*/ 248 h 280"/>
                  <a:gd name="T32" fmla="*/ 580 w 580"/>
                  <a:gd name="T33" fmla="*/ 257 h 280"/>
                  <a:gd name="T34" fmla="*/ 558 w 580"/>
                  <a:gd name="T35" fmla="*/ 248 h 280"/>
                  <a:gd name="T36" fmla="*/ 548 w 580"/>
                  <a:gd name="T37" fmla="*/ 32 h 280"/>
                  <a:gd name="T38" fmla="*/ 558 w 580"/>
                  <a:gd name="T39" fmla="*/ 27 h 280"/>
                  <a:gd name="T40" fmla="*/ 551 w 580"/>
                  <a:gd name="T41" fmla="*/ 0 h 280"/>
                  <a:gd name="T42" fmla="*/ 473 w 580"/>
                  <a:gd name="T43" fmla="*/ 5 h 280"/>
                  <a:gd name="T44" fmla="*/ 480 w 580"/>
                  <a:gd name="T45" fmla="*/ 32 h 280"/>
                  <a:gd name="T46" fmla="*/ 483 w 580"/>
                  <a:gd name="T47" fmla="*/ 56 h 280"/>
                  <a:gd name="T48" fmla="*/ 323 w 580"/>
                  <a:gd name="T49" fmla="*/ 32 h 280"/>
                  <a:gd name="T50" fmla="*/ 332 w 580"/>
                  <a:gd name="T51" fmla="*/ 27 h 280"/>
                  <a:gd name="T52" fmla="*/ 326 w 580"/>
                  <a:gd name="T53" fmla="*/ 0 h 280"/>
                  <a:gd name="T54" fmla="*/ 247 w 580"/>
                  <a:gd name="T55" fmla="*/ 5 h 280"/>
                  <a:gd name="T56" fmla="*/ 253 w 580"/>
                  <a:gd name="T57" fmla="*/ 32 h 280"/>
                  <a:gd name="T58" fmla="*/ 257 w 580"/>
                  <a:gd name="T59" fmla="*/ 56 h 280"/>
                  <a:gd name="T60" fmla="*/ 97 w 580"/>
                  <a:gd name="T61" fmla="*/ 32 h 280"/>
                  <a:gd name="T62" fmla="*/ 106 w 580"/>
                  <a:gd name="T63" fmla="*/ 27 h 280"/>
                  <a:gd name="T64" fmla="*/ 100 w 580"/>
                  <a:gd name="T65" fmla="*/ 0 h 280"/>
                  <a:gd name="T66" fmla="*/ 22 w 580"/>
                  <a:gd name="T67" fmla="*/ 5 h 280"/>
                  <a:gd name="T68" fmla="*/ 28 w 580"/>
                  <a:gd name="T69" fmla="*/ 32 h 280"/>
                  <a:gd name="T70" fmla="*/ 25 w 580"/>
                  <a:gd name="T71" fmla="*/ 248 h 280"/>
                  <a:gd name="T72" fmla="*/ 22 w 580"/>
                  <a:gd name="T73" fmla="*/ 257 h 280"/>
                  <a:gd name="T74" fmla="*/ 0 w 580"/>
                  <a:gd name="T75" fmla="*/ 280 h 280"/>
                  <a:gd name="T76" fmla="*/ 580 w 580"/>
                  <a:gd name="T77" fmla="*/ 25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0" h="280">
                    <a:moveTo>
                      <a:pt x="100" y="248"/>
                    </a:moveTo>
                    <a:lnTo>
                      <a:pt x="100" y="248"/>
                    </a:lnTo>
                    <a:lnTo>
                      <a:pt x="100" y="198"/>
                    </a:lnTo>
                    <a:lnTo>
                      <a:pt x="253" y="198"/>
                    </a:lnTo>
                    <a:lnTo>
                      <a:pt x="253" y="248"/>
                    </a:lnTo>
                    <a:lnTo>
                      <a:pt x="247" y="248"/>
                    </a:lnTo>
                    <a:lnTo>
                      <a:pt x="247" y="257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0" y="248"/>
                    </a:lnTo>
                    <a:close/>
                    <a:moveTo>
                      <a:pt x="257" y="94"/>
                    </a:moveTo>
                    <a:lnTo>
                      <a:pt x="257" y="94"/>
                    </a:lnTo>
                    <a:lnTo>
                      <a:pt x="253" y="159"/>
                    </a:lnTo>
                    <a:lnTo>
                      <a:pt x="97" y="159"/>
                    </a:lnTo>
                    <a:lnTo>
                      <a:pt x="97" y="94"/>
                    </a:lnTo>
                    <a:lnTo>
                      <a:pt x="257" y="94"/>
                    </a:lnTo>
                    <a:close/>
                    <a:moveTo>
                      <a:pt x="483" y="94"/>
                    </a:moveTo>
                    <a:lnTo>
                      <a:pt x="483" y="94"/>
                    </a:lnTo>
                    <a:lnTo>
                      <a:pt x="480" y="159"/>
                    </a:lnTo>
                    <a:lnTo>
                      <a:pt x="326" y="159"/>
                    </a:lnTo>
                    <a:lnTo>
                      <a:pt x="323" y="94"/>
                    </a:lnTo>
                    <a:lnTo>
                      <a:pt x="483" y="94"/>
                    </a:lnTo>
                    <a:close/>
                    <a:moveTo>
                      <a:pt x="326" y="248"/>
                    </a:moveTo>
                    <a:lnTo>
                      <a:pt x="326" y="248"/>
                    </a:lnTo>
                    <a:lnTo>
                      <a:pt x="326" y="198"/>
                    </a:lnTo>
                    <a:lnTo>
                      <a:pt x="480" y="198"/>
                    </a:lnTo>
                    <a:lnTo>
                      <a:pt x="480" y="248"/>
                    </a:lnTo>
                    <a:lnTo>
                      <a:pt x="473" y="248"/>
                    </a:lnTo>
                    <a:lnTo>
                      <a:pt x="473" y="257"/>
                    </a:lnTo>
                    <a:lnTo>
                      <a:pt x="329" y="257"/>
                    </a:lnTo>
                    <a:lnTo>
                      <a:pt x="329" y="248"/>
                    </a:lnTo>
                    <a:lnTo>
                      <a:pt x="326" y="248"/>
                    </a:lnTo>
                    <a:close/>
                    <a:moveTo>
                      <a:pt x="580" y="257"/>
                    </a:moveTo>
                    <a:lnTo>
                      <a:pt x="580" y="257"/>
                    </a:lnTo>
                    <a:lnTo>
                      <a:pt x="558" y="257"/>
                    </a:lnTo>
                    <a:lnTo>
                      <a:pt x="558" y="248"/>
                    </a:lnTo>
                    <a:lnTo>
                      <a:pt x="551" y="248"/>
                    </a:lnTo>
                    <a:lnTo>
                      <a:pt x="548" y="32"/>
                    </a:lnTo>
                    <a:lnTo>
                      <a:pt x="551" y="32"/>
                    </a:lnTo>
                    <a:cubicBezTo>
                      <a:pt x="554" y="32"/>
                      <a:pt x="558" y="30"/>
                      <a:pt x="558" y="27"/>
                    </a:cubicBezTo>
                    <a:lnTo>
                      <a:pt x="558" y="5"/>
                    </a:lnTo>
                    <a:cubicBezTo>
                      <a:pt x="558" y="2"/>
                      <a:pt x="554" y="0"/>
                      <a:pt x="551" y="0"/>
                    </a:cubicBezTo>
                    <a:lnTo>
                      <a:pt x="480" y="0"/>
                    </a:lnTo>
                    <a:cubicBezTo>
                      <a:pt x="476" y="0"/>
                      <a:pt x="473" y="2"/>
                      <a:pt x="473" y="5"/>
                    </a:cubicBezTo>
                    <a:lnTo>
                      <a:pt x="473" y="27"/>
                    </a:lnTo>
                    <a:cubicBezTo>
                      <a:pt x="473" y="30"/>
                      <a:pt x="476" y="32"/>
                      <a:pt x="480" y="32"/>
                    </a:cubicBezTo>
                    <a:lnTo>
                      <a:pt x="483" y="32"/>
                    </a:lnTo>
                    <a:lnTo>
                      <a:pt x="483" y="56"/>
                    </a:lnTo>
                    <a:lnTo>
                      <a:pt x="323" y="56"/>
                    </a:lnTo>
                    <a:lnTo>
                      <a:pt x="323" y="32"/>
                    </a:lnTo>
                    <a:lnTo>
                      <a:pt x="326" y="32"/>
                    </a:lnTo>
                    <a:cubicBezTo>
                      <a:pt x="329" y="32"/>
                      <a:pt x="332" y="30"/>
                      <a:pt x="332" y="27"/>
                    </a:cubicBezTo>
                    <a:lnTo>
                      <a:pt x="332" y="5"/>
                    </a:lnTo>
                    <a:cubicBezTo>
                      <a:pt x="332" y="2"/>
                      <a:pt x="329" y="0"/>
                      <a:pt x="326" y="0"/>
                    </a:cubicBezTo>
                    <a:lnTo>
                      <a:pt x="253" y="0"/>
                    </a:lnTo>
                    <a:cubicBezTo>
                      <a:pt x="250" y="0"/>
                      <a:pt x="247" y="2"/>
                      <a:pt x="247" y="5"/>
                    </a:cubicBezTo>
                    <a:lnTo>
                      <a:pt x="247" y="27"/>
                    </a:lnTo>
                    <a:cubicBezTo>
                      <a:pt x="247" y="30"/>
                      <a:pt x="250" y="32"/>
                      <a:pt x="253" y="32"/>
                    </a:cubicBezTo>
                    <a:lnTo>
                      <a:pt x="257" y="32"/>
                    </a:lnTo>
                    <a:lnTo>
                      <a:pt x="257" y="56"/>
                    </a:lnTo>
                    <a:lnTo>
                      <a:pt x="97" y="56"/>
                    </a:lnTo>
                    <a:lnTo>
                      <a:pt x="97" y="32"/>
                    </a:lnTo>
                    <a:lnTo>
                      <a:pt x="100" y="32"/>
                    </a:lnTo>
                    <a:cubicBezTo>
                      <a:pt x="103" y="32"/>
                      <a:pt x="106" y="30"/>
                      <a:pt x="106" y="27"/>
                    </a:cubicBezTo>
                    <a:lnTo>
                      <a:pt x="106" y="5"/>
                    </a:lnTo>
                    <a:cubicBezTo>
                      <a:pt x="106" y="2"/>
                      <a:pt x="103" y="0"/>
                      <a:pt x="100" y="0"/>
                    </a:cubicBezTo>
                    <a:lnTo>
                      <a:pt x="28" y="0"/>
                    </a:lnTo>
                    <a:cubicBezTo>
                      <a:pt x="22" y="0"/>
                      <a:pt x="22" y="2"/>
                      <a:pt x="22" y="5"/>
                    </a:cubicBezTo>
                    <a:lnTo>
                      <a:pt x="22" y="27"/>
                    </a:lnTo>
                    <a:cubicBezTo>
                      <a:pt x="22" y="30"/>
                      <a:pt x="22" y="32"/>
                      <a:pt x="28" y="32"/>
                    </a:cubicBezTo>
                    <a:lnTo>
                      <a:pt x="31" y="32"/>
                    </a:lnTo>
                    <a:lnTo>
                      <a:pt x="25" y="248"/>
                    </a:lnTo>
                    <a:lnTo>
                      <a:pt x="22" y="248"/>
                    </a:lnTo>
                    <a:lnTo>
                      <a:pt x="22" y="257"/>
                    </a:lnTo>
                    <a:lnTo>
                      <a:pt x="0" y="257"/>
                    </a:lnTo>
                    <a:lnTo>
                      <a:pt x="0" y="280"/>
                    </a:lnTo>
                    <a:lnTo>
                      <a:pt x="580" y="280"/>
                    </a:lnTo>
                    <a:lnTo>
                      <a:pt x="580" y="25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0" name="Freeform 166">
                <a:extLst>
                  <a:ext uri="{FF2B5EF4-FFF2-40B4-BE49-F238E27FC236}">
                    <a16:creationId xmlns="" xmlns:a16="http://schemas.microsoft.com/office/drawing/2014/main" id="{B0129568-B77A-754F-ABE9-DA9D9312A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784"/>
                <a:ext cx="357" cy="14"/>
              </a:xfrm>
              <a:custGeom>
                <a:avLst/>
                <a:gdLst>
                  <a:gd name="T0" fmla="*/ 581 w 581"/>
                  <a:gd name="T1" fmla="*/ 0 h 23"/>
                  <a:gd name="T2" fmla="*/ 581 w 581"/>
                  <a:gd name="T3" fmla="*/ 0 h 23"/>
                  <a:gd name="T4" fmla="*/ 0 w 581"/>
                  <a:gd name="T5" fmla="*/ 0 h 23"/>
                  <a:gd name="T6" fmla="*/ 0 w 581"/>
                  <a:gd name="T7" fmla="*/ 23 h 23"/>
                  <a:gd name="T8" fmla="*/ 581 w 581"/>
                  <a:gd name="T9" fmla="*/ 23 h 23"/>
                  <a:gd name="T10" fmla="*/ 581 w 58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23">
                    <a:moveTo>
                      <a:pt x="581" y="0"/>
                    </a:moveTo>
                    <a:lnTo>
                      <a:pt x="58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81" y="23"/>
                    </a:lnTo>
                    <a:lnTo>
                      <a:pt x="5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1" name="Freeform 167">
                <a:extLst>
                  <a:ext uri="{FF2B5EF4-FFF2-40B4-BE49-F238E27FC236}">
                    <a16:creationId xmlns="" xmlns:a16="http://schemas.microsoft.com/office/drawing/2014/main" id="{CEA2EA3A-A309-2742-9DF0-2CE37DC1A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986"/>
                <a:ext cx="383" cy="14"/>
              </a:xfrm>
              <a:custGeom>
                <a:avLst/>
                <a:gdLst>
                  <a:gd name="T0" fmla="*/ 623 w 623"/>
                  <a:gd name="T1" fmla="*/ 0 h 22"/>
                  <a:gd name="T2" fmla="*/ 623 w 623"/>
                  <a:gd name="T3" fmla="*/ 0 h 22"/>
                  <a:gd name="T4" fmla="*/ 0 w 623"/>
                  <a:gd name="T5" fmla="*/ 0 h 22"/>
                  <a:gd name="T6" fmla="*/ 0 w 623"/>
                  <a:gd name="T7" fmla="*/ 22 h 22"/>
                  <a:gd name="T8" fmla="*/ 623 w 623"/>
                  <a:gd name="T9" fmla="*/ 22 h 22"/>
                  <a:gd name="T10" fmla="*/ 623 w 623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22">
                    <a:moveTo>
                      <a:pt x="623" y="0"/>
                    </a:moveTo>
                    <a:lnTo>
                      <a:pt x="62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23" y="22"/>
                    </a:lnTo>
                    <a:lnTo>
                      <a:pt x="6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2" name="Freeform 168">
                <a:extLst>
                  <a:ext uri="{FF2B5EF4-FFF2-40B4-BE49-F238E27FC236}">
                    <a16:creationId xmlns="" xmlns:a16="http://schemas.microsoft.com/office/drawing/2014/main" id="{A77F4D54-C570-4D4F-AC78-34C6BE3A7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3006"/>
                <a:ext cx="410" cy="14"/>
              </a:xfrm>
              <a:custGeom>
                <a:avLst/>
                <a:gdLst>
                  <a:gd name="T0" fmla="*/ 0 w 668"/>
                  <a:gd name="T1" fmla="*/ 23 h 23"/>
                  <a:gd name="T2" fmla="*/ 0 w 668"/>
                  <a:gd name="T3" fmla="*/ 23 h 23"/>
                  <a:gd name="T4" fmla="*/ 668 w 668"/>
                  <a:gd name="T5" fmla="*/ 23 h 23"/>
                  <a:gd name="T6" fmla="*/ 668 w 668"/>
                  <a:gd name="T7" fmla="*/ 0 h 23"/>
                  <a:gd name="T8" fmla="*/ 0 w 668"/>
                  <a:gd name="T9" fmla="*/ 0 h 23"/>
                  <a:gd name="T10" fmla="*/ 0 w 668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8" h="23">
                    <a:moveTo>
                      <a:pt x="0" y="23"/>
                    </a:moveTo>
                    <a:lnTo>
                      <a:pt x="0" y="23"/>
                    </a:lnTo>
                    <a:lnTo>
                      <a:pt x="668" y="23"/>
                    </a:lnTo>
                    <a:lnTo>
                      <a:pt x="668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3" name="Freeform 169">
                <a:extLst>
                  <a:ext uri="{FF2B5EF4-FFF2-40B4-BE49-F238E27FC236}">
                    <a16:creationId xmlns="" xmlns:a16="http://schemas.microsoft.com/office/drawing/2014/main" id="{9E035AD1-ACF9-D24F-9D03-1FE85D2B8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" y="2707"/>
                <a:ext cx="383" cy="67"/>
              </a:xfrm>
              <a:custGeom>
                <a:avLst/>
                <a:gdLst>
                  <a:gd name="T0" fmla="*/ 310 w 623"/>
                  <a:gd name="T1" fmla="*/ 77 h 108"/>
                  <a:gd name="T2" fmla="*/ 310 w 623"/>
                  <a:gd name="T3" fmla="*/ 77 h 108"/>
                  <a:gd name="T4" fmla="*/ 288 w 623"/>
                  <a:gd name="T5" fmla="*/ 55 h 108"/>
                  <a:gd name="T6" fmla="*/ 310 w 623"/>
                  <a:gd name="T7" fmla="*/ 32 h 108"/>
                  <a:gd name="T8" fmla="*/ 335 w 623"/>
                  <a:gd name="T9" fmla="*/ 55 h 108"/>
                  <a:gd name="T10" fmla="*/ 310 w 623"/>
                  <a:gd name="T11" fmla="*/ 77 h 108"/>
                  <a:gd name="T12" fmla="*/ 623 w 623"/>
                  <a:gd name="T13" fmla="*/ 83 h 108"/>
                  <a:gd name="T14" fmla="*/ 623 w 623"/>
                  <a:gd name="T15" fmla="*/ 83 h 108"/>
                  <a:gd name="T16" fmla="*/ 542 w 623"/>
                  <a:gd name="T17" fmla="*/ 83 h 108"/>
                  <a:gd name="T18" fmla="*/ 360 w 623"/>
                  <a:gd name="T19" fmla="*/ 10 h 108"/>
                  <a:gd name="T20" fmla="*/ 266 w 623"/>
                  <a:gd name="T21" fmla="*/ 10 h 108"/>
                  <a:gd name="T22" fmla="*/ 84 w 623"/>
                  <a:gd name="T23" fmla="*/ 83 h 108"/>
                  <a:gd name="T24" fmla="*/ 0 w 623"/>
                  <a:gd name="T25" fmla="*/ 83 h 108"/>
                  <a:gd name="T26" fmla="*/ 0 w 623"/>
                  <a:gd name="T27" fmla="*/ 108 h 108"/>
                  <a:gd name="T28" fmla="*/ 623 w 623"/>
                  <a:gd name="T29" fmla="*/ 108 h 108"/>
                  <a:gd name="T30" fmla="*/ 623 w 623"/>
                  <a:gd name="T31" fmla="*/ 8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3" h="108">
                    <a:moveTo>
                      <a:pt x="310" y="77"/>
                    </a:moveTo>
                    <a:lnTo>
                      <a:pt x="310" y="77"/>
                    </a:lnTo>
                    <a:cubicBezTo>
                      <a:pt x="297" y="77"/>
                      <a:pt x="288" y="68"/>
                      <a:pt x="288" y="55"/>
                    </a:cubicBezTo>
                    <a:cubicBezTo>
                      <a:pt x="288" y="42"/>
                      <a:pt x="297" y="32"/>
                      <a:pt x="310" y="32"/>
                    </a:cubicBezTo>
                    <a:cubicBezTo>
                      <a:pt x="322" y="32"/>
                      <a:pt x="335" y="42"/>
                      <a:pt x="335" y="55"/>
                    </a:cubicBezTo>
                    <a:cubicBezTo>
                      <a:pt x="335" y="68"/>
                      <a:pt x="322" y="77"/>
                      <a:pt x="310" y="77"/>
                    </a:cubicBezTo>
                    <a:close/>
                    <a:moveTo>
                      <a:pt x="623" y="83"/>
                    </a:moveTo>
                    <a:lnTo>
                      <a:pt x="623" y="83"/>
                    </a:lnTo>
                    <a:lnTo>
                      <a:pt x="542" y="83"/>
                    </a:lnTo>
                    <a:lnTo>
                      <a:pt x="360" y="10"/>
                    </a:lnTo>
                    <a:cubicBezTo>
                      <a:pt x="335" y="0"/>
                      <a:pt x="294" y="0"/>
                      <a:pt x="266" y="10"/>
                    </a:cubicBezTo>
                    <a:lnTo>
                      <a:pt x="84" y="83"/>
                    </a:lnTo>
                    <a:lnTo>
                      <a:pt x="0" y="83"/>
                    </a:lnTo>
                    <a:lnTo>
                      <a:pt x="0" y="108"/>
                    </a:lnTo>
                    <a:lnTo>
                      <a:pt x="623" y="108"/>
                    </a:lnTo>
                    <a:lnTo>
                      <a:pt x="623" y="8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</p:grpSp>
        <p:grpSp>
          <p:nvGrpSpPr>
            <p:cNvPr id="27" name="Group 164">
              <a:extLst>
                <a:ext uri="{FF2B5EF4-FFF2-40B4-BE49-F238E27FC236}">
                  <a16:creationId xmlns="" xmlns:a16="http://schemas.microsoft.com/office/drawing/2014/main" id="{71FCD465-3E39-034E-A70B-D35D081C24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0158779" y="1508569"/>
              <a:ext cx="197730" cy="150950"/>
              <a:chOff x="4635" y="2707"/>
              <a:chExt cx="410" cy="313"/>
            </a:xfrm>
            <a:solidFill>
              <a:schemeClr val="accent4"/>
            </a:solidFill>
          </p:grpSpPr>
          <p:sp>
            <p:nvSpPr>
              <p:cNvPr id="34" name="Freeform 165">
                <a:extLst>
                  <a:ext uri="{FF2B5EF4-FFF2-40B4-BE49-F238E27FC236}">
                    <a16:creationId xmlns="" xmlns:a16="http://schemas.microsoft.com/office/drawing/2014/main" id="{63C02D35-421B-9145-B6B0-0915313A74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4" y="2807"/>
                <a:ext cx="356" cy="174"/>
              </a:xfrm>
              <a:custGeom>
                <a:avLst/>
                <a:gdLst>
                  <a:gd name="T0" fmla="*/ 100 w 580"/>
                  <a:gd name="T1" fmla="*/ 248 h 280"/>
                  <a:gd name="T2" fmla="*/ 253 w 580"/>
                  <a:gd name="T3" fmla="*/ 198 h 280"/>
                  <a:gd name="T4" fmla="*/ 247 w 580"/>
                  <a:gd name="T5" fmla="*/ 248 h 280"/>
                  <a:gd name="T6" fmla="*/ 103 w 580"/>
                  <a:gd name="T7" fmla="*/ 257 h 280"/>
                  <a:gd name="T8" fmla="*/ 100 w 580"/>
                  <a:gd name="T9" fmla="*/ 248 h 280"/>
                  <a:gd name="T10" fmla="*/ 257 w 580"/>
                  <a:gd name="T11" fmla="*/ 94 h 280"/>
                  <a:gd name="T12" fmla="*/ 97 w 580"/>
                  <a:gd name="T13" fmla="*/ 159 h 280"/>
                  <a:gd name="T14" fmla="*/ 257 w 580"/>
                  <a:gd name="T15" fmla="*/ 94 h 280"/>
                  <a:gd name="T16" fmla="*/ 483 w 580"/>
                  <a:gd name="T17" fmla="*/ 94 h 280"/>
                  <a:gd name="T18" fmla="*/ 326 w 580"/>
                  <a:gd name="T19" fmla="*/ 159 h 280"/>
                  <a:gd name="T20" fmla="*/ 483 w 580"/>
                  <a:gd name="T21" fmla="*/ 94 h 280"/>
                  <a:gd name="T22" fmla="*/ 326 w 580"/>
                  <a:gd name="T23" fmla="*/ 248 h 280"/>
                  <a:gd name="T24" fmla="*/ 480 w 580"/>
                  <a:gd name="T25" fmla="*/ 198 h 280"/>
                  <a:gd name="T26" fmla="*/ 473 w 580"/>
                  <a:gd name="T27" fmla="*/ 248 h 280"/>
                  <a:gd name="T28" fmla="*/ 329 w 580"/>
                  <a:gd name="T29" fmla="*/ 257 h 280"/>
                  <a:gd name="T30" fmla="*/ 326 w 580"/>
                  <a:gd name="T31" fmla="*/ 248 h 280"/>
                  <a:gd name="T32" fmla="*/ 580 w 580"/>
                  <a:gd name="T33" fmla="*/ 257 h 280"/>
                  <a:gd name="T34" fmla="*/ 558 w 580"/>
                  <a:gd name="T35" fmla="*/ 248 h 280"/>
                  <a:gd name="T36" fmla="*/ 548 w 580"/>
                  <a:gd name="T37" fmla="*/ 32 h 280"/>
                  <a:gd name="T38" fmla="*/ 558 w 580"/>
                  <a:gd name="T39" fmla="*/ 27 h 280"/>
                  <a:gd name="T40" fmla="*/ 551 w 580"/>
                  <a:gd name="T41" fmla="*/ 0 h 280"/>
                  <a:gd name="T42" fmla="*/ 473 w 580"/>
                  <a:gd name="T43" fmla="*/ 5 h 280"/>
                  <a:gd name="T44" fmla="*/ 480 w 580"/>
                  <a:gd name="T45" fmla="*/ 32 h 280"/>
                  <a:gd name="T46" fmla="*/ 483 w 580"/>
                  <a:gd name="T47" fmla="*/ 56 h 280"/>
                  <a:gd name="T48" fmla="*/ 323 w 580"/>
                  <a:gd name="T49" fmla="*/ 32 h 280"/>
                  <a:gd name="T50" fmla="*/ 332 w 580"/>
                  <a:gd name="T51" fmla="*/ 27 h 280"/>
                  <a:gd name="T52" fmla="*/ 326 w 580"/>
                  <a:gd name="T53" fmla="*/ 0 h 280"/>
                  <a:gd name="T54" fmla="*/ 247 w 580"/>
                  <a:gd name="T55" fmla="*/ 5 h 280"/>
                  <a:gd name="T56" fmla="*/ 253 w 580"/>
                  <a:gd name="T57" fmla="*/ 32 h 280"/>
                  <a:gd name="T58" fmla="*/ 257 w 580"/>
                  <a:gd name="T59" fmla="*/ 56 h 280"/>
                  <a:gd name="T60" fmla="*/ 97 w 580"/>
                  <a:gd name="T61" fmla="*/ 32 h 280"/>
                  <a:gd name="T62" fmla="*/ 106 w 580"/>
                  <a:gd name="T63" fmla="*/ 27 h 280"/>
                  <a:gd name="T64" fmla="*/ 100 w 580"/>
                  <a:gd name="T65" fmla="*/ 0 h 280"/>
                  <a:gd name="T66" fmla="*/ 22 w 580"/>
                  <a:gd name="T67" fmla="*/ 5 h 280"/>
                  <a:gd name="T68" fmla="*/ 28 w 580"/>
                  <a:gd name="T69" fmla="*/ 32 h 280"/>
                  <a:gd name="T70" fmla="*/ 25 w 580"/>
                  <a:gd name="T71" fmla="*/ 248 h 280"/>
                  <a:gd name="T72" fmla="*/ 22 w 580"/>
                  <a:gd name="T73" fmla="*/ 257 h 280"/>
                  <a:gd name="T74" fmla="*/ 0 w 580"/>
                  <a:gd name="T75" fmla="*/ 280 h 280"/>
                  <a:gd name="T76" fmla="*/ 580 w 580"/>
                  <a:gd name="T77" fmla="*/ 25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0" h="280">
                    <a:moveTo>
                      <a:pt x="100" y="248"/>
                    </a:moveTo>
                    <a:lnTo>
                      <a:pt x="100" y="248"/>
                    </a:lnTo>
                    <a:lnTo>
                      <a:pt x="100" y="198"/>
                    </a:lnTo>
                    <a:lnTo>
                      <a:pt x="253" y="198"/>
                    </a:lnTo>
                    <a:lnTo>
                      <a:pt x="253" y="248"/>
                    </a:lnTo>
                    <a:lnTo>
                      <a:pt x="247" y="248"/>
                    </a:lnTo>
                    <a:lnTo>
                      <a:pt x="247" y="257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0" y="248"/>
                    </a:lnTo>
                    <a:close/>
                    <a:moveTo>
                      <a:pt x="257" y="94"/>
                    </a:moveTo>
                    <a:lnTo>
                      <a:pt x="257" y="94"/>
                    </a:lnTo>
                    <a:lnTo>
                      <a:pt x="253" y="159"/>
                    </a:lnTo>
                    <a:lnTo>
                      <a:pt x="97" y="159"/>
                    </a:lnTo>
                    <a:lnTo>
                      <a:pt x="97" y="94"/>
                    </a:lnTo>
                    <a:lnTo>
                      <a:pt x="257" y="94"/>
                    </a:lnTo>
                    <a:close/>
                    <a:moveTo>
                      <a:pt x="483" y="94"/>
                    </a:moveTo>
                    <a:lnTo>
                      <a:pt x="483" y="94"/>
                    </a:lnTo>
                    <a:lnTo>
                      <a:pt x="480" y="159"/>
                    </a:lnTo>
                    <a:lnTo>
                      <a:pt x="326" y="159"/>
                    </a:lnTo>
                    <a:lnTo>
                      <a:pt x="323" y="94"/>
                    </a:lnTo>
                    <a:lnTo>
                      <a:pt x="483" y="94"/>
                    </a:lnTo>
                    <a:close/>
                    <a:moveTo>
                      <a:pt x="326" y="248"/>
                    </a:moveTo>
                    <a:lnTo>
                      <a:pt x="326" y="248"/>
                    </a:lnTo>
                    <a:lnTo>
                      <a:pt x="326" y="198"/>
                    </a:lnTo>
                    <a:lnTo>
                      <a:pt x="480" y="198"/>
                    </a:lnTo>
                    <a:lnTo>
                      <a:pt x="480" y="248"/>
                    </a:lnTo>
                    <a:lnTo>
                      <a:pt x="473" y="248"/>
                    </a:lnTo>
                    <a:lnTo>
                      <a:pt x="473" y="257"/>
                    </a:lnTo>
                    <a:lnTo>
                      <a:pt x="329" y="257"/>
                    </a:lnTo>
                    <a:lnTo>
                      <a:pt x="329" y="248"/>
                    </a:lnTo>
                    <a:lnTo>
                      <a:pt x="326" y="248"/>
                    </a:lnTo>
                    <a:close/>
                    <a:moveTo>
                      <a:pt x="580" y="257"/>
                    </a:moveTo>
                    <a:lnTo>
                      <a:pt x="580" y="257"/>
                    </a:lnTo>
                    <a:lnTo>
                      <a:pt x="558" y="257"/>
                    </a:lnTo>
                    <a:lnTo>
                      <a:pt x="558" y="248"/>
                    </a:lnTo>
                    <a:lnTo>
                      <a:pt x="551" y="248"/>
                    </a:lnTo>
                    <a:lnTo>
                      <a:pt x="548" y="32"/>
                    </a:lnTo>
                    <a:lnTo>
                      <a:pt x="551" y="32"/>
                    </a:lnTo>
                    <a:cubicBezTo>
                      <a:pt x="554" y="32"/>
                      <a:pt x="558" y="30"/>
                      <a:pt x="558" y="27"/>
                    </a:cubicBezTo>
                    <a:lnTo>
                      <a:pt x="558" y="5"/>
                    </a:lnTo>
                    <a:cubicBezTo>
                      <a:pt x="558" y="2"/>
                      <a:pt x="554" y="0"/>
                      <a:pt x="551" y="0"/>
                    </a:cubicBezTo>
                    <a:lnTo>
                      <a:pt x="480" y="0"/>
                    </a:lnTo>
                    <a:cubicBezTo>
                      <a:pt x="476" y="0"/>
                      <a:pt x="473" y="2"/>
                      <a:pt x="473" y="5"/>
                    </a:cubicBezTo>
                    <a:lnTo>
                      <a:pt x="473" y="27"/>
                    </a:lnTo>
                    <a:cubicBezTo>
                      <a:pt x="473" y="30"/>
                      <a:pt x="476" y="32"/>
                      <a:pt x="480" y="32"/>
                    </a:cubicBezTo>
                    <a:lnTo>
                      <a:pt x="483" y="32"/>
                    </a:lnTo>
                    <a:lnTo>
                      <a:pt x="483" y="56"/>
                    </a:lnTo>
                    <a:lnTo>
                      <a:pt x="323" y="56"/>
                    </a:lnTo>
                    <a:lnTo>
                      <a:pt x="323" y="32"/>
                    </a:lnTo>
                    <a:lnTo>
                      <a:pt x="326" y="32"/>
                    </a:lnTo>
                    <a:cubicBezTo>
                      <a:pt x="329" y="32"/>
                      <a:pt x="332" y="30"/>
                      <a:pt x="332" y="27"/>
                    </a:cubicBezTo>
                    <a:lnTo>
                      <a:pt x="332" y="5"/>
                    </a:lnTo>
                    <a:cubicBezTo>
                      <a:pt x="332" y="2"/>
                      <a:pt x="329" y="0"/>
                      <a:pt x="326" y="0"/>
                    </a:cubicBezTo>
                    <a:lnTo>
                      <a:pt x="253" y="0"/>
                    </a:lnTo>
                    <a:cubicBezTo>
                      <a:pt x="250" y="0"/>
                      <a:pt x="247" y="2"/>
                      <a:pt x="247" y="5"/>
                    </a:cubicBezTo>
                    <a:lnTo>
                      <a:pt x="247" y="27"/>
                    </a:lnTo>
                    <a:cubicBezTo>
                      <a:pt x="247" y="30"/>
                      <a:pt x="250" y="32"/>
                      <a:pt x="253" y="32"/>
                    </a:cubicBezTo>
                    <a:lnTo>
                      <a:pt x="257" y="32"/>
                    </a:lnTo>
                    <a:lnTo>
                      <a:pt x="257" y="56"/>
                    </a:lnTo>
                    <a:lnTo>
                      <a:pt x="97" y="56"/>
                    </a:lnTo>
                    <a:lnTo>
                      <a:pt x="97" y="32"/>
                    </a:lnTo>
                    <a:lnTo>
                      <a:pt x="100" y="32"/>
                    </a:lnTo>
                    <a:cubicBezTo>
                      <a:pt x="103" y="32"/>
                      <a:pt x="106" y="30"/>
                      <a:pt x="106" y="27"/>
                    </a:cubicBezTo>
                    <a:lnTo>
                      <a:pt x="106" y="5"/>
                    </a:lnTo>
                    <a:cubicBezTo>
                      <a:pt x="106" y="2"/>
                      <a:pt x="103" y="0"/>
                      <a:pt x="100" y="0"/>
                    </a:cubicBezTo>
                    <a:lnTo>
                      <a:pt x="28" y="0"/>
                    </a:lnTo>
                    <a:cubicBezTo>
                      <a:pt x="22" y="0"/>
                      <a:pt x="22" y="2"/>
                      <a:pt x="22" y="5"/>
                    </a:cubicBezTo>
                    <a:lnTo>
                      <a:pt x="22" y="27"/>
                    </a:lnTo>
                    <a:cubicBezTo>
                      <a:pt x="22" y="30"/>
                      <a:pt x="22" y="32"/>
                      <a:pt x="28" y="32"/>
                    </a:cubicBezTo>
                    <a:lnTo>
                      <a:pt x="31" y="32"/>
                    </a:lnTo>
                    <a:lnTo>
                      <a:pt x="25" y="248"/>
                    </a:lnTo>
                    <a:lnTo>
                      <a:pt x="22" y="248"/>
                    </a:lnTo>
                    <a:lnTo>
                      <a:pt x="22" y="257"/>
                    </a:lnTo>
                    <a:lnTo>
                      <a:pt x="0" y="257"/>
                    </a:lnTo>
                    <a:lnTo>
                      <a:pt x="0" y="280"/>
                    </a:lnTo>
                    <a:lnTo>
                      <a:pt x="580" y="280"/>
                    </a:lnTo>
                    <a:lnTo>
                      <a:pt x="580" y="25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5" name="Freeform 166">
                <a:extLst>
                  <a:ext uri="{FF2B5EF4-FFF2-40B4-BE49-F238E27FC236}">
                    <a16:creationId xmlns="" xmlns:a16="http://schemas.microsoft.com/office/drawing/2014/main" id="{9B4BC518-A6CE-2141-8A08-52C123E62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784"/>
                <a:ext cx="357" cy="14"/>
              </a:xfrm>
              <a:custGeom>
                <a:avLst/>
                <a:gdLst>
                  <a:gd name="T0" fmla="*/ 581 w 581"/>
                  <a:gd name="T1" fmla="*/ 0 h 23"/>
                  <a:gd name="T2" fmla="*/ 581 w 581"/>
                  <a:gd name="T3" fmla="*/ 0 h 23"/>
                  <a:gd name="T4" fmla="*/ 0 w 581"/>
                  <a:gd name="T5" fmla="*/ 0 h 23"/>
                  <a:gd name="T6" fmla="*/ 0 w 581"/>
                  <a:gd name="T7" fmla="*/ 23 h 23"/>
                  <a:gd name="T8" fmla="*/ 581 w 581"/>
                  <a:gd name="T9" fmla="*/ 23 h 23"/>
                  <a:gd name="T10" fmla="*/ 581 w 58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23">
                    <a:moveTo>
                      <a:pt x="581" y="0"/>
                    </a:moveTo>
                    <a:lnTo>
                      <a:pt x="58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81" y="23"/>
                    </a:lnTo>
                    <a:lnTo>
                      <a:pt x="5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6" name="Freeform 167">
                <a:extLst>
                  <a:ext uri="{FF2B5EF4-FFF2-40B4-BE49-F238E27FC236}">
                    <a16:creationId xmlns="" xmlns:a16="http://schemas.microsoft.com/office/drawing/2014/main" id="{2C777EE6-CCDE-DE45-A998-6362518FA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986"/>
                <a:ext cx="383" cy="14"/>
              </a:xfrm>
              <a:custGeom>
                <a:avLst/>
                <a:gdLst>
                  <a:gd name="T0" fmla="*/ 623 w 623"/>
                  <a:gd name="T1" fmla="*/ 0 h 22"/>
                  <a:gd name="T2" fmla="*/ 623 w 623"/>
                  <a:gd name="T3" fmla="*/ 0 h 22"/>
                  <a:gd name="T4" fmla="*/ 0 w 623"/>
                  <a:gd name="T5" fmla="*/ 0 h 22"/>
                  <a:gd name="T6" fmla="*/ 0 w 623"/>
                  <a:gd name="T7" fmla="*/ 22 h 22"/>
                  <a:gd name="T8" fmla="*/ 623 w 623"/>
                  <a:gd name="T9" fmla="*/ 22 h 22"/>
                  <a:gd name="T10" fmla="*/ 623 w 623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22">
                    <a:moveTo>
                      <a:pt x="623" y="0"/>
                    </a:moveTo>
                    <a:lnTo>
                      <a:pt x="62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23" y="22"/>
                    </a:lnTo>
                    <a:lnTo>
                      <a:pt x="6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7" name="Freeform 168">
                <a:extLst>
                  <a:ext uri="{FF2B5EF4-FFF2-40B4-BE49-F238E27FC236}">
                    <a16:creationId xmlns="" xmlns:a16="http://schemas.microsoft.com/office/drawing/2014/main" id="{C39CC69F-BF1D-E245-9F3F-DF70A2A24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3006"/>
                <a:ext cx="410" cy="14"/>
              </a:xfrm>
              <a:custGeom>
                <a:avLst/>
                <a:gdLst>
                  <a:gd name="T0" fmla="*/ 0 w 668"/>
                  <a:gd name="T1" fmla="*/ 23 h 23"/>
                  <a:gd name="T2" fmla="*/ 0 w 668"/>
                  <a:gd name="T3" fmla="*/ 23 h 23"/>
                  <a:gd name="T4" fmla="*/ 668 w 668"/>
                  <a:gd name="T5" fmla="*/ 23 h 23"/>
                  <a:gd name="T6" fmla="*/ 668 w 668"/>
                  <a:gd name="T7" fmla="*/ 0 h 23"/>
                  <a:gd name="T8" fmla="*/ 0 w 668"/>
                  <a:gd name="T9" fmla="*/ 0 h 23"/>
                  <a:gd name="T10" fmla="*/ 0 w 668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8" h="23">
                    <a:moveTo>
                      <a:pt x="0" y="23"/>
                    </a:moveTo>
                    <a:lnTo>
                      <a:pt x="0" y="23"/>
                    </a:lnTo>
                    <a:lnTo>
                      <a:pt x="668" y="23"/>
                    </a:lnTo>
                    <a:lnTo>
                      <a:pt x="668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8" name="Freeform 169">
                <a:extLst>
                  <a:ext uri="{FF2B5EF4-FFF2-40B4-BE49-F238E27FC236}">
                    <a16:creationId xmlns="" xmlns:a16="http://schemas.microsoft.com/office/drawing/2014/main" id="{582E1613-3E73-AC4A-8CE3-88B9A0A6B9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" y="2707"/>
                <a:ext cx="383" cy="67"/>
              </a:xfrm>
              <a:custGeom>
                <a:avLst/>
                <a:gdLst>
                  <a:gd name="T0" fmla="*/ 310 w 623"/>
                  <a:gd name="T1" fmla="*/ 77 h 108"/>
                  <a:gd name="T2" fmla="*/ 310 w 623"/>
                  <a:gd name="T3" fmla="*/ 77 h 108"/>
                  <a:gd name="T4" fmla="*/ 288 w 623"/>
                  <a:gd name="T5" fmla="*/ 55 h 108"/>
                  <a:gd name="T6" fmla="*/ 310 w 623"/>
                  <a:gd name="T7" fmla="*/ 32 h 108"/>
                  <a:gd name="T8" fmla="*/ 335 w 623"/>
                  <a:gd name="T9" fmla="*/ 55 h 108"/>
                  <a:gd name="T10" fmla="*/ 310 w 623"/>
                  <a:gd name="T11" fmla="*/ 77 h 108"/>
                  <a:gd name="T12" fmla="*/ 623 w 623"/>
                  <a:gd name="T13" fmla="*/ 83 h 108"/>
                  <a:gd name="T14" fmla="*/ 623 w 623"/>
                  <a:gd name="T15" fmla="*/ 83 h 108"/>
                  <a:gd name="T16" fmla="*/ 542 w 623"/>
                  <a:gd name="T17" fmla="*/ 83 h 108"/>
                  <a:gd name="T18" fmla="*/ 360 w 623"/>
                  <a:gd name="T19" fmla="*/ 10 h 108"/>
                  <a:gd name="T20" fmla="*/ 266 w 623"/>
                  <a:gd name="T21" fmla="*/ 10 h 108"/>
                  <a:gd name="T22" fmla="*/ 84 w 623"/>
                  <a:gd name="T23" fmla="*/ 83 h 108"/>
                  <a:gd name="T24" fmla="*/ 0 w 623"/>
                  <a:gd name="T25" fmla="*/ 83 h 108"/>
                  <a:gd name="T26" fmla="*/ 0 w 623"/>
                  <a:gd name="T27" fmla="*/ 108 h 108"/>
                  <a:gd name="T28" fmla="*/ 623 w 623"/>
                  <a:gd name="T29" fmla="*/ 108 h 108"/>
                  <a:gd name="T30" fmla="*/ 623 w 623"/>
                  <a:gd name="T31" fmla="*/ 8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3" h="108">
                    <a:moveTo>
                      <a:pt x="310" y="77"/>
                    </a:moveTo>
                    <a:lnTo>
                      <a:pt x="310" y="77"/>
                    </a:lnTo>
                    <a:cubicBezTo>
                      <a:pt x="297" y="77"/>
                      <a:pt x="288" y="68"/>
                      <a:pt x="288" y="55"/>
                    </a:cubicBezTo>
                    <a:cubicBezTo>
                      <a:pt x="288" y="42"/>
                      <a:pt x="297" y="32"/>
                      <a:pt x="310" y="32"/>
                    </a:cubicBezTo>
                    <a:cubicBezTo>
                      <a:pt x="322" y="32"/>
                      <a:pt x="335" y="42"/>
                      <a:pt x="335" y="55"/>
                    </a:cubicBezTo>
                    <a:cubicBezTo>
                      <a:pt x="335" y="68"/>
                      <a:pt x="322" y="77"/>
                      <a:pt x="310" y="77"/>
                    </a:cubicBezTo>
                    <a:close/>
                    <a:moveTo>
                      <a:pt x="623" y="83"/>
                    </a:moveTo>
                    <a:lnTo>
                      <a:pt x="623" y="83"/>
                    </a:lnTo>
                    <a:lnTo>
                      <a:pt x="542" y="83"/>
                    </a:lnTo>
                    <a:lnTo>
                      <a:pt x="360" y="10"/>
                    </a:lnTo>
                    <a:cubicBezTo>
                      <a:pt x="335" y="0"/>
                      <a:pt x="294" y="0"/>
                      <a:pt x="266" y="10"/>
                    </a:cubicBezTo>
                    <a:lnTo>
                      <a:pt x="84" y="83"/>
                    </a:lnTo>
                    <a:lnTo>
                      <a:pt x="0" y="83"/>
                    </a:lnTo>
                    <a:lnTo>
                      <a:pt x="0" y="108"/>
                    </a:lnTo>
                    <a:lnTo>
                      <a:pt x="623" y="108"/>
                    </a:lnTo>
                    <a:lnTo>
                      <a:pt x="623" y="8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</p:grpSp>
        <p:grpSp>
          <p:nvGrpSpPr>
            <p:cNvPr id="28" name="Group 164">
              <a:extLst>
                <a:ext uri="{FF2B5EF4-FFF2-40B4-BE49-F238E27FC236}">
                  <a16:creationId xmlns="" xmlns:a16="http://schemas.microsoft.com/office/drawing/2014/main" id="{87CA91C1-9CB4-1940-B790-5FD3EAB9E6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flipH="1">
              <a:off x="10027820" y="1700249"/>
              <a:ext cx="197730" cy="150950"/>
              <a:chOff x="4635" y="2707"/>
              <a:chExt cx="410" cy="313"/>
            </a:xfrm>
            <a:solidFill>
              <a:schemeClr val="accent4"/>
            </a:solidFill>
          </p:grpSpPr>
          <p:sp>
            <p:nvSpPr>
              <p:cNvPr id="29" name="Freeform 165">
                <a:extLst>
                  <a:ext uri="{FF2B5EF4-FFF2-40B4-BE49-F238E27FC236}">
                    <a16:creationId xmlns="" xmlns:a16="http://schemas.microsoft.com/office/drawing/2014/main" id="{AB7830A7-3D41-F64E-B1EB-3AD77E189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64" y="2807"/>
                <a:ext cx="356" cy="174"/>
              </a:xfrm>
              <a:custGeom>
                <a:avLst/>
                <a:gdLst>
                  <a:gd name="T0" fmla="*/ 100 w 580"/>
                  <a:gd name="T1" fmla="*/ 248 h 280"/>
                  <a:gd name="T2" fmla="*/ 253 w 580"/>
                  <a:gd name="T3" fmla="*/ 198 h 280"/>
                  <a:gd name="T4" fmla="*/ 247 w 580"/>
                  <a:gd name="T5" fmla="*/ 248 h 280"/>
                  <a:gd name="T6" fmla="*/ 103 w 580"/>
                  <a:gd name="T7" fmla="*/ 257 h 280"/>
                  <a:gd name="T8" fmla="*/ 100 w 580"/>
                  <a:gd name="T9" fmla="*/ 248 h 280"/>
                  <a:gd name="T10" fmla="*/ 257 w 580"/>
                  <a:gd name="T11" fmla="*/ 94 h 280"/>
                  <a:gd name="T12" fmla="*/ 97 w 580"/>
                  <a:gd name="T13" fmla="*/ 159 h 280"/>
                  <a:gd name="T14" fmla="*/ 257 w 580"/>
                  <a:gd name="T15" fmla="*/ 94 h 280"/>
                  <a:gd name="T16" fmla="*/ 483 w 580"/>
                  <a:gd name="T17" fmla="*/ 94 h 280"/>
                  <a:gd name="T18" fmla="*/ 326 w 580"/>
                  <a:gd name="T19" fmla="*/ 159 h 280"/>
                  <a:gd name="T20" fmla="*/ 483 w 580"/>
                  <a:gd name="T21" fmla="*/ 94 h 280"/>
                  <a:gd name="T22" fmla="*/ 326 w 580"/>
                  <a:gd name="T23" fmla="*/ 248 h 280"/>
                  <a:gd name="T24" fmla="*/ 480 w 580"/>
                  <a:gd name="T25" fmla="*/ 198 h 280"/>
                  <a:gd name="T26" fmla="*/ 473 w 580"/>
                  <a:gd name="T27" fmla="*/ 248 h 280"/>
                  <a:gd name="T28" fmla="*/ 329 w 580"/>
                  <a:gd name="T29" fmla="*/ 257 h 280"/>
                  <a:gd name="T30" fmla="*/ 326 w 580"/>
                  <a:gd name="T31" fmla="*/ 248 h 280"/>
                  <a:gd name="T32" fmla="*/ 580 w 580"/>
                  <a:gd name="T33" fmla="*/ 257 h 280"/>
                  <a:gd name="T34" fmla="*/ 558 w 580"/>
                  <a:gd name="T35" fmla="*/ 248 h 280"/>
                  <a:gd name="T36" fmla="*/ 548 w 580"/>
                  <a:gd name="T37" fmla="*/ 32 h 280"/>
                  <a:gd name="T38" fmla="*/ 558 w 580"/>
                  <a:gd name="T39" fmla="*/ 27 h 280"/>
                  <a:gd name="T40" fmla="*/ 551 w 580"/>
                  <a:gd name="T41" fmla="*/ 0 h 280"/>
                  <a:gd name="T42" fmla="*/ 473 w 580"/>
                  <a:gd name="T43" fmla="*/ 5 h 280"/>
                  <a:gd name="T44" fmla="*/ 480 w 580"/>
                  <a:gd name="T45" fmla="*/ 32 h 280"/>
                  <a:gd name="T46" fmla="*/ 483 w 580"/>
                  <a:gd name="T47" fmla="*/ 56 h 280"/>
                  <a:gd name="T48" fmla="*/ 323 w 580"/>
                  <a:gd name="T49" fmla="*/ 32 h 280"/>
                  <a:gd name="T50" fmla="*/ 332 w 580"/>
                  <a:gd name="T51" fmla="*/ 27 h 280"/>
                  <a:gd name="T52" fmla="*/ 326 w 580"/>
                  <a:gd name="T53" fmla="*/ 0 h 280"/>
                  <a:gd name="T54" fmla="*/ 247 w 580"/>
                  <a:gd name="T55" fmla="*/ 5 h 280"/>
                  <a:gd name="T56" fmla="*/ 253 w 580"/>
                  <a:gd name="T57" fmla="*/ 32 h 280"/>
                  <a:gd name="T58" fmla="*/ 257 w 580"/>
                  <a:gd name="T59" fmla="*/ 56 h 280"/>
                  <a:gd name="T60" fmla="*/ 97 w 580"/>
                  <a:gd name="T61" fmla="*/ 32 h 280"/>
                  <a:gd name="T62" fmla="*/ 106 w 580"/>
                  <a:gd name="T63" fmla="*/ 27 h 280"/>
                  <a:gd name="T64" fmla="*/ 100 w 580"/>
                  <a:gd name="T65" fmla="*/ 0 h 280"/>
                  <a:gd name="T66" fmla="*/ 22 w 580"/>
                  <a:gd name="T67" fmla="*/ 5 h 280"/>
                  <a:gd name="T68" fmla="*/ 28 w 580"/>
                  <a:gd name="T69" fmla="*/ 32 h 280"/>
                  <a:gd name="T70" fmla="*/ 25 w 580"/>
                  <a:gd name="T71" fmla="*/ 248 h 280"/>
                  <a:gd name="T72" fmla="*/ 22 w 580"/>
                  <a:gd name="T73" fmla="*/ 257 h 280"/>
                  <a:gd name="T74" fmla="*/ 0 w 580"/>
                  <a:gd name="T75" fmla="*/ 280 h 280"/>
                  <a:gd name="T76" fmla="*/ 580 w 580"/>
                  <a:gd name="T77" fmla="*/ 257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80" h="280">
                    <a:moveTo>
                      <a:pt x="100" y="248"/>
                    </a:moveTo>
                    <a:lnTo>
                      <a:pt x="100" y="248"/>
                    </a:lnTo>
                    <a:lnTo>
                      <a:pt x="100" y="198"/>
                    </a:lnTo>
                    <a:lnTo>
                      <a:pt x="253" y="198"/>
                    </a:lnTo>
                    <a:lnTo>
                      <a:pt x="253" y="248"/>
                    </a:lnTo>
                    <a:lnTo>
                      <a:pt x="247" y="248"/>
                    </a:lnTo>
                    <a:lnTo>
                      <a:pt x="247" y="257"/>
                    </a:lnTo>
                    <a:lnTo>
                      <a:pt x="103" y="257"/>
                    </a:lnTo>
                    <a:lnTo>
                      <a:pt x="103" y="248"/>
                    </a:lnTo>
                    <a:lnTo>
                      <a:pt x="100" y="248"/>
                    </a:lnTo>
                    <a:close/>
                    <a:moveTo>
                      <a:pt x="257" y="94"/>
                    </a:moveTo>
                    <a:lnTo>
                      <a:pt x="257" y="94"/>
                    </a:lnTo>
                    <a:lnTo>
                      <a:pt x="253" y="159"/>
                    </a:lnTo>
                    <a:lnTo>
                      <a:pt x="97" y="159"/>
                    </a:lnTo>
                    <a:lnTo>
                      <a:pt x="97" y="94"/>
                    </a:lnTo>
                    <a:lnTo>
                      <a:pt x="257" y="94"/>
                    </a:lnTo>
                    <a:close/>
                    <a:moveTo>
                      <a:pt x="483" y="94"/>
                    </a:moveTo>
                    <a:lnTo>
                      <a:pt x="483" y="94"/>
                    </a:lnTo>
                    <a:lnTo>
                      <a:pt x="480" y="159"/>
                    </a:lnTo>
                    <a:lnTo>
                      <a:pt x="326" y="159"/>
                    </a:lnTo>
                    <a:lnTo>
                      <a:pt x="323" y="94"/>
                    </a:lnTo>
                    <a:lnTo>
                      <a:pt x="483" y="94"/>
                    </a:lnTo>
                    <a:close/>
                    <a:moveTo>
                      <a:pt x="326" y="248"/>
                    </a:moveTo>
                    <a:lnTo>
                      <a:pt x="326" y="248"/>
                    </a:lnTo>
                    <a:lnTo>
                      <a:pt x="326" y="198"/>
                    </a:lnTo>
                    <a:lnTo>
                      <a:pt x="480" y="198"/>
                    </a:lnTo>
                    <a:lnTo>
                      <a:pt x="480" y="248"/>
                    </a:lnTo>
                    <a:lnTo>
                      <a:pt x="473" y="248"/>
                    </a:lnTo>
                    <a:lnTo>
                      <a:pt x="473" y="257"/>
                    </a:lnTo>
                    <a:lnTo>
                      <a:pt x="329" y="257"/>
                    </a:lnTo>
                    <a:lnTo>
                      <a:pt x="329" y="248"/>
                    </a:lnTo>
                    <a:lnTo>
                      <a:pt x="326" y="248"/>
                    </a:lnTo>
                    <a:close/>
                    <a:moveTo>
                      <a:pt x="580" y="257"/>
                    </a:moveTo>
                    <a:lnTo>
                      <a:pt x="580" y="257"/>
                    </a:lnTo>
                    <a:lnTo>
                      <a:pt x="558" y="257"/>
                    </a:lnTo>
                    <a:lnTo>
                      <a:pt x="558" y="248"/>
                    </a:lnTo>
                    <a:lnTo>
                      <a:pt x="551" y="248"/>
                    </a:lnTo>
                    <a:lnTo>
                      <a:pt x="548" y="32"/>
                    </a:lnTo>
                    <a:lnTo>
                      <a:pt x="551" y="32"/>
                    </a:lnTo>
                    <a:cubicBezTo>
                      <a:pt x="554" y="32"/>
                      <a:pt x="558" y="30"/>
                      <a:pt x="558" y="27"/>
                    </a:cubicBezTo>
                    <a:lnTo>
                      <a:pt x="558" y="5"/>
                    </a:lnTo>
                    <a:cubicBezTo>
                      <a:pt x="558" y="2"/>
                      <a:pt x="554" y="0"/>
                      <a:pt x="551" y="0"/>
                    </a:cubicBezTo>
                    <a:lnTo>
                      <a:pt x="480" y="0"/>
                    </a:lnTo>
                    <a:cubicBezTo>
                      <a:pt x="476" y="0"/>
                      <a:pt x="473" y="2"/>
                      <a:pt x="473" y="5"/>
                    </a:cubicBezTo>
                    <a:lnTo>
                      <a:pt x="473" y="27"/>
                    </a:lnTo>
                    <a:cubicBezTo>
                      <a:pt x="473" y="30"/>
                      <a:pt x="476" y="32"/>
                      <a:pt x="480" y="32"/>
                    </a:cubicBezTo>
                    <a:lnTo>
                      <a:pt x="483" y="32"/>
                    </a:lnTo>
                    <a:lnTo>
                      <a:pt x="483" y="56"/>
                    </a:lnTo>
                    <a:lnTo>
                      <a:pt x="323" y="56"/>
                    </a:lnTo>
                    <a:lnTo>
                      <a:pt x="323" y="32"/>
                    </a:lnTo>
                    <a:lnTo>
                      <a:pt x="326" y="32"/>
                    </a:lnTo>
                    <a:cubicBezTo>
                      <a:pt x="329" y="32"/>
                      <a:pt x="332" y="30"/>
                      <a:pt x="332" y="27"/>
                    </a:cubicBezTo>
                    <a:lnTo>
                      <a:pt x="332" y="5"/>
                    </a:lnTo>
                    <a:cubicBezTo>
                      <a:pt x="332" y="2"/>
                      <a:pt x="329" y="0"/>
                      <a:pt x="326" y="0"/>
                    </a:cubicBezTo>
                    <a:lnTo>
                      <a:pt x="253" y="0"/>
                    </a:lnTo>
                    <a:cubicBezTo>
                      <a:pt x="250" y="0"/>
                      <a:pt x="247" y="2"/>
                      <a:pt x="247" y="5"/>
                    </a:cubicBezTo>
                    <a:lnTo>
                      <a:pt x="247" y="27"/>
                    </a:lnTo>
                    <a:cubicBezTo>
                      <a:pt x="247" y="30"/>
                      <a:pt x="250" y="32"/>
                      <a:pt x="253" y="32"/>
                    </a:cubicBezTo>
                    <a:lnTo>
                      <a:pt x="257" y="32"/>
                    </a:lnTo>
                    <a:lnTo>
                      <a:pt x="257" y="56"/>
                    </a:lnTo>
                    <a:lnTo>
                      <a:pt x="97" y="56"/>
                    </a:lnTo>
                    <a:lnTo>
                      <a:pt x="97" y="32"/>
                    </a:lnTo>
                    <a:lnTo>
                      <a:pt x="100" y="32"/>
                    </a:lnTo>
                    <a:cubicBezTo>
                      <a:pt x="103" y="32"/>
                      <a:pt x="106" y="30"/>
                      <a:pt x="106" y="27"/>
                    </a:cubicBezTo>
                    <a:lnTo>
                      <a:pt x="106" y="5"/>
                    </a:lnTo>
                    <a:cubicBezTo>
                      <a:pt x="106" y="2"/>
                      <a:pt x="103" y="0"/>
                      <a:pt x="100" y="0"/>
                    </a:cubicBezTo>
                    <a:lnTo>
                      <a:pt x="28" y="0"/>
                    </a:lnTo>
                    <a:cubicBezTo>
                      <a:pt x="22" y="0"/>
                      <a:pt x="22" y="2"/>
                      <a:pt x="22" y="5"/>
                    </a:cubicBezTo>
                    <a:lnTo>
                      <a:pt x="22" y="27"/>
                    </a:lnTo>
                    <a:cubicBezTo>
                      <a:pt x="22" y="30"/>
                      <a:pt x="22" y="32"/>
                      <a:pt x="28" y="32"/>
                    </a:cubicBezTo>
                    <a:lnTo>
                      <a:pt x="31" y="32"/>
                    </a:lnTo>
                    <a:lnTo>
                      <a:pt x="25" y="248"/>
                    </a:lnTo>
                    <a:lnTo>
                      <a:pt x="22" y="248"/>
                    </a:lnTo>
                    <a:lnTo>
                      <a:pt x="22" y="257"/>
                    </a:lnTo>
                    <a:lnTo>
                      <a:pt x="0" y="257"/>
                    </a:lnTo>
                    <a:lnTo>
                      <a:pt x="0" y="280"/>
                    </a:lnTo>
                    <a:lnTo>
                      <a:pt x="580" y="280"/>
                    </a:lnTo>
                    <a:lnTo>
                      <a:pt x="580" y="257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0" name="Freeform 166">
                <a:extLst>
                  <a:ext uri="{FF2B5EF4-FFF2-40B4-BE49-F238E27FC236}">
                    <a16:creationId xmlns="" xmlns:a16="http://schemas.microsoft.com/office/drawing/2014/main" id="{D8358F5F-25BE-E944-A286-1B45BFD19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1" y="2784"/>
                <a:ext cx="357" cy="14"/>
              </a:xfrm>
              <a:custGeom>
                <a:avLst/>
                <a:gdLst>
                  <a:gd name="T0" fmla="*/ 581 w 581"/>
                  <a:gd name="T1" fmla="*/ 0 h 23"/>
                  <a:gd name="T2" fmla="*/ 581 w 581"/>
                  <a:gd name="T3" fmla="*/ 0 h 23"/>
                  <a:gd name="T4" fmla="*/ 0 w 581"/>
                  <a:gd name="T5" fmla="*/ 0 h 23"/>
                  <a:gd name="T6" fmla="*/ 0 w 581"/>
                  <a:gd name="T7" fmla="*/ 23 h 23"/>
                  <a:gd name="T8" fmla="*/ 581 w 581"/>
                  <a:gd name="T9" fmla="*/ 23 h 23"/>
                  <a:gd name="T10" fmla="*/ 581 w 581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23">
                    <a:moveTo>
                      <a:pt x="581" y="0"/>
                    </a:moveTo>
                    <a:lnTo>
                      <a:pt x="581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81" y="23"/>
                    </a:lnTo>
                    <a:lnTo>
                      <a:pt x="58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1" name="Freeform 167">
                <a:extLst>
                  <a:ext uri="{FF2B5EF4-FFF2-40B4-BE49-F238E27FC236}">
                    <a16:creationId xmlns="" xmlns:a16="http://schemas.microsoft.com/office/drawing/2014/main" id="{41AB84F5-898A-2841-A6D9-3776C1277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986"/>
                <a:ext cx="383" cy="14"/>
              </a:xfrm>
              <a:custGeom>
                <a:avLst/>
                <a:gdLst>
                  <a:gd name="T0" fmla="*/ 623 w 623"/>
                  <a:gd name="T1" fmla="*/ 0 h 22"/>
                  <a:gd name="T2" fmla="*/ 623 w 623"/>
                  <a:gd name="T3" fmla="*/ 0 h 22"/>
                  <a:gd name="T4" fmla="*/ 0 w 623"/>
                  <a:gd name="T5" fmla="*/ 0 h 22"/>
                  <a:gd name="T6" fmla="*/ 0 w 623"/>
                  <a:gd name="T7" fmla="*/ 22 h 22"/>
                  <a:gd name="T8" fmla="*/ 623 w 623"/>
                  <a:gd name="T9" fmla="*/ 22 h 22"/>
                  <a:gd name="T10" fmla="*/ 623 w 623"/>
                  <a:gd name="T11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22">
                    <a:moveTo>
                      <a:pt x="623" y="0"/>
                    </a:moveTo>
                    <a:lnTo>
                      <a:pt x="623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23" y="22"/>
                    </a:lnTo>
                    <a:lnTo>
                      <a:pt x="6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2" name="Freeform 168">
                <a:extLst>
                  <a:ext uri="{FF2B5EF4-FFF2-40B4-BE49-F238E27FC236}">
                    <a16:creationId xmlns="" xmlns:a16="http://schemas.microsoft.com/office/drawing/2014/main" id="{7891294B-1B33-4942-812A-80A18A18A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3006"/>
                <a:ext cx="410" cy="14"/>
              </a:xfrm>
              <a:custGeom>
                <a:avLst/>
                <a:gdLst>
                  <a:gd name="T0" fmla="*/ 0 w 668"/>
                  <a:gd name="T1" fmla="*/ 23 h 23"/>
                  <a:gd name="T2" fmla="*/ 0 w 668"/>
                  <a:gd name="T3" fmla="*/ 23 h 23"/>
                  <a:gd name="T4" fmla="*/ 668 w 668"/>
                  <a:gd name="T5" fmla="*/ 23 h 23"/>
                  <a:gd name="T6" fmla="*/ 668 w 668"/>
                  <a:gd name="T7" fmla="*/ 0 h 23"/>
                  <a:gd name="T8" fmla="*/ 0 w 668"/>
                  <a:gd name="T9" fmla="*/ 0 h 23"/>
                  <a:gd name="T10" fmla="*/ 0 w 668"/>
                  <a:gd name="T11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8" h="23">
                    <a:moveTo>
                      <a:pt x="0" y="23"/>
                    </a:moveTo>
                    <a:lnTo>
                      <a:pt x="0" y="23"/>
                    </a:lnTo>
                    <a:lnTo>
                      <a:pt x="668" y="23"/>
                    </a:lnTo>
                    <a:lnTo>
                      <a:pt x="668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3" name="Freeform 169">
                <a:extLst>
                  <a:ext uri="{FF2B5EF4-FFF2-40B4-BE49-F238E27FC236}">
                    <a16:creationId xmlns="" xmlns:a16="http://schemas.microsoft.com/office/drawing/2014/main" id="{4462C87C-60AB-954B-B5B5-63468397D1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8" y="2707"/>
                <a:ext cx="383" cy="67"/>
              </a:xfrm>
              <a:custGeom>
                <a:avLst/>
                <a:gdLst>
                  <a:gd name="T0" fmla="*/ 310 w 623"/>
                  <a:gd name="T1" fmla="*/ 77 h 108"/>
                  <a:gd name="T2" fmla="*/ 310 w 623"/>
                  <a:gd name="T3" fmla="*/ 77 h 108"/>
                  <a:gd name="T4" fmla="*/ 288 w 623"/>
                  <a:gd name="T5" fmla="*/ 55 h 108"/>
                  <a:gd name="T6" fmla="*/ 310 w 623"/>
                  <a:gd name="T7" fmla="*/ 32 h 108"/>
                  <a:gd name="T8" fmla="*/ 335 w 623"/>
                  <a:gd name="T9" fmla="*/ 55 h 108"/>
                  <a:gd name="T10" fmla="*/ 310 w 623"/>
                  <a:gd name="T11" fmla="*/ 77 h 108"/>
                  <a:gd name="T12" fmla="*/ 623 w 623"/>
                  <a:gd name="T13" fmla="*/ 83 h 108"/>
                  <a:gd name="T14" fmla="*/ 623 w 623"/>
                  <a:gd name="T15" fmla="*/ 83 h 108"/>
                  <a:gd name="T16" fmla="*/ 542 w 623"/>
                  <a:gd name="T17" fmla="*/ 83 h 108"/>
                  <a:gd name="T18" fmla="*/ 360 w 623"/>
                  <a:gd name="T19" fmla="*/ 10 h 108"/>
                  <a:gd name="T20" fmla="*/ 266 w 623"/>
                  <a:gd name="T21" fmla="*/ 10 h 108"/>
                  <a:gd name="T22" fmla="*/ 84 w 623"/>
                  <a:gd name="T23" fmla="*/ 83 h 108"/>
                  <a:gd name="T24" fmla="*/ 0 w 623"/>
                  <a:gd name="T25" fmla="*/ 83 h 108"/>
                  <a:gd name="T26" fmla="*/ 0 w 623"/>
                  <a:gd name="T27" fmla="*/ 108 h 108"/>
                  <a:gd name="T28" fmla="*/ 623 w 623"/>
                  <a:gd name="T29" fmla="*/ 108 h 108"/>
                  <a:gd name="T30" fmla="*/ 623 w 623"/>
                  <a:gd name="T31" fmla="*/ 8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23" h="108">
                    <a:moveTo>
                      <a:pt x="310" y="77"/>
                    </a:moveTo>
                    <a:lnTo>
                      <a:pt x="310" y="77"/>
                    </a:lnTo>
                    <a:cubicBezTo>
                      <a:pt x="297" y="77"/>
                      <a:pt x="288" y="68"/>
                      <a:pt x="288" y="55"/>
                    </a:cubicBezTo>
                    <a:cubicBezTo>
                      <a:pt x="288" y="42"/>
                      <a:pt x="297" y="32"/>
                      <a:pt x="310" y="32"/>
                    </a:cubicBezTo>
                    <a:cubicBezTo>
                      <a:pt x="322" y="32"/>
                      <a:pt x="335" y="42"/>
                      <a:pt x="335" y="55"/>
                    </a:cubicBezTo>
                    <a:cubicBezTo>
                      <a:pt x="335" y="68"/>
                      <a:pt x="322" y="77"/>
                      <a:pt x="310" y="77"/>
                    </a:cubicBezTo>
                    <a:close/>
                    <a:moveTo>
                      <a:pt x="623" y="83"/>
                    </a:moveTo>
                    <a:lnTo>
                      <a:pt x="623" y="83"/>
                    </a:lnTo>
                    <a:lnTo>
                      <a:pt x="542" y="83"/>
                    </a:lnTo>
                    <a:lnTo>
                      <a:pt x="360" y="10"/>
                    </a:lnTo>
                    <a:cubicBezTo>
                      <a:pt x="335" y="0"/>
                      <a:pt x="294" y="0"/>
                      <a:pt x="266" y="10"/>
                    </a:cubicBezTo>
                    <a:lnTo>
                      <a:pt x="84" y="83"/>
                    </a:lnTo>
                    <a:lnTo>
                      <a:pt x="0" y="83"/>
                    </a:lnTo>
                    <a:lnTo>
                      <a:pt x="0" y="108"/>
                    </a:lnTo>
                    <a:lnTo>
                      <a:pt x="623" y="108"/>
                    </a:lnTo>
                    <a:lnTo>
                      <a:pt x="623" y="8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</p:grpSp>
      </p:grpSp>
      <p:sp>
        <p:nvSpPr>
          <p:cNvPr id="51" name="Oval 120">
            <a:extLst>
              <a:ext uri="{FF2B5EF4-FFF2-40B4-BE49-F238E27FC236}">
                <a16:creationId xmlns="" xmlns:a16="http://schemas.microsoft.com/office/drawing/2014/main" id="{23473875-84AD-0847-962A-9DE31872FE43}"/>
              </a:ext>
            </a:extLst>
          </p:cNvPr>
          <p:cNvSpPr/>
          <p:nvPr/>
        </p:nvSpPr>
        <p:spPr>
          <a:xfrm>
            <a:off x="2758279" y="1942719"/>
            <a:ext cx="457200" cy="4572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>
              <a:solidFill>
                <a:srgbClr val="000000"/>
              </a:solidFill>
            </a:endParaRPr>
          </a:p>
        </p:txBody>
      </p:sp>
      <p:sp>
        <p:nvSpPr>
          <p:cNvPr id="52" name="Oval 121">
            <a:extLst>
              <a:ext uri="{FF2B5EF4-FFF2-40B4-BE49-F238E27FC236}">
                <a16:creationId xmlns="" xmlns:a16="http://schemas.microsoft.com/office/drawing/2014/main" id="{7A0B0F9C-108A-294A-AF19-4A7735545451}"/>
              </a:ext>
            </a:extLst>
          </p:cNvPr>
          <p:cNvSpPr/>
          <p:nvPr/>
        </p:nvSpPr>
        <p:spPr>
          <a:xfrm>
            <a:off x="2179890" y="1931476"/>
            <a:ext cx="457200" cy="4572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>
              <a:solidFill>
                <a:srgbClr val="000000"/>
              </a:solidFill>
            </a:endParaRPr>
          </a:p>
        </p:txBody>
      </p:sp>
      <p:sp>
        <p:nvSpPr>
          <p:cNvPr id="62" name="Freeform 141">
            <a:extLst>
              <a:ext uri="{FF2B5EF4-FFF2-40B4-BE49-F238E27FC236}">
                <a16:creationId xmlns="" xmlns:a16="http://schemas.microsoft.com/office/drawing/2014/main" id="{66BD8BA0-27B7-6347-A65A-AC5AE0904DF4}"/>
              </a:ext>
            </a:extLst>
          </p:cNvPr>
          <p:cNvSpPr>
            <a:spLocks noEditPoints="1"/>
          </p:cNvSpPr>
          <p:nvPr/>
        </p:nvSpPr>
        <p:spPr bwMode="auto">
          <a:xfrm>
            <a:off x="2803999" y="1942595"/>
            <a:ext cx="365760" cy="347472"/>
          </a:xfrm>
          <a:custGeom>
            <a:avLst/>
            <a:gdLst>
              <a:gd name="T0" fmla="*/ 255 w 430"/>
              <a:gd name="T1" fmla="*/ 350 h 430"/>
              <a:gd name="T2" fmla="*/ 255 w 430"/>
              <a:gd name="T3" fmla="*/ 350 h 430"/>
              <a:gd name="T4" fmla="*/ 175 w 430"/>
              <a:gd name="T5" fmla="*/ 350 h 430"/>
              <a:gd name="T6" fmla="*/ 175 w 430"/>
              <a:gd name="T7" fmla="*/ 256 h 430"/>
              <a:gd name="T8" fmla="*/ 255 w 430"/>
              <a:gd name="T9" fmla="*/ 256 h 430"/>
              <a:gd name="T10" fmla="*/ 255 w 430"/>
              <a:gd name="T11" fmla="*/ 350 h 430"/>
              <a:gd name="T12" fmla="*/ 413 w 430"/>
              <a:gd name="T13" fmla="*/ 192 h 430"/>
              <a:gd name="T14" fmla="*/ 413 w 430"/>
              <a:gd name="T15" fmla="*/ 192 h 430"/>
              <a:gd name="T16" fmla="*/ 227 w 430"/>
              <a:gd name="T17" fmla="*/ 4 h 430"/>
              <a:gd name="T18" fmla="*/ 203 w 430"/>
              <a:gd name="T19" fmla="*/ 4 h 430"/>
              <a:gd name="T20" fmla="*/ 16 w 430"/>
              <a:gd name="T21" fmla="*/ 192 h 430"/>
              <a:gd name="T22" fmla="*/ 2 w 430"/>
              <a:gd name="T23" fmla="*/ 222 h 430"/>
              <a:gd name="T24" fmla="*/ 28 w 430"/>
              <a:gd name="T25" fmla="*/ 243 h 430"/>
              <a:gd name="T26" fmla="*/ 68 w 430"/>
              <a:gd name="T27" fmla="*/ 243 h 430"/>
              <a:gd name="T28" fmla="*/ 68 w 430"/>
              <a:gd name="T29" fmla="*/ 403 h 430"/>
              <a:gd name="T30" fmla="*/ 95 w 430"/>
              <a:gd name="T31" fmla="*/ 430 h 430"/>
              <a:gd name="T32" fmla="*/ 335 w 430"/>
              <a:gd name="T33" fmla="*/ 430 h 430"/>
              <a:gd name="T34" fmla="*/ 361 w 430"/>
              <a:gd name="T35" fmla="*/ 403 h 430"/>
              <a:gd name="T36" fmla="*/ 361 w 430"/>
              <a:gd name="T37" fmla="*/ 243 h 430"/>
              <a:gd name="T38" fmla="*/ 401 w 430"/>
              <a:gd name="T39" fmla="*/ 243 h 430"/>
              <a:gd name="T40" fmla="*/ 427 w 430"/>
              <a:gd name="T41" fmla="*/ 222 h 430"/>
              <a:gd name="T42" fmla="*/ 413 w 430"/>
              <a:gd name="T43" fmla="*/ 192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0" h="430">
                <a:moveTo>
                  <a:pt x="255" y="350"/>
                </a:moveTo>
                <a:lnTo>
                  <a:pt x="255" y="350"/>
                </a:lnTo>
                <a:lnTo>
                  <a:pt x="175" y="350"/>
                </a:lnTo>
                <a:lnTo>
                  <a:pt x="175" y="256"/>
                </a:lnTo>
                <a:lnTo>
                  <a:pt x="255" y="256"/>
                </a:lnTo>
                <a:lnTo>
                  <a:pt x="255" y="350"/>
                </a:lnTo>
                <a:close/>
                <a:moveTo>
                  <a:pt x="413" y="192"/>
                </a:moveTo>
                <a:lnTo>
                  <a:pt x="413" y="192"/>
                </a:lnTo>
                <a:lnTo>
                  <a:pt x="227" y="4"/>
                </a:lnTo>
                <a:cubicBezTo>
                  <a:pt x="219" y="0"/>
                  <a:pt x="210" y="0"/>
                  <a:pt x="203" y="4"/>
                </a:cubicBezTo>
                <a:lnTo>
                  <a:pt x="16" y="192"/>
                </a:lnTo>
                <a:cubicBezTo>
                  <a:pt x="5" y="198"/>
                  <a:pt x="0" y="210"/>
                  <a:pt x="2" y="222"/>
                </a:cubicBezTo>
                <a:cubicBezTo>
                  <a:pt x="5" y="234"/>
                  <a:pt x="16" y="243"/>
                  <a:pt x="28" y="243"/>
                </a:cubicBezTo>
                <a:lnTo>
                  <a:pt x="68" y="243"/>
                </a:lnTo>
                <a:lnTo>
                  <a:pt x="68" y="403"/>
                </a:lnTo>
                <a:cubicBezTo>
                  <a:pt x="68" y="418"/>
                  <a:pt x="80" y="430"/>
                  <a:pt x="95" y="430"/>
                </a:cubicBezTo>
                <a:lnTo>
                  <a:pt x="335" y="430"/>
                </a:lnTo>
                <a:cubicBezTo>
                  <a:pt x="350" y="430"/>
                  <a:pt x="361" y="418"/>
                  <a:pt x="361" y="403"/>
                </a:cubicBezTo>
                <a:lnTo>
                  <a:pt x="361" y="243"/>
                </a:lnTo>
                <a:lnTo>
                  <a:pt x="401" y="243"/>
                </a:lnTo>
                <a:cubicBezTo>
                  <a:pt x="414" y="243"/>
                  <a:pt x="425" y="234"/>
                  <a:pt x="427" y="222"/>
                </a:cubicBezTo>
                <a:cubicBezTo>
                  <a:pt x="430" y="210"/>
                  <a:pt x="424" y="198"/>
                  <a:pt x="413" y="192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3" name="Oval 155">
            <a:extLst>
              <a:ext uri="{FF2B5EF4-FFF2-40B4-BE49-F238E27FC236}">
                <a16:creationId xmlns="" xmlns:a16="http://schemas.microsoft.com/office/drawing/2014/main" id="{8CEED3CD-DE63-6D48-BF4D-4B0A57270066}"/>
              </a:ext>
            </a:extLst>
          </p:cNvPr>
          <p:cNvSpPr/>
          <p:nvPr/>
        </p:nvSpPr>
        <p:spPr>
          <a:xfrm>
            <a:off x="1537705" y="1942719"/>
            <a:ext cx="457200" cy="457200"/>
          </a:xfrm>
          <a:prstGeom prst="ellipse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>
              <a:solidFill>
                <a:srgbClr val="000000"/>
              </a:solidFill>
            </a:endParaRPr>
          </a:p>
        </p:txBody>
      </p:sp>
      <p:grpSp>
        <p:nvGrpSpPr>
          <p:cNvPr id="64" name="Group 158">
            <a:extLst>
              <a:ext uri="{FF2B5EF4-FFF2-40B4-BE49-F238E27FC236}">
                <a16:creationId xmlns="" xmlns:a16="http://schemas.microsoft.com/office/drawing/2014/main" id="{1FD248DA-83A2-5049-B03F-6AE989FF0FF8}"/>
              </a:ext>
            </a:extLst>
          </p:cNvPr>
          <p:cNvGrpSpPr/>
          <p:nvPr/>
        </p:nvGrpSpPr>
        <p:grpSpPr>
          <a:xfrm>
            <a:off x="5555547" y="1407636"/>
            <a:ext cx="320040" cy="320040"/>
            <a:chOff x="7775474" y="1142185"/>
            <a:chExt cx="320040" cy="320040"/>
          </a:xfrm>
        </p:grpSpPr>
        <p:sp>
          <p:nvSpPr>
            <p:cNvPr id="65" name="Oval 66">
              <a:extLst>
                <a:ext uri="{FF2B5EF4-FFF2-40B4-BE49-F238E27FC236}">
                  <a16:creationId xmlns="" xmlns:a16="http://schemas.microsoft.com/office/drawing/2014/main" id="{5B9147AA-6096-CE45-9E98-468662DD3242}"/>
                </a:ext>
              </a:extLst>
            </p:cNvPr>
            <p:cNvSpPr/>
            <p:nvPr/>
          </p:nvSpPr>
          <p:spPr>
            <a:xfrm>
              <a:off x="7775474" y="1142185"/>
              <a:ext cx="320040" cy="32004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endParaRPr lang="lt-LT" sz="1200" b="1">
                <a:solidFill>
                  <a:schemeClr val="tx1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10A903A9-0F1B-2240-A28A-40AF56F052A9}"/>
                </a:ext>
              </a:extLst>
            </p:cNvPr>
            <p:cNvSpPr txBox="1"/>
            <p:nvPr/>
          </p:nvSpPr>
          <p:spPr>
            <a:xfrm>
              <a:off x="7848130" y="1203494"/>
              <a:ext cx="174728" cy="18466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rtlCol="0" anchor="t" anchorCtr="0">
              <a:spAutoFit/>
            </a:bodyPr>
            <a:lstStyle/>
            <a:p>
              <a:pPr algn="l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5"/>
                </a:buClr>
                <a:buSzPct val="90000"/>
              </a:pPr>
              <a:r>
                <a:rPr lang="lt-LT" sz="1200" b="1" dirty="0"/>
                <a:t>(2)</a:t>
              </a:r>
            </a:p>
          </p:txBody>
        </p:sp>
      </p:grpSp>
      <p:sp>
        <p:nvSpPr>
          <p:cNvPr id="67" name="Kvadratas vienoje pusėje užapvalintais kampais 66"/>
          <p:cNvSpPr/>
          <p:nvPr/>
        </p:nvSpPr>
        <p:spPr>
          <a:xfrm>
            <a:off x="149021" y="1307411"/>
            <a:ext cx="4369497" cy="3243686"/>
          </a:xfrm>
          <a:prstGeom prst="round2SameRect">
            <a:avLst/>
          </a:prstGeom>
          <a:noFill/>
          <a:ln w="44450" cmpd="thickThin">
            <a:solidFill>
              <a:srgbClr val="92D05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 dirty="0" err="1" smtClean="0">
              <a:solidFill>
                <a:srgbClr val="000000"/>
              </a:solidFill>
            </a:endParaRPr>
          </a:p>
        </p:txBody>
      </p:sp>
      <p:sp>
        <p:nvSpPr>
          <p:cNvPr id="68" name="Kvadratas vienoje pusėje užapvalintais kampais 67"/>
          <p:cNvSpPr/>
          <p:nvPr/>
        </p:nvSpPr>
        <p:spPr>
          <a:xfrm>
            <a:off x="4850819" y="1307412"/>
            <a:ext cx="4047854" cy="3275738"/>
          </a:xfrm>
          <a:prstGeom prst="round2SameRect">
            <a:avLst/>
          </a:prstGeom>
          <a:noFill/>
          <a:ln w="44450" cmpd="thickThin">
            <a:solidFill>
              <a:srgbClr val="92D05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 dirty="0" err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">
            <a:extLst>
              <a:ext uri="{FF2B5EF4-FFF2-40B4-BE49-F238E27FC236}">
                <a16:creationId xmlns="" xmlns:a16="http://schemas.microsoft.com/office/drawing/2014/main" id="{42FB16C4-F2A8-0644-ADC2-FB1B79617E04}"/>
              </a:ext>
            </a:extLst>
          </p:cNvPr>
          <p:cNvSpPr/>
          <p:nvPr/>
        </p:nvSpPr>
        <p:spPr>
          <a:xfrm>
            <a:off x="0" y="3650299"/>
            <a:ext cx="2135271" cy="4114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050" b="1" dirty="0">
                <a:solidFill>
                  <a:schemeClr val="tx1"/>
                </a:solidFill>
              </a:rPr>
              <a:t>Centralizuotas VNT eksploatavimas ir priežiūra</a:t>
            </a:r>
          </a:p>
        </p:txBody>
      </p:sp>
      <p:sp>
        <p:nvSpPr>
          <p:cNvPr id="67" name="Rectangle 7">
            <a:extLst>
              <a:ext uri="{FF2B5EF4-FFF2-40B4-BE49-F238E27FC236}">
                <a16:creationId xmlns="" xmlns:a16="http://schemas.microsoft.com/office/drawing/2014/main" id="{A314CF8C-7556-A24D-8DBF-6B1664C7B185}"/>
              </a:ext>
            </a:extLst>
          </p:cNvPr>
          <p:cNvSpPr/>
          <p:nvPr/>
        </p:nvSpPr>
        <p:spPr>
          <a:xfrm>
            <a:off x="0" y="3277865"/>
            <a:ext cx="1571880" cy="4114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050" b="1" dirty="0">
                <a:solidFill>
                  <a:schemeClr val="tx1"/>
                </a:solidFill>
              </a:rPr>
              <a:t>Turto valdymas, administravimas</a:t>
            </a:r>
          </a:p>
        </p:txBody>
      </p:sp>
      <p:sp>
        <p:nvSpPr>
          <p:cNvPr id="68" name="Rectangle 17">
            <a:extLst>
              <a:ext uri="{FF2B5EF4-FFF2-40B4-BE49-F238E27FC236}">
                <a16:creationId xmlns="" xmlns:a16="http://schemas.microsoft.com/office/drawing/2014/main" id="{281FBC9D-A1A1-0948-8BA9-61E371978296}"/>
              </a:ext>
            </a:extLst>
          </p:cNvPr>
          <p:cNvSpPr/>
          <p:nvPr/>
        </p:nvSpPr>
        <p:spPr>
          <a:xfrm>
            <a:off x="2950036" y="1212965"/>
            <a:ext cx="1918010" cy="45102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ŠAKINIS </a:t>
            </a:r>
            <a:r>
              <a:rPr lang="lt-LT" sz="1200" b="1" dirty="0" smtClean="0">
                <a:solidFill>
                  <a:schemeClr val="tx1"/>
                </a:solidFill>
              </a:rPr>
              <a:t>CTV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70" name="Rectangle 19">
            <a:extLst>
              <a:ext uri="{FF2B5EF4-FFF2-40B4-BE49-F238E27FC236}">
                <a16:creationId xmlns="" xmlns:a16="http://schemas.microsoft.com/office/drawing/2014/main" id="{8045C1A2-9236-5846-92DF-BC362C36B77C}"/>
              </a:ext>
            </a:extLst>
          </p:cNvPr>
          <p:cNvSpPr/>
          <p:nvPr/>
        </p:nvSpPr>
        <p:spPr>
          <a:xfrm>
            <a:off x="0" y="4008796"/>
            <a:ext cx="2135271" cy="4114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050" b="1" dirty="0">
                <a:solidFill>
                  <a:schemeClr val="tx1"/>
                </a:solidFill>
              </a:rPr>
              <a:t>Centralizuotai sprendžiama dėl VNT panaudojamumo</a:t>
            </a:r>
          </a:p>
        </p:txBody>
      </p:sp>
      <p:sp>
        <p:nvSpPr>
          <p:cNvPr id="71" name="Rectangle 27">
            <a:extLst>
              <a:ext uri="{FF2B5EF4-FFF2-40B4-BE49-F238E27FC236}">
                <a16:creationId xmlns="" xmlns:a16="http://schemas.microsoft.com/office/drawing/2014/main" id="{06AD53FC-14C8-9F4A-A2AE-1DA9666FC8CC}"/>
              </a:ext>
            </a:extLst>
          </p:cNvPr>
          <p:cNvSpPr/>
          <p:nvPr/>
        </p:nvSpPr>
        <p:spPr>
          <a:xfrm>
            <a:off x="5590793" y="1230052"/>
            <a:ext cx="1762757" cy="45162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TURTO OPERATORIUS</a:t>
            </a:r>
          </a:p>
        </p:txBody>
      </p:sp>
      <p:sp>
        <p:nvSpPr>
          <p:cNvPr id="72" name="Rectangle 33">
            <a:extLst>
              <a:ext uri="{FF2B5EF4-FFF2-40B4-BE49-F238E27FC236}">
                <a16:creationId xmlns="" xmlns:a16="http://schemas.microsoft.com/office/drawing/2014/main" id="{B2851859-E69E-8641-A800-66217F191EFE}"/>
              </a:ext>
            </a:extLst>
          </p:cNvPr>
          <p:cNvSpPr/>
          <p:nvPr/>
        </p:nvSpPr>
        <p:spPr>
          <a:xfrm>
            <a:off x="0" y="4443889"/>
            <a:ext cx="2168496" cy="4114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050" b="1" dirty="0">
                <a:solidFill>
                  <a:schemeClr val="tx1"/>
                </a:solidFill>
              </a:rPr>
              <a:t>Centralizuotas VNT investicijų valdymas ir įgyvendinimas</a:t>
            </a:r>
          </a:p>
        </p:txBody>
      </p:sp>
      <p:sp>
        <p:nvSpPr>
          <p:cNvPr id="73" name="Rectangle 55">
            <a:extLst>
              <a:ext uri="{FF2B5EF4-FFF2-40B4-BE49-F238E27FC236}">
                <a16:creationId xmlns="" xmlns:a16="http://schemas.microsoft.com/office/drawing/2014/main" id="{4DA519BD-6F9A-CA45-AB8B-107F064B4CBD}"/>
              </a:ext>
            </a:extLst>
          </p:cNvPr>
          <p:cNvSpPr/>
          <p:nvPr/>
        </p:nvSpPr>
        <p:spPr>
          <a:xfrm>
            <a:off x="0" y="1645289"/>
            <a:ext cx="1649622" cy="2531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VNT valdytojo pavaldumas</a:t>
            </a:r>
          </a:p>
        </p:txBody>
      </p:sp>
      <p:sp>
        <p:nvSpPr>
          <p:cNvPr id="74" name="Rectangle 56">
            <a:extLst>
              <a:ext uri="{FF2B5EF4-FFF2-40B4-BE49-F238E27FC236}">
                <a16:creationId xmlns="" xmlns:a16="http://schemas.microsoft.com/office/drawing/2014/main" id="{CCD52B3E-AF57-8F4D-B29D-8DE64158387D}"/>
              </a:ext>
            </a:extLst>
          </p:cNvPr>
          <p:cNvSpPr/>
          <p:nvPr/>
        </p:nvSpPr>
        <p:spPr>
          <a:xfrm>
            <a:off x="2960948" y="1689732"/>
            <a:ext cx="1440061" cy="411480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Šakinei ministerijai</a:t>
            </a:r>
          </a:p>
        </p:txBody>
      </p:sp>
      <p:sp>
        <p:nvSpPr>
          <p:cNvPr id="76" name="Rectangle 58">
            <a:extLst>
              <a:ext uri="{FF2B5EF4-FFF2-40B4-BE49-F238E27FC236}">
                <a16:creationId xmlns="" xmlns:a16="http://schemas.microsoft.com/office/drawing/2014/main" id="{A26EB674-9CEC-9147-83B9-04B56F25B243}"/>
              </a:ext>
            </a:extLst>
          </p:cNvPr>
          <p:cNvSpPr/>
          <p:nvPr/>
        </p:nvSpPr>
        <p:spPr>
          <a:xfrm>
            <a:off x="5590438" y="1701634"/>
            <a:ext cx="2286000" cy="328928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Šakinei ministerijai / FM / kita</a:t>
            </a:r>
          </a:p>
        </p:txBody>
      </p:sp>
      <p:sp>
        <p:nvSpPr>
          <p:cNvPr id="77" name="Rectangle 59">
            <a:extLst>
              <a:ext uri="{FF2B5EF4-FFF2-40B4-BE49-F238E27FC236}">
                <a16:creationId xmlns="" xmlns:a16="http://schemas.microsoft.com/office/drawing/2014/main" id="{FA028C18-4CAD-4A49-8A37-80E475DF6412}"/>
              </a:ext>
            </a:extLst>
          </p:cNvPr>
          <p:cNvSpPr/>
          <p:nvPr/>
        </p:nvSpPr>
        <p:spPr>
          <a:xfrm>
            <a:off x="28283" y="2246431"/>
            <a:ext cx="2012874" cy="474341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dirty="0">
                <a:solidFill>
                  <a:schemeClr val="tx1"/>
                </a:solidFill>
              </a:rPr>
              <a:t>Sritys, kuriose siūloma įgyvendinti VNT valdymo modelį</a:t>
            </a:r>
          </a:p>
        </p:txBody>
      </p:sp>
      <p:sp>
        <p:nvSpPr>
          <p:cNvPr id="78" name="Rectangle 60">
            <a:extLst>
              <a:ext uri="{FF2B5EF4-FFF2-40B4-BE49-F238E27FC236}">
                <a16:creationId xmlns="" xmlns:a16="http://schemas.microsoft.com/office/drawing/2014/main" id="{60BB7383-9BAD-EA45-BC15-F36D5226B35B}"/>
              </a:ext>
            </a:extLst>
          </p:cNvPr>
          <p:cNvSpPr/>
          <p:nvPr/>
        </p:nvSpPr>
        <p:spPr>
          <a:xfrm>
            <a:off x="2950036" y="2140865"/>
            <a:ext cx="1662726" cy="73521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Vidaus reikalai, Teisingumas, Kultūra, Socialinė apsauga (1-5 </a:t>
            </a:r>
            <a:r>
              <a:rPr lang="lt-LT" sz="1200" dirty="0" smtClean="0">
                <a:solidFill>
                  <a:srgbClr val="000000"/>
                </a:solidFill>
              </a:rPr>
              <a:t>metai )</a:t>
            </a:r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80" name="Rectangle 62">
            <a:extLst>
              <a:ext uri="{FF2B5EF4-FFF2-40B4-BE49-F238E27FC236}">
                <a16:creationId xmlns="" xmlns:a16="http://schemas.microsoft.com/office/drawing/2014/main" id="{5CBAFBD9-F5F6-6C46-8AAA-3F94215AFD27}"/>
              </a:ext>
            </a:extLst>
          </p:cNvPr>
          <p:cNvSpPr/>
          <p:nvPr/>
        </p:nvSpPr>
        <p:spPr>
          <a:xfrm>
            <a:off x="5582042" y="2157098"/>
            <a:ext cx="2286000" cy="6216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Sveikatos apsauga, Švietimas ir sportas </a:t>
            </a:r>
          </a:p>
        </p:txBody>
      </p:sp>
      <p:grpSp>
        <p:nvGrpSpPr>
          <p:cNvPr id="84" name="Group 71">
            <a:extLst>
              <a:ext uri="{FF2B5EF4-FFF2-40B4-BE49-F238E27FC236}">
                <a16:creationId xmlns="" xmlns:a16="http://schemas.microsoft.com/office/drawing/2014/main" id="{8B9DDBF3-8E42-1C45-8E8A-6C7EEAA878C3}"/>
              </a:ext>
            </a:extLst>
          </p:cNvPr>
          <p:cNvGrpSpPr/>
          <p:nvPr/>
        </p:nvGrpSpPr>
        <p:grpSpPr>
          <a:xfrm>
            <a:off x="2950035" y="3434616"/>
            <a:ext cx="1651814" cy="229857"/>
            <a:chOff x="5810683" y="3897749"/>
            <a:chExt cx="2410143" cy="411480"/>
          </a:xfrm>
        </p:grpSpPr>
        <p:sp>
          <p:nvSpPr>
            <p:cNvPr id="85" name="Rectangle 72">
              <a:extLst>
                <a:ext uri="{FF2B5EF4-FFF2-40B4-BE49-F238E27FC236}">
                  <a16:creationId xmlns="" xmlns:a16="http://schemas.microsoft.com/office/drawing/2014/main" id="{BB6C8344-7798-F540-B519-35A4EFF86471}"/>
                </a:ext>
              </a:extLst>
            </p:cNvPr>
            <p:cNvSpPr/>
            <p:nvPr/>
          </p:nvSpPr>
          <p:spPr>
            <a:xfrm>
              <a:off x="5810683" y="3897749"/>
              <a:ext cx="2410143" cy="41148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Vykdoma</a:t>
              </a:r>
            </a:p>
          </p:txBody>
        </p:sp>
        <p:pic>
          <p:nvPicPr>
            <p:cNvPr id="86" name="Picture 29">
              <a:extLst>
                <a:ext uri="{FF2B5EF4-FFF2-40B4-BE49-F238E27FC236}">
                  <a16:creationId xmlns="" xmlns:a16="http://schemas.microsoft.com/office/drawing/2014/main" id="{2F617A3C-15AE-C140-B9DC-CCE7BCBFC7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4042790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77">
            <a:extLst>
              <a:ext uri="{FF2B5EF4-FFF2-40B4-BE49-F238E27FC236}">
                <a16:creationId xmlns="" xmlns:a16="http://schemas.microsoft.com/office/drawing/2014/main" id="{79EC229F-6FF4-9D46-B988-4DE6663FBE35}"/>
              </a:ext>
            </a:extLst>
          </p:cNvPr>
          <p:cNvGrpSpPr/>
          <p:nvPr/>
        </p:nvGrpSpPr>
        <p:grpSpPr>
          <a:xfrm>
            <a:off x="2950036" y="3769987"/>
            <a:ext cx="1662726" cy="238888"/>
            <a:chOff x="5810683" y="3965003"/>
            <a:chExt cx="2410143" cy="411480"/>
          </a:xfrm>
        </p:grpSpPr>
        <p:sp>
          <p:nvSpPr>
            <p:cNvPr id="91" name="Rectangle 78">
              <a:extLst>
                <a:ext uri="{FF2B5EF4-FFF2-40B4-BE49-F238E27FC236}">
                  <a16:creationId xmlns="" xmlns:a16="http://schemas.microsoft.com/office/drawing/2014/main" id="{73897CAE-1413-F443-A0C9-C06610D41C65}"/>
                </a:ext>
              </a:extLst>
            </p:cNvPr>
            <p:cNvSpPr/>
            <p:nvPr/>
          </p:nvSpPr>
          <p:spPr>
            <a:xfrm>
              <a:off x="5810683" y="3965003"/>
              <a:ext cx="2410143" cy="41148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Vykdoma</a:t>
              </a:r>
            </a:p>
          </p:txBody>
        </p:sp>
        <p:pic>
          <p:nvPicPr>
            <p:cNvPr id="92" name="Picture 29">
              <a:extLst>
                <a:ext uri="{FF2B5EF4-FFF2-40B4-BE49-F238E27FC236}">
                  <a16:creationId xmlns="" xmlns:a16="http://schemas.microsoft.com/office/drawing/2014/main" id="{E578D662-613A-8F48-8385-80A2C6967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4042790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3" name="Group 80">
            <a:extLst>
              <a:ext uri="{FF2B5EF4-FFF2-40B4-BE49-F238E27FC236}">
                <a16:creationId xmlns="" xmlns:a16="http://schemas.microsoft.com/office/drawing/2014/main" id="{026D365D-4072-5B44-BDD9-492699100DAB}"/>
              </a:ext>
            </a:extLst>
          </p:cNvPr>
          <p:cNvGrpSpPr/>
          <p:nvPr/>
        </p:nvGrpSpPr>
        <p:grpSpPr>
          <a:xfrm>
            <a:off x="5590793" y="3751902"/>
            <a:ext cx="2286000" cy="280728"/>
            <a:chOff x="5810684" y="3715552"/>
            <a:chExt cx="2410143" cy="280728"/>
          </a:xfrm>
        </p:grpSpPr>
        <p:sp>
          <p:nvSpPr>
            <p:cNvPr id="94" name="Rectangle 81">
              <a:extLst>
                <a:ext uri="{FF2B5EF4-FFF2-40B4-BE49-F238E27FC236}">
                  <a16:creationId xmlns="" xmlns:a16="http://schemas.microsoft.com/office/drawing/2014/main" id="{98351D53-AE4A-D94B-A7FC-B1DC2DC477BD}"/>
                </a:ext>
              </a:extLst>
            </p:cNvPr>
            <p:cNvSpPr/>
            <p:nvPr/>
          </p:nvSpPr>
          <p:spPr>
            <a:xfrm>
              <a:off x="5810684" y="3715552"/>
              <a:ext cx="2410143" cy="280728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Vykdoma</a:t>
              </a:r>
            </a:p>
          </p:txBody>
        </p:sp>
        <p:pic>
          <p:nvPicPr>
            <p:cNvPr id="95" name="Picture 29">
              <a:extLst>
                <a:ext uri="{FF2B5EF4-FFF2-40B4-BE49-F238E27FC236}">
                  <a16:creationId xmlns="" xmlns:a16="http://schemas.microsoft.com/office/drawing/2014/main" id="{4AF23751-34DF-C142-82FE-CD15A318D5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3763772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9" name="Group 86">
            <a:extLst>
              <a:ext uri="{FF2B5EF4-FFF2-40B4-BE49-F238E27FC236}">
                <a16:creationId xmlns="" xmlns:a16="http://schemas.microsoft.com/office/drawing/2014/main" id="{FFA7D08F-1E06-4747-B6B7-7ABFA8A86AA6}"/>
              </a:ext>
            </a:extLst>
          </p:cNvPr>
          <p:cNvGrpSpPr/>
          <p:nvPr/>
        </p:nvGrpSpPr>
        <p:grpSpPr>
          <a:xfrm>
            <a:off x="2950035" y="4150137"/>
            <a:ext cx="1662726" cy="245902"/>
            <a:chOff x="4811915" y="2493181"/>
            <a:chExt cx="1753022" cy="245902"/>
          </a:xfrm>
        </p:grpSpPr>
        <p:sp>
          <p:nvSpPr>
            <p:cNvPr id="100" name="Rectangle 87">
              <a:extLst>
                <a:ext uri="{FF2B5EF4-FFF2-40B4-BE49-F238E27FC236}">
                  <a16:creationId xmlns="" xmlns:a16="http://schemas.microsoft.com/office/drawing/2014/main" id="{D2D85B31-2202-7947-9539-1E9885DB3419}"/>
                </a:ext>
              </a:extLst>
            </p:cNvPr>
            <p:cNvSpPr/>
            <p:nvPr/>
          </p:nvSpPr>
          <p:spPr>
            <a:xfrm>
              <a:off x="4811915" y="2493181"/>
              <a:ext cx="1753022" cy="245902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Vykdoma</a:t>
              </a:r>
            </a:p>
          </p:txBody>
        </p:sp>
        <p:pic>
          <p:nvPicPr>
            <p:cNvPr id="101" name="Picture 29">
              <a:extLst>
                <a:ext uri="{FF2B5EF4-FFF2-40B4-BE49-F238E27FC236}">
                  <a16:creationId xmlns="" xmlns:a16="http://schemas.microsoft.com/office/drawing/2014/main" id="{902F6D3F-EF0F-8D4D-A144-88FB8015F3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453" y="2509831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9">
            <a:extLst>
              <a:ext uri="{FF2B5EF4-FFF2-40B4-BE49-F238E27FC236}">
                <a16:creationId xmlns="" xmlns:a16="http://schemas.microsoft.com/office/drawing/2014/main" id="{E3E250D8-67A1-A74A-8F9B-C731EBD593EE}"/>
              </a:ext>
            </a:extLst>
          </p:cNvPr>
          <p:cNvGrpSpPr/>
          <p:nvPr/>
        </p:nvGrpSpPr>
        <p:grpSpPr>
          <a:xfrm>
            <a:off x="5582042" y="4132612"/>
            <a:ext cx="2286000" cy="272009"/>
            <a:chOff x="5810683" y="3897749"/>
            <a:chExt cx="2410143" cy="411480"/>
          </a:xfrm>
        </p:grpSpPr>
        <p:sp>
          <p:nvSpPr>
            <p:cNvPr id="103" name="Rectangle 90">
              <a:extLst>
                <a:ext uri="{FF2B5EF4-FFF2-40B4-BE49-F238E27FC236}">
                  <a16:creationId xmlns="" xmlns:a16="http://schemas.microsoft.com/office/drawing/2014/main" id="{219AF3A5-3BD6-5A4C-B4F7-6CD4AFA850C2}"/>
                </a:ext>
              </a:extLst>
            </p:cNvPr>
            <p:cNvSpPr/>
            <p:nvPr/>
          </p:nvSpPr>
          <p:spPr>
            <a:xfrm>
              <a:off x="5810683" y="3897749"/>
              <a:ext cx="2410143" cy="41148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Dalinai</a:t>
              </a:r>
            </a:p>
          </p:txBody>
        </p:sp>
        <p:pic>
          <p:nvPicPr>
            <p:cNvPr id="104" name="Picture 29">
              <a:extLst>
                <a:ext uri="{FF2B5EF4-FFF2-40B4-BE49-F238E27FC236}">
                  <a16:creationId xmlns="" xmlns:a16="http://schemas.microsoft.com/office/drawing/2014/main" id="{B297FEE8-6AF0-AC4D-8113-FCB8CD7A8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4042790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6" name="Rectangle 64">
            <a:extLst>
              <a:ext uri="{FF2B5EF4-FFF2-40B4-BE49-F238E27FC236}">
                <a16:creationId xmlns="" xmlns:a16="http://schemas.microsoft.com/office/drawing/2014/main" id="{BCF29783-5D1C-4EF8-A348-34ED5148F598}"/>
              </a:ext>
            </a:extLst>
          </p:cNvPr>
          <p:cNvSpPr/>
          <p:nvPr/>
        </p:nvSpPr>
        <p:spPr>
          <a:xfrm>
            <a:off x="5590793" y="3375837"/>
            <a:ext cx="2286000" cy="279599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Vykdoma</a:t>
            </a:r>
          </a:p>
        </p:txBody>
      </p:sp>
      <p:grpSp>
        <p:nvGrpSpPr>
          <p:cNvPr id="111" name="Group 98">
            <a:extLst>
              <a:ext uri="{FF2B5EF4-FFF2-40B4-BE49-F238E27FC236}">
                <a16:creationId xmlns="" xmlns:a16="http://schemas.microsoft.com/office/drawing/2014/main" id="{F849C2F7-4FDE-4A61-B1BA-BFD327CF76F4}"/>
              </a:ext>
            </a:extLst>
          </p:cNvPr>
          <p:cNvGrpSpPr/>
          <p:nvPr/>
        </p:nvGrpSpPr>
        <p:grpSpPr>
          <a:xfrm>
            <a:off x="2960949" y="4459082"/>
            <a:ext cx="1651813" cy="456505"/>
            <a:chOff x="5810683" y="3927389"/>
            <a:chExt cx="2410143" cy="411480"/>
          </a:xfrm>
        </p:grpSpPr>
        <p:sp>
          <p:nvSpPr>
            <p:cNvPr id="112" name="Rectangle 99">
              <a:extLst>
                <a:ext uri="{FF2B5EF4-FFF2-40B4-BE49-F238E27FC236}">
                  <a16:creationId xmlns="" xmlns:a16="http://schemas.microsoft.com/office/drawing/2014/main" id="{C2771BF0-6164-45D6-A316-9F472CE1F7E0}"/>
                </a:ext>
              </a:extLst>
            </p:cNvPr>
            <p:cNvSpPr/>
            <p:nvPr/>
          </p:nvSpPr>
          <p:spPr>
            <a:xfrm>
              <a:off x="5810683" y="3927389"/>
              <a:ext cx="2410143" cy="4114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Vykdoma</a:t>
              </a:r>
            </a:p>
          </p:txBody>
        </p:sp>
        <p:pic>
          <p:nvPicPr>
            <p:cNvPr id="113" name="Picture 29">
              <a:extLst>
                <a:ext uri="{FF2B5EF4-FFF2-40B4-BE49-F238E27FC236}">
                  <a16:creationId xmlns="" xmlns:a16="http://schemas.microsoft.com/office/drawing/2014/main" id="{395B9093-F2B4-4F45-9ADD-4266509F0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4042790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4" name="Rectangle 144">
            <a:extLst>
              <a:ext uri="{FF2B5EF4-FFF2-40B4-BE49-F238E27FC236}">
                <a16:creationId xmlns="" xmlns:a16="http://schemas.microsoft.com/office/drawing/2014/main" id="{73EF0FCC-25FC-49F0-B960-3A97758C89D0}"/>
              </a:ext>
            </a:extLst>
          </p:cNvPr>
          <p:cNvSpPr/>
          <p:nvPr/>
        </p:nvSpPr>
        <p:spPr>
          <a:xfrm>
            <a:off x="28283" y="2896323"/>
            <a:ext cx="1984591" cy="41148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050" b="1" dirty="0">
                <a:solidFill>
                  <a:schemeClr val="tx1"/>
                </a:solidFill>
              </a:rPr>
              <a:t>Ar patikėjimo teisė perkeliama CTV?</a:t>
            </a:r>
          </a:p>
        </p:txBody>
      </p:sp>
      <p:grpSp>
        <p:nvGrpSpPr>
          <p:cNvPr id="118" name="Group 148">
            <a:extLst>
              <a:ext uri="{FF2B5EF4-FFF2-40B4-BE49-F238E27FC236}">
                <a16:creationId xmlns="" xmlns:a16="http://schemas.microsoft.com/office/drawing/2014/main" id="{86F56B67-2E3B-423E-9B47-897A64AD6248}"/>
              </a:ext>
            </a:extLst>
          </p:cNvPr>
          <p:cNvGrpSpPr/>
          <p:nvPr/>
        </p:nvGrpSpPr>
        <p:grpSpPr>
          <a:xfrm>
            <a:off x="2960948" y="3081823"/>
            <a:ext cx="1651814" cy="250850"/>
            <a:chOff x="5810683" y="3897749"/>
            <a:chExt cx="2410143" cy="411480"/>
          </a:xfrm>
        </p:grpSpPr>
        <p:sp>
          <p:nvSpPr>
            <p:cNvPr id="119" name="Rectangle 149">
              <a:extLst>
                <a:ext uri="{FF2B5EF4-FFF2-40B4-BE49-F238E27FC236}">
                  <a16:creationId xmlns="" xmlns:a16="http://schemas.microsoft.com/office/drawing/2014/main" id="{C818B5BD-F701-4C8D-BF77-DDEDD555D36F}"/>
                </a:ext>
              </a:extLst>
            </p:cNvPr>
            <p:cNvSpPr/>
            <p:nvPr/>
          </p:nvSpPr>
          <p:spPr>
            <a:xfrm>
              <a:off x="5810683" y="3897749"/>
              <a:ext cx="2410143" cy="411480"/>
            </a:xfrm>
            <a:prstGeom prst="rect">
              <a:avLst/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>
                  <a:solidFill>
                    <a:srgbClr val="000000"/>
                  </a:solidFill>
                </a:rPr>
                <a:t>Taip</a:t>
              </a:r>
            </a:p>
          </p:txBody>
        </p:sp>
        <p:pic>
          <p:nvPicPr>
            <p:cNvPr id="120" name="Picture 29">
              <a:extLst>
                <a:ext uri="{FF2B5EF4-FFF2-40B4-BE49-F238E27FC236}">
                  <a16:creationId xmlns="" xmlns:a16="http://schemas.microsoft.com/office/drawing/2014/main" id="{CE87FD40-9D9A-4E77-9681-1755FBEB75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63" y="4042790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1" name="Rectangle 152">
            <a:extLst>
              <a:ext uri="{FF2B5EF4-FFF2-40B4-BE49-F238E27FC236}">
                <a16:creationId xmlns="" xmlns:a16="http://schemas.microsoft.com/office/drawing/2014/main" id="{65DFC655-FC2A-4624-AE60-82DCB26FBEC1}"/>
              </a:ext>
            </a:extLst>
          </p:cNvPr>
          <p:cNvSpPr/>
          <p:nvPr/>
        </p:nvSpPr>
        <p:spPr>
          <a:xfrm>
            <a:off x="5590438" y="3016940"/>
            <a:ext cx="2286000" cy="254413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Ne</a:t>
            </a:r>
          </a:p>
        </p:txBody>
      </p:sp>
      <p:pic>
        <p:nvPicPr>
          <p:cNvPr id="122" name="Picture 154">
            <a:extLst>
              <a:ext uri="{FF2B5EF4-FFF2-40B4-BE49-F238E27FC236}">
                <a16:creationId xmlns="" xmlns:a16="http://schemas.microsoft.com/office/drawing/2014/main" id="{D0CCDB42-6348-43BB-9291-09B787589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879" y="4174374"/>
            <a:ext cx="157897" cy="215900"/>
          </a:xfrm>
          <a:prstGeom prst="rect">
            <a:avLst/>
          </a:prstGeom>
          <a:noFill/>
        </p:spPr>
      </p:pic>
      <p:pic>
        <p:nvPicPr>
          <p:cNvPr id="123" name="Picture 155">
            <a:extLst>
              <a:ext uri="{FF2B5EF4-FFF2-40B4-BE49-F238E27FC236}">
                <a16:creationId xmlns="" xmlns:a16="http://schemas.microsoft.com/office/drawing/2014/main" id="{0A3B2F50-E114-4776-AB65-73B7A5779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965" y="3051852"/>
            <a:ext cx="157897" cy="215900"/>
          </a:xfrm>
          <a:prstGeom prst="rect">
            <a:avLst/>
          </a:prstGeom>
          <a:noFill/>
        </p:spPr>
      </p:pic>
      <p:grpSp>
        <p:nvGrpSpPr>
          <p:cNvPr id="124" name="Group 68">
            <a:extLst>
              <a:ext uri="{FF2B5EF4-FFF2-40B4-BE49-F238E27FC236}">
                <a16:creationId xmlns="" xmlns:a16="http://schemas.microsoft.com/office/drawing/2014/main" id="{58169082-09F2-8A43-BFF6-E5C3EB391F49}"/>
              </a:ext>
            </a:extLst>
          </p:cNvPr>
          <p:cNvGrpSpPr/>
          <p:nvPr/>
        </p:nvGrpSpPr>
        <p:grpSpPr>
          <a:xfrm>
            <a:off x="5590438" y="4483082"/>
            <a:ext cx="2286000" cy="446720"/>
            <a:chOff x="5810683" y="3487216"/>
            <a:chExt cx="2410143" cy="411480"/>
          </a:xfrm>
        </p:grpSpPr>
        <p:sp>
          <p:nvSpPr>
            <p:cNvPr id="125" name="Rectangle 92">
              <a:extLst>
                <a:ext uri="{FF2B5EF4-FFF2-40B4-BE49-F238E27FC236}">
                  <a16:creationId xmlns="" xmlns:a16="http://schemas.microsoft.com/office/drawing/2014/main" id="{40A867F4-AF2B-204F-9245-F15C89F3E7C5}"/>
                </a:ext>
              </a:extLst>
            </p:cNvPr>
            <p:cNvSpPr/>
            <p:nvPr/>
          </p:nvSpPr>
          <p:spPr>
            <a:xfrm>
              <a:off x="5810683" y="3487216"/>
              <a:ext cx="2410143" cy="4114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ts val="300"/>
                </a:spcBef>
                <a:spcAft>
                  <a:spcPts val="300"/>
                </a:spcAft>
                <a:buClr>
                  <a:srgbClr val="ABCD3A"/>
                </a:buClr>
                <a:buSzPct val="90000"/>
              </a:pPr>
              <a:r>
                <a:rPr lang="lt-LT" sz="1200" dirty="0" smtClean="0">
                  <a:solidFill>
                    <a:srgbClr val="000000"/>
                  </a:solidFill>
                </a:rPr>
                <a:t>Dalinai</a:t>
              </a:r>
              <a:endParaRPr lang="lt-LT" sz="1200" baseline="30000" dirty="0">
                <a:solidFill>
                  <a:srgbClr val="000000"/>
                </a:solidFill>
              </a:endParaRPr>
            </a:p>
          </p:txBody>
        </p:sp>
        <p:pic>
          <p:nvPicPr>
            <p:cNvPr id="126" name="Picture 29">
              <a:extLst>
                <a:ext uri="{FF2B5EF4-FFF2-40B4-BE49-F238E27FC236}">
                  <a16:creationId xmlns="" xmlns:a16="http://schemas.microsoft.com/office/drawing/2014/main" id="{06094B28-00CF-C143-A00B-3420C89A0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2399" y="3576318"/>
              <a:ext cx="186092" cy="168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7" name="Picture 95">
            <a:extLst>
              <a:ext uri="{FF2B5EF4-FFF2-40B4-BE49-F238E27FC236}">
                <a16:creationId xmlns="" xmlns:a16="http://schemas.microsoft.com/office/drawing/2014/main" id="{41B003D4-7E9C-2244-A6B5-96A3D0DF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862" y="4546828"/>
            <a:ext cx="157897" cy="215900"/>
          </a:xfrm>
          <a:prstGeom prst="rect">
            <a:avLst/>
          </a:prstGeom>
          <a:noFill/>
        </p:spPr>
      </p:pic>
      <p:pic>
        <p:nvPicPr>
          <p:cNvPr id="143" name="Picture 29">
            <a:extLst>
              <a:ext uri="{FF2B5EF4-FFF2-40B4-BE49-F238E27FC236}">
                <a16:creationId xmlns="" xmlns:a16="http://schemas.microsoft.com/office/drawing/2014/main" id="{4AF23751-34DF-C142-82FE-CD15A318D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72" y="3434616"/>
            <a:ext cx="176507" cy="16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Stačiakampis 143"/>
          <p:cNvSpPr/>
          <p:nvPr/>
        </p:nvSpPr>
        <p:spPr>
          <a:xfrm>
            <a:off x="248960" y="326785"/>
            <a:ext cx="8304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b="1" dirty="0" smtClean="0">
                <a:solidFill>
                  <a:schemeClr val="bg1"/>
                </a:solidFill>
              </a:rPr>
              <a:t>VNT valdymo modeliai pritaikyti kiekvienai sričiai atsižvelgiant į vykdomas turto centralizavimo iniciatyvas ir įstaigų veiklos specifiką</a:t>
            </a:r>
            <a:endParaRPr lang="lt-LT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42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b-LU" sz="2400" dirty="0"/>
              <a:t>VNT valdymo reformos vertinimo metrika numato </a:t>
            </a:r>
            <a:r>
              <a:rPr lang="lb-LU" sz="2400" dirty="0" smtClean="0"/>
              <a:t>vertinimo </a:t>
            </a:r>
            <a:r>
              <a:rPr lang="lb-LU" sz="2400" dirty="0"/>
              <a:t>rodiklius kiekvienai </a:t>
            </a:r>
            <a:r>
              <a:rPr lang="lb-LU" sz="2400" dirty="0" smtClean="0"/>
              <a:t>sričiai</a:t>
            </a:r>
            <a:r>
              <a:rPr lang="lt-LT" sz="2400" dirty="0" smtClean="0"/>
              <a:t>, papildomai atskirus rodiklius pagal šakos specifiką</a:t>
            </a:r>
            <a:endParaRPr lang="lt-LT" sz="2400" dirty="0"/>
          </a:p>
        </p:txBody>
      </p:sp>
      <p:sp>
        <p:nvSpPr>
          <p:cNvPr id="4" name="Stačiakampis 3"/>
          <p:cNvSpPr/>
          <p:nvPr/>
        </p:nvSpPr>
        <p:spPr>
          <a:xfrm>
            <a:off x="367989" y="4708209"/>
            <a:ext cx="82407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b-LU" dirty="0" smtClean="0">
                <a:solidFill>
                  <a:schemeClr val="bg1"/>
                </a:solidFill>
              </a:rPr>
              <a:t>Vertinimas </a:t>
            </a:r>
            <a:r>
              <a:rPr lang="lb-LU" dirty="0">
                <a:solidFill>
                  <a:schemeClr val="bg1"/>
                </a:solidFill>
              </a:rPr>
              <a:t>nuo status quo surinktų duomenų. Sėkmės metrikos rodikliai priklausys nuo CTV surinktų VNT valdymo ir išlaikymo duomenų kokybės.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83" y="1254125"/>
            <a:ext cx="6266985" cy="325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" name="Rectangle 6">
            <a:extLst>
              <a:ext uri="{FF2B5EF4-FFF2-40B4-BE49-F238E27FC236}">
                <a16:creationId xmlns:a16="http://schemas.microsoft.com/office/drawing/2014/main" xmlns="" id="{DE3BD4CF-A7CE-ED42-9213-3B6C36DDC1F3}"/>
              </a:ext>
            </a:extLst>
          </p:cNvPr>
          <p:cNvSpPr/>
          <p:nvPr/>
        </p:nvSpPr>
        <p:spPr>
          <a:xfrm>
            <a:off x="149302" y="1312746"/>
            <a:ext cx="23756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lb-LU" sz="1200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REFORMOS SĖKMĖS </a:t>
            </a:r>
            <a:r>
              <a:rPr lang="lb-LU" sz="1200" b="1" dirty="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METRIKA</a:t>
            </a:r>
            <a:endParaRPr lang="lb-LU" sz="1200" b="1" baseline="300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AB969927-AB3C-CD43-8ACE-BDA3E6BBEFC3}"/>
              </a:ext>
            </a:extLst>
          </p:cNvPr>
          <p:cNvSpPr txBox="1"/>
          <p:nvPr/>
        </p:nvSpPr>
        <p:spPr>
          <a:xfrm>
            <a:off x="596933" y="2188447"/>
            <a:ext cx="1928038" cy="16927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buClr>
                <a:schemeClr val="accent5"/>
              </a:buClr>
              <a:buSzPct val="90000"/>
            </a:pPr>
            <a:r>
              <a:rPr lang="lb-LU" sz="1100" b="1" dirty="0" smtClean="0"/>
              <a:t>Centralizuotai </a:t>
            </a:r>
            <a:r>
              <a:rPr lang="lb-LU" sz="1100" b="1" dirty="0"/>
              <a:t>valdomas VNT, tūkst. kv. m.</a:t>
            </a:r>
          </a:p>
          <a:p>
            <a:pPr algn="l">
              <a:lnSpc>
                <a:spcPct val="100000"/>
              </a:lnSpc>
              <a:buClr>
                <a:schemeClr val="accent5"/>
              </a:buClr>
              <a:buSzPct val="90000"/>
            </a:pPr>
            <a:r>
              <a:rPr lang="lb-LU" sz="1100" b="1" dirty="0"/>
              <a:t>Nereikalingas VNT, tūkst. kv. m.</a:t>
            </a:r>
          </a:p>
          <a:p>
            <a:pPr algn="l">
              <a:lnSpc>
                <a:spcPct val="100000"/>
              </a:lnSpc>
              <a:buClr>
                <a:schemeClr val="accent5"/>
              </a:buClr>
              <a:buSzPct val="90000"/>
            </a:pPr>
            <a:r>
              <a:rPr lang="lb-LU" sz="1100" b="1" dirty="0"/>
              <a:t>Išlaikymo kaštai EUR / kv. m. / mėn. (VNT valdymas, priežiūra, komunalinės išlaidos)| Ūkio ir turto valdymo skyrių darbuotojų etatų sk.</a:t>
            </a:r>
          </a:p>
        </p:txBody>
      </p:sp>
      <p:sp>
        <p:nvSpPr>
          <p:cNvPr id="166" name="Diamond 185">
            <a:extLst>
              <a:ext uri="{FF2B5EF4-FFF2-40B4-BE49-F238E27FC236}">
                <a16:creationId xmlns:a16="http://schemas.microsoft.com/office/drawing/2014/main" xmlns="" id="{AC66890D-52C0-AC42-8FE9-E24AD037619C}"/>
              </a:ext>
            </a:extLst>
          </p:cNvPr>
          <p:cNvSpPr/>
          <p:nvPr/>
        </p:nvSpPr>
        <p:spPr>
          <a:xfrm>
            <a:off x="364272" y="2194844"/>
            <a:ext cx="107496" cy="137160"/>
          </a:xfrm>
          <a:prstGeom prst="diamond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b-LU" sz="1200">
              <a:solidFill>
                <a:srgbClr val="000000"/>
              </a:solidFill>
            </a:endParaRPr>
          </a:p>
        </p:txBody>
      </p:sp>
      <p:sp>
        <p:nvSpPr>
          <p:cNvPr id="167" name="Diamond 187">
            <a:extLst>
              <a:ext uri="{FF2B5EF4-FFF2-40B4-BE49-F238E27FC236}">
                <a16:creationId xmlns:a16="http://schemas.microsoft.com/office/drawing/2014/main" xmlns="" id="{D5EB5135-8147-7743-BF4A-02AA4AC81BA0}"/>
              </a:ext>
            </a:extLst>
          </p:cNvPr>
          <p:cNvSpPr/>
          <p:nvPr/>
        </p:nvSpPr>
        <p:spPr>
          <a:xfrm>
            <a:off x="384564" y="2530711"/>
            <a:ext cx="107496" cy="146690"/>
          </a:xfrm>
          <a:prstGeom prst="diamond">
            <a:avLst/>
          </a:pr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b-LU" sz="1200">
              <a:solidFill>
                <a:srgbClr val="000000"/>
              </a:solidFill>
            </a:endParaRPr>
          </a:p>
        </p:txBody>
      </p:sp>
      <p:sp>
        <p:nvSpPr>
          <p:cNvPr id="168" name="Diamond 186">
            <a:extLst>
              <a:ext uri="{FF2B5EF4-FFF2-40B4-BE49-F238E27FC236}">
                <a16:creationId xmlns:a16="http://schemas.microsoft.com/office/drawing/2014/main" xmlns="" id="{C276952E-7940-834B-87EF-80D9CED31B46}"/>
              </a:ext>
            </a:extLst>
          </p:cNvPr>
          <p:cNvSpPr/>
          <p:nvPr/>
        </p:nvSpPr>
        <p:spPr>
          <a:xfrm>
            <a:off x="382857" y="2897672"/>
            <a:ext cx="107496" cy="137160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indent="-195943"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b-LU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1800" dirty="0" smtClean="0"/>
              <a:t>PAMATINIAI TURTO VALDYMO PRINCIPAI</a:t>
            </a:r>
            <a:r>
              <a:rPr lang="en-US" sz="1800" dirty="0" smtClean="0"/>
              <a:t>,</a:t>
            </a:r>
            <a:r>
              <a:rPr lang="lt-LT" sz="1800" dirty="0" smtClean="0"/>
              <a:t> </a:t>
            </a:r>
            <a:r>
              <a:rPr lang="en-US" sz="1800" dirty="0" smtClean="0"/>
              <a:t>NUSTATANTYS </a:t>
            </a:r>
            <a:r>
              <a:rPr lang="lt-LT" sz="1800" dirty="0" smtClean="0"/>
              <a:t>ILGALAIKES EFEKTYVAUS VNT VALDYMO GAIRES VISOSE NAGRINĖJAMOSE SRITYSE</a:t>
            </a:r>
            <a:endParaRPr lang="lt-LT" sz="1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3024" y="1254513"/>
            <a:ext cx="8697952" cy="3253369"/>
          </a:xfrm>
        </p:spPr>
        <p:txBody>
          <a:bodyPr/>
          <a:lstStyle/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VEIKLOS ATSKYRIMAS | </a:t>
            </a:r>
            <a:r>
              <a:rPr lang="lt-LT" sz="1200" dirty="0">
                <a:solidFill>
                  <a:schemeClr val="tx2"/>
                </a:solidFill>
              </a:rPr>
              <a:t>VNT valdymo atskyrimas, užtikrinant procesų skaidrumą bei kokybiškų viešųjų paslaugų teikimą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PROFESIONALŪS TURTO VALDYTOJAI | </a:t>
            </a:r>
            <a:r>
              <a:rPr lang="lt-LT" sz="1200" dirty="0">
                <a:solidFill>
                  <a:schemeClr val="tx2"/>
                </a:solidFill>
              </a:rPr>
              <a:t>Minimali valdomo VNT apimties sąlyga - 100 tūkst. kv. m. VNT portfelis. Tokia apimtis  leidžia sukaupti reikiamą turto valdytojo kompetenciją ir efektyviai valdyti turtą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FontTx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STANDARTAI | </a:t>
            </a:r>
            <a:r>
              <a:rPr lang="lt-LT" sz="1200" dirty="0">
                <a:solidFill>
                  <a:schemeClr val="tx2"/>
                </a:solidFill>
              </a:rPr>
              <a:t>Turto valdytojams yra parengiami valdymo standartai pagal sritis ir valdomo turto klases. </a:t>
            </a:r>
            <a:r>
              <a:rPr lang="lt-LT" sz="1200" dirty="0">
                <a:solidFill>
                  <a:srgbClr val="000000"/>
                </a:solidFill>
              </a:rPr>
              <a:t>Turto valdymo ataskaitos tampa privalomos, informatyvios ir palyginamos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SPRENDIMŲ PRIĖMIMAS | </a:t>
            </a:r>
            <a:r>
              <a:rPr lang="lt-LT" sz="1200" dirty="0">
                <a:solidFill>
                  <a:schemeClr val="tx2"/>
                </a:solidFill>
              </a:rPr>
              <a:t>Turto valdytojas centralizuotai priima sprendimus dėl turto vystymo, priežiūros ir išlaikymo: optimizavimo sprendimai, masto ekonomijos privalumai, strateginis planavimas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STRATEGINIS INVESTICIJŲ PLANAVIMAS | </a:t>
            </a:r>
            <a:r>
              <a:rPr lang="lt-LT" sz="1200" dirty="0">
                <a:solidFill>
                  <a:schemeClr val="tx2"/>
                </a:solidFill>
              </a:rPr>
              <a:t>Sprendžiama dėl investicijų ir turto </a:t>
            </a:r>
            <a:r>
              <a:rPr lang="lt-LT" sz="1200" dirty="0" err="1">
                <a:solidFill>
                  <a:schemeClr val="tx2"/>
                </a:solidFill>
              </a:rPr>
              <a:t>panaudojamumo</a:t>
            </a:r>
            <a:r>
              <a:rPr lang="lt-LT" sz="1200" dirty="0">
                <a:solidFill>
                  <a:schemeClr val="tx2"/>
                </a:solidFill>
              </a:rPr>
              <a:t> srities ir valstybės lygmeniu, užtikrinamas poreikio planavimas pagal viešųjų paslaugų organizavimo pokyčius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Clr>
                <a:schemeClr val="accent5"/>
              </a:buClr>
              <a:buSzPct val="90000"/>
              <a:buAutoNum type="arabicPeriod"/>
            </a:pPr>
            <a:r>
              <a:rPr lang="lt-LT" sz="1200" b="1" dirty="0">
                <a:solidFill>
                  <a:schemeClr val="tx1"/>
                </a:solidFill>
              </a:rPr>
              <a:t>ADMINISTRAVIMAS |</a:t>
            </a:r>
            <a:r>
              <a:rPr lang="lt-LT" sz="1200" b="1" dirty="0">
                <a:solidFill>
                  <a:schemeClr val="tx2"/>
                </a:solidFill>
              </a:rPr>
              <a:t> </a:t>
            </a:r>
            <a:r>
              <a:rPr lang="lt-LT" sz="1200" dirty="0">
                <a:solidFill>
                  <a:schemeClr val="tx2"/>
                </a:solidFill>
              </a:rPr>
              <a:t>VNT valdymo procesai nesukuria papildomos administracinės naštos įstaigoms</a:t>
            </a:r>
          </a:p>
          <a:p>
            <a:endParaRPr lang="lt-LT" sz="1200" dirty="0"/>
          </a:p>
        </p:txBody>
      </p:sp>
    </p:spTree>
    <p:extLst>
      <p:ext uri="{BB962C8B-B14F-4D97-AF65-F5344CB8AC3E}">
        <p14:creationId xmlns:p14="http://schemas.microsoft.com/office/powerpoint/2010/main" val="2145973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 smtClean="0"/>
              <a:t>PASIŪLYMAI ILGALAIKĖMS EFEKTYVAUS VNT VALDYMO GAIRĖMS</a:t>
            </a:r>
            <a:r>
              <a:rPr lang="en-US" sz="2000" dirty="0" smtClean="0"/>
              <a:t> </a:t>
            </a:r>
            <a:r>
              <a:rPr lang="lt-LT" sz="2000" dirty="0" smtClean="0"/>
              <a:t>ĮGYVENDINTI</a:t>
            </a:r>
            <a:endParaRPr lang="lt-LT" sz="2000" dirty="0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2F0214DF-04B5-4632-B8BD-CDE0F2BDA41E}"/>
              </a:ext>
            </a:extLst>
          </p:cNvPr>
          <p:cNvSpPr/>
          <p:nvPr/>
        </p:nvSpPr>
        <p:spPr>
          <a:xfrm>
            <a:off x="2988527" y="1502956"/>
            <a:ext cx="2720897" cy="805346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dirty="0" smtClean="0">
                <a:solidFill>
                  <a:schemeClr val="tx1"/>
                </a:solidFill>
              </a:rPr>
              <a:t>FINANSŲ MINISTERIJOS PP NUMATYTA </a:t>
            </a:r>
            <a:r>
              <a:rPr lang="lt-LT" sz="1200" b="1" dirty="0">
                <a:solidFill>
                  <a:schemeClr val="tx1"/>
                </a:solidFill>
              </a:rPr>
              <a:t>SUKURTI VNT EFEKTYVAUS CENTRALIZUOTO VALDYMO </a:t>
            </a:r>
            <a:r>
              <a:rPr lang="lt-LT" sz="1200" b="1" dirty="0" smtClean="0">
                <a:solidFill>
                  <a:schemeClr val="tx1"/>
                </a:solidFill>
              </a:rPr>
              <a:t>SISTEMĄ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8F08ED99-4E80-4332-A9FB-8403D1D676AD}"/>
              </a:ext>
            </a:extLst>
          </p:cNvPr>
          <p:cNvSpPr/>
          <p:nvPr/>
        </p:nvSpPr>
        <p:spPr>
          <a:xfrm>
            <a:off x="395079" y="1481532"/>
            <a:ext cx="2370424" cy="636321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en-US" sz="1200" b="1" dirty="0" smtClean="0">
                <a:solidFill>
                  <a:schemeClr val="tx1"/>
                </a:solidFill>
              </a:rPr>
              <a:t>2021-2030 MET</a:t>
            </a:r>
            <a:r>
              <a:rPr lang="lt-LT" sz="1200" b="1" dirty="0" smtClean="0">
                <a:solidFill>
                  <a:schemeClr val="tx1"/>
                </a:solidFill>
              </a:rPr>
              <a:t>Ų 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lt-LT" sz="1200" b="1" dirty="0" smtClean="0">
                <a:solidFill>
                  <a:schemeClr val="tx1"/>
                </a:solidFill>
              </a:rPr>
              <a:t>NACIONALINĖ PAŽANGOS PROGRAMA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11DBA15D-D2BD-42B4-9926-580893E8FB97}"/>
              </a:ext>
            </a:extLst>
          </p:cNvPr>
          <p:cNvSpPr/>
          <p:nvPr/>
        </p:nvSpPr>
        <p:spPr>
          <a:xfrm>
            <a:off x="6002449" y="1502956"/>
            <a:ext cx="2918527" cy="641112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en-US" sz="1200" b="1" dirty="0" smtClean="0">
                <a:solidFill>
                  <a:schemeClr val="tx1"/>
                </a:solidFill>
              </a:rPr>
              <a:t>SADM, VRM, KM </a:t>
            </a:r>
            <a:r>
              <a:rPr lang="lt-LT" sz="1200" b="1" dirty="0" smtClean="0">
                <a:solidFill>
                  <a:schemeClr val="tx1"/>
                </a:solidFill>
              </a:rPr>
              <a:t>I</a:t>
            </a:r>
            <a:r>
              <a:rPr lang="en-US" sz="1200" b="1" dirty="0" smtClean="0">
                <a:solidFill>
                  <a:schemeClr val="tx1"/>
                </a:solidFill>
              </a:rPr>
              <a:t>r TM SRITYSE </a:t>
            </a:r>
            <a:r>
              <a:rPr lang="lt-LT" sz="1200" b="1" dirty="0" smtClean="0">
                <a:solidFill>
                  <a:schemeClr val="tx1"/>
                </a:solidFill>
              </a:rPr>
              <a:t>MINISTERIJOS </a:t>
            </a:r>
            <a:r>
              <a:rPr lang="en-US" sz="1200" b="1" dirty="0" smtClean="0">
                <a:solidFill>
                  <a:schemeClr val="tx1"/>
                </a:solidFill>
              </a:rPr>
              <a:t>KURIA </a:t>
            </a:r>
            <a:r>
              <a:rPr lang="lt-LT" sz="1200" b="1" dirty="0" smtClean="0">
                <a:solidFill>
                  <a:schemeClr val="tx1"/>
                </a:solidFill>
              </a:rPr>
              <a:t>Š</a:t>
            </a:r>
            <a:r>
              <a:rPr lang="en-US" sz="1200" b="1" dirty="0" smtClean="0">
                <a:solidFill>
                  <a:schemeClr val="tx1"/>
                </a:solidFill>
              </a:rPr>
              <a:t>AKINI</a:t>
            </a:r>
            <a:r>
              <a:rPr lang="lt-LT" sz="1200" b="1" dirty="0" smtClean="0">
                <a:solidFill>
                  <a:schemeClr val="tx1"/>
                </a:solidFill>
              </a:rPr>
              <a:t>US</a:t>
            </a:r>
            <a:r>
              <a:rPr lang="en-US" sz="1200" b="1" dirty="0" smtClean="0">
                <a:solidFill>
                  <a:schemeClr val="tx1"/>
                </a:solidFill>
              </a:rPr>
              <a:t> </a:t>
            </a:r>
            <a:r>
              <a:rPr lang="lt-LT" sz="1200" b="1" dirty="0" smtClean="0">
                <a:solidFill>
                  <a:schemeClr val="tx1"/>
                </a:solidFill>
              </a:rPr>
              <a:t>CTV PAGAL NUSTATYTĄ CTV STANDARTĄ</a:t>
            </a:r>
            <a:endParaRPr lang="lt-LT" sz="1200" b="1" dirty="0">
              <a:solidFill>
                <a:schemeClr val="tx1"/>
              </a:solidFill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FAFB9777-27EC-41DC-B694-755B73C29EC4}"/>
              </a:ext>
            </a:extLst>
          </p:cNvPr>
          <p:cNvSpPr/>
          <p:nvPr/>
        </p:nvSpPr>
        <p:spPr>
          <a:xfrm>
            <a:off x="395080" y="2443455"/>
            <a:ext cx="2448482" cy="97996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chemeClr val="tx1"/>
                </a:solidFill>
              </a:rPr>
              <a:t>N</a:t>
            </a:r>
            <a:r>
              <a:rPr lang="lt-LT" sz="1200" dirty="0" smtClean="0">
                <a:solidFill>
                  <a:schemeClr val="tx1"/>
                </a:solidFill>
              </a:rPr>
              <a:t>umatyta optimizuoti VNT apimtis, kad valstybė turėtų  tiek VNT, kiek reikia valstybės funkcijoms vykdyti</a:t>
            </a: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 dirty="0">
              <a:solidFill>
                <a:srgbClr val="000000"/>
              </a:solidFill>
            </a:endParaRP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8" name="Rectangle 13">
            <a:extLst>
              <a:ext uri="{FF2B5EF4-FFF2-40B4-BE49-F238E27FC236}">
                <a16:creationId xmlns="" xmlns:a16="http://schemas.microsoft.com/office/drawing/2014/main" id="{C52039C5-623B-4937-9B0D-ADE2D35492EC}"/>
              </a:ext>
            </a:extLst>
          </p:cNvPr>
          <p:cNvSpPr/>
          <p:nvPr/>
        </p:nvSpPr>
        <p:spPr>
          <a:xfrm>
            <a:off x="2843562" y="2439941"/>
            <a:ext cx="2888165" cy="206640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rgbClr val="000000"/>
                </a:solidFill>
              </a:rPr>
              <a:t>Teisės  aktuose apibrėžiamas centralizuoto turto </a:t>
            </a:r>
            <a:r>
              <a:rPr lang="lt-LT" sz="1200" dirty="0">
                <a:solidFill>
                  <a:srgbClr val="000000"/>
                </a:solidFill>
              </a:rPr>
              <a:t>valdytojo </a:t>
            </a:r>
            <a:r>
              <a:rPr lang="lt-LT" sz="1200" dirty="0" smtClean="0">
                <a:solidFill>
                  <a:srgbClr val="000000"/>
                </a:solidFill>
              </a:rPr>
              <a:t>(šakinio CTV) standartas,  funkcijos </a:t>
            </a:r>
            <a:r>
              <a:rPr lang="lt-LT" sz="1200" dirty="0">
                <a:solidFill>
                  <a:srgbClr val="000000"/>
                </a:solidFill>
              </a:rPr>
              <a:t>ir </a:t>
            </a:r>
            <a:r>
              <a:rPr lang="lt-LT" sz="1200" dirty="0" smtClean="0">
                <a:solidFill>
                  <a:srgbClr val="000000"/>
                </a:solidFill>
              </a:rPr>
              <a:t>atsakomybė.</a:t>
            </a:r>
            <a:endParaRPr lang="lt-LT" sz="1200" dirty="0">
              <a:solidFill>
                <a:srgbClr val="000000"/>
              </a:solidFill>
            </a:endParaRP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rgbClr val="000000"/>
                </a:solidFill>
              </a:rPr>
              <a:t>Nustatoma  pareiga </a:t>
            </a:r>
            <a:r>
              <a:rPr lang="lt-LT" sz="1200" dirty="0">
                <a:solidFill>
                  <a:srgbClr val="000000"/>
                </a:solidFill>
              </a:rPr>
              <a:t>atskleisti VNT valdymo ir naudojimo </a:t>
            </a:r>
            <a:r>
              <a:rPr lang="lt-LT" sz="1200" dirty="0" smtClean="0">
                <a:solidFill>
                  <a:srgbClr val="000000"/>
                </a:solidFill>
              </a:rPr>
              <a:t>informaciją pagal  nustatytą ataskaitos formą.</a:t>
            </a:r>
            <a:endParaRPr lang="lt-LT" sz="1200" dirty="0">
              <a:solidFill>
                <a:srgbClr val="000000"/>
              </a:solidFill>
            </a:endParaRP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 smtClean="0">
                <a:solidFill>
                  <a:srgbClr val="000000"/>
                </a:solidFill>
              </a:rPr>
              <a:t>Nustatomi standartizuoti </a:t>
            </a:r>
            <a:r>
              <a:rPr lang="lt-LT" sz="1200" dirty="0">
                <a:solidFill>
                  <a:srgbClr val="000000"/>
                </a:solidFill>
              </a:rPr>
              <a:t>veiklos </a:t>
            </a:r>
            <a:r>
              <a:rPr lang="lt-LT" sz="1200" dirty="0" smtClean="0">
                <a:solidFill>
                  <a:srgbClr val="000000"/>
                </a:solidFill>
              </a:rPr>
              <a:t>rodikliai, jų </a:t>
            </a:r>
            <a:r>
              <a:rPr lang="lt-LT" sz="1200" dirty="0" err="1" smtClean="0">
                <a:solidFill>
                  <a:srgbClr val="000000"/>
                </a:solidFill>
              </a:rPr>
              <a:t>stebėsenos</a:t>
            </a:r>
            <a:r>
              <a:rPr lang="lt-LT" sz="1200" dirty="0" smtClean="0">
                <a:solidFill>
                  <a:srgbClr val="000000"/>
                </a:solidFill>
              </a:rPr>
              <a:t> periodiškumas, siekiant </a:t>
            </a:r>
            <a:r>
              <a:rPr lang="lt-LT" sz="1200" dirty="0">
                <a:solidFill>
                  <a:srgbClr val="000000"/>
                </a:solidFill>
              </a:rPr>
              <a:t>užtikrinti </a:t>
            </a:r>
            <a:r>
              <a:rPr lang="lt-LT" sz="1200" dirty="0" smtClean="0">
                <a:solidFill>
                  <a:srgbClr val="000000"/>
                </a:solidFill>
              </a:rPr>
              <a:t>palyginamumą</a:t>
            </a: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endParaRPr lang="lt-LT" sz="1200" dirty="0">
              <a:solidFill>
                <a:srgbClr val="000000"/>
              </a:solidFill>
            </a:endParaRPr>
          </a:p>
        </p:txBody>
      </p:sp>
      <p:sp>
        <p:nvSpPr>
          <p:cNvPr id="9" name="Rectangle 14">
            <a:extLst>
              <a:ext uri="{FF2B5EF4-FFF2-40B4-BE49-F238E27FC236}">
                <a16:creationId xmlns="" xmlns:a16="http://schemas.microsoft.com/office/drawing/2014/main" id="{6BF5CF4B-3CA2-4936-AB3B-B18C86502B3E}"/>
              </a:ext>
            </a:extLst>
          </p:cNvPr>
          <p:cNvSpPr/>
          <p:nvPr/>
        </p:nvSpPr>
        <p:spPr>
          <a:xfrm>
            <a:off x="5838274" y="2214632"/>
            <a:ext cx="2784712" cy="2417584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000000"/>
                </a:solidFill>
              </a:rPr>
              <a:t>Šakiniams </a:t>
            </a:r>
            <a:r>
              <a:rPr lang="lt-LT" sz="1200" dirty="0" smtClean="0">
                <a:solidFill>
                  <a:srgbClr val="000000"/>
                </a:solidFill>
              </a:rPr>
              <a:t> CTV </a:t>
            </a:r>
            <a:r>
              <a:rPr lang="lt-LT" sz="1200" dirty="0">
                <a:solidFill>
                  <a:srgbClr val="000000"/>
                </a:solidFill>
              </a:rPr>
              <a:t>perimant VNT finansavimas numatomas ne didesnis nei anksčiau skirtas atitinkamoms institucijoms – „perimami biudžeto asignavimai“.</a:t>
            </a: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000000"/>
                </a:solidFill>
              </a:rPr>
              <a:t>Perimti biudžetai fiksuojami kaip „status quo“ atskaitos taškas, nuo kurio matuojama pažanga.</a:t>
            </a:r>
          </a:p>
          <a:p>
            <a:pPr marL="104503" indent="-104503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200" dirty="0">
                <a:solidFill>
                  <a:srgbClr val="000000"/>
                </a:solidFill>
              </a:rPr>
              <a:t>Šakinės ministerijos užtikrina, kad įstaigose nebelieka su turtu susijusių darbuotojų etatų ir kitų išlaidų.</a:t>
            </a:r>
          </a:p>
        </p:txBody>
      </p:sp>
      <p:sp>
        <p:nvSpPr>
          <p:cNvPr id="10" name="Oval 19">
            <a:extLst>
              <a:ext uri="{FF2B5EF4-FFF2-40B4-BE49-F238E27FC236}">
                <a16:creationId xmlns="" xmlns:a16="http://schemas.microsoft.com/office/drawing/2014/main" id="{964EE115-6830-48B0-98E8-0A7D74A4F4D7}"/>
              </a:ext>
            </a:extLst>
          </p:cNvPr>
          <p:cNvSpPr/>
          <p:nvPr/>
        </p:nvSpPr>
        <p:spPr>
          <a:xfrm>
            <a:off x="395080" y="1212025"/>
            <a:ext cx="275491" cy="26950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" name="Oval 20">
            <a:extLst>
              <a:ext uri="{FF2B5EF4-FFF2-40B4-BE49-F238E27FC236}">
                <a16:creationId xmlns="" xmlns:a16="http://schemas.microsoft.com/office/drawing/2014/main" id="{4064BF7C-643A-4064-9FD7-B30CF0C976F8}"/>
              </a:ext>
            </a:extLst>
          </p:cNvPr>
          <p:cNvSpPr/>
          <p:nvPr/>
        </p:nvSpPr>
        <p:spPr>
          <a:xfrm>
            <a:off x="3164198" y="1205284"/>
            <a:ext cx="275491" cy="269507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" name="Right Arrow 14">
            <a:extLst>
              <a:ext uri="{FF2B5EF4-FFF2-40B4-BE49-F238E27FC236}">
                <a16:creationId xmlns="" xmlns:a16="http://schemas.microsoft.com/office/drawing/2014/main" id="{0625C83E-9A2C-7040-839E-E420C1B4469F}"/>
              </a:ext>
            </a:extLst>
          </p:cNvPr>
          <p:cNvSpPr/>
          <p:nvPr/>
        </p:nvSpPr>
        <p:spPr>
          <a:xfrm>
            <a:off x="314626" y="4609494"/>
            <a:ext cx="8308359" cy="53400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fontAlgn="base"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en-US" sz="1200" dirty="0" smtClean="0">
                <a:solidFill>
                  <a:srgbClr val="000000"/>
                </a:solidFill>
              </a:rPr>
              <a:t>2021                  </a:t>
            </a:r>
            <a:r>
              <a:rPr lang="lt-LT" sz="1200" dirty="0" smtClean="0">
                <a:solidFill>
                  <a:srgbClr val="000000"/>
                </a:solidFill>
              </a:rPr>
              <a:t>                                                   </a:t>
            </a:r>
            <a:r>
              <a:rPr lang="en-US" sz="1200" dirty="0" smtClean="0">
                <a:solidFill>
                  <a:srgbClr val="000000"/>
                </a:solidFill>
              </a:rPr>
              <a:t>2022</a:t>
            </a:r>
            <a:r>
              <a:rPr lang="lt-LT" sz="1200" dirty="0" smtClean="0">
                <a:solidFill>
                  <a:srgbClr val="000000"/>
                </a:solidFill>
              </a:rPr>
              <a:t>                                                      2023-</a:t>
            </a:r>
            <a:r>
              <a:rPr lang="en-US" sz="1200" dirty="0" smtClean="0">
                <a:solidFill>
                  <a:srgbClr val="000000"/>
                </a:solidFill>
              </a:rPr>
              <a:t>2025                                                                          </a:t>
            </a:r>
            <a:endParaRPr lang="lb-L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646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9" y="720495"/>
            <a:ext cx="8754034" cy="387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648600-C590-47DC-B779-0ADF15529A2A}"/>
              </a:ext>
            </a:extLst>
          </p:cNvPr>
          <p:cNvSpPr txBox="1"/>
          <p:nvPr/>
        </p:nvSpPr>
        <p:spPr>
          <a:xfrm>
            <a:off x="1500087" y="445277"/>
            <a:ext cx="1298870" cy="2752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90000"/>
            </a:pPr>
            <a:r>
              <a:rPr lang="lt-LT" sz="1400" b="1" dirty="0">
                <a:solidFill>
                  <a:schemeClr val="bg1"/>
                </a:solidFill>
              </a:rPr>
              <a:t>SUOMIJA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B5DC04F-4656-4A92-8480-73EC4953936C}"/>
              </a:ext>
            </a:extLst>
          </p:cNvPr>
          <p:cNvSpPr txBox="1"/>
          <p:nvPr/>
        </p:nvSpPr>
        <p:spPr>
          <a:xfrm>
            <a:off x="2798957" y="429792"/>
            <a:ext cx="1298870" cy="2752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90000"/>
            </a:pPr>
            <a:r>
              <a:rPr lang="lt-LT" sz="1400" b="1" dirty="0">
                <a:solidFill>
                  <a:schemeClr val="bg1"/>
                </a:solidFill>
              </a:rPr>
              <a:t>ESTIJA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54D1FF-6B95-4CA1-B838-4E347199600F}"/>
              </a:ext>
            </a:extLst>
          </p:cNvPr>
          <p:cNvSpPr txBox="1"/>
          <p:nvPr/>
        </p:nvSpPr>
        <p:spPr>
          <a:xfrm>
            <a:off x="4270130" y="429792"/>
            <a:ext cx="1298870" cy="2752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90000"/>
            </a:pPr>
            <a:r>
              <a:rPr lang="lt-LT" sz="1400" b="1" dirty="0">
                <a:solidFill>
                  <a:schemeClr val="bg1"/>
                </a:solidFill>
              </a:rPr>
              <a:t>DANIJA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7D9961-58CB-4EC9-9C30-0E42F337972F}"/>
              </a:ext>
            </a:extLst>
          </p:cNvPr>
          <p:cNvSpPr txBox="1"/>
          <p:nvPr/>
        </p:nvSpPr>
        <p:spPr>
          <a:xfrm>
            <a:off x="5674185" y="414307"/>
            <a:ext cx="1298870" cy="2752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90000"/>
            </a:pPr>
            <a:r>
              <a:rPr lang="lt-LT" sz="1400" b="1" dirty="0">
                <a:solidFill>
                  <a:schemeClr val="bg1"/>
                </a:solidFill>
              </a:rPr>
              <a:t>NORVEGIJA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F537B83-54C2-4406-8578-1B43324807B2}"/>
              </a:ext>
            </a:extLst>
          </p:cNvPr>
          <p:cNvSpPr txBox="1"/>
          <p:nvPr/>
        </p:nvSpPr>
        <p:spPr>
          <a:xfrm>
            <a:off x="7184690" y="409973"/>
            <a:ext cx="1298870" cy="275218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buClr>
                <a:schemeClr val="accent5"/>
              </a:buClr>
              <a:buSzPct val="90000"/>
            </a:pPr>
            <a:r>
              <a:rPr lang="lt-LT" sz="1400" b="1" dirty="0">
                <a:solidFill>
                  <a:schemeClr val="bg1"/>
                </a:solidFill>
              </a:rPr>
              <a:t>LATVIJA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2678" y="91238"/>
            <a:ext cx="2375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600" b="1" dirty="0" smtClean="0">
                <a:solidFill>
                  <a:schemeClr val="bg1"/>
                </a:solidFill>
              </a:rPr>
              <a:t>Kitų valstybių praktika</a:t>
            </a:r>
            <a:endParaRPr lang="lt-L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000" dirty="0"/>
              <a:t>Šiaurės ir Baltijos šalyse VNT valdymas nėra pilna apimtimi centralizuotas; Vyrauja vieno ar kelių CTV modelis – valdytojui priskiriamas tam tikros srities/sričių turtas</a:t>
            </a:r>
            <a:br>
              <a:rPr lang="lt-LT" sz="2000" dirty="0"/>
            </a:br>
            <a:endParaRPr lang="lt-LT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81" y="1182320"/>
            <a:ext cx="8087809" cy="351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tačiakampis 4"/>
          <p:cNvSpPr/>
          <p:nvPr/>
        </p:nvSpPr>
        <p:spPr>
          <a:xfrm>
            <a:off x="178419" y="4035504"/>
            <a:ext cx="4375266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82880" indent="-182880"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050" b="1" dirty="0">
                <a:solidFill>
                  <a:schemeClr val="tx1"/>
                </a:solidFill>
              </a:rPr>
              <a:t>Centralizuotas VNT valdymas </a:t>
            </a:r>
            <a:r>
              <a:rPr lang="lt-LT" sz="1050" dirty="0"/>
              <a:t>– VNT nuosavybės arba valdymo teise perduotas įsteigtam centriniam turto valdytojui (CTV)</a:t>
            </a:r>
          </a:p>
          <a:p>
            <a:pPr marL="182880" indent="-182880"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</a:pPr>
            <a:r>
              <a:rPr lang="lt-LT" sz="1050" b="1" dirty="0">
                <a:solidFill>
                  <a:schemeClr val="tx1"/>
                </a:solidFill>
              </a:rPr>
              <a:t>Decentralizuotas VNT valdymas </a:t>
            </a:r>
            <a:r>
              <a:rPr lang="lt-LT" sz="1050" dirty="0"/>
              <a:t>– VNT valdymas nepriskirtas konkrečiam CTV. VNT gali būti valdomas ministerijų ar savivaldybių lygmenyje arba dalinai centralizuotas nepriklausomose specializuotose struktūrose (pvz. ligoninių </a:t>
            </a:r>
            <a:r>
              <a:rPr lang="lt-LT" sz="1050" dirty="0" smtClean="0"/>
              <a:t>fondai/regionai)</a:t>
            </a:r>
            <a:endParaRPr lang="lt-LT" sz="1050" dirty="0"/>
          </a:p>
        </p:txBody>
      </p:sp>
    </p:spTree>
    <p:extLst>
      <p:ext uri="{BB962C8B-B14F-4D97-AF65-F5344CB8AC3E}">
        <p14:creationId xmlns:p14="http://schemas.microsoft.com/office/powerpoint/2010/main" val="324451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" y="0"/>
            <a:ext cx="9142857" cy="5144142"/>
          </a:xfrm>
          <a:prstGeom prst="rect">
            <a:avLst/>
          </a:prstGeom>
        </p:spPr>
      </p:pic>
      <p:sp>
        <p:nvSpPr>
          <p:cNvPr id="12" name="Rectangle 13"/>
          <p:cNvSpPr/>
          <p:nvPr/>
        </p:nvSpPr>
        <p:spPr>
          <a:xfrm>
            <a:off x="-2564" y="3664632"/>
            <a:ext cx="9149127" cy="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5"/>
          <p:cNvSpPr/>
          <p:nvPr/>
        </p:nvSpPr>
        <p:spPr>
          <a:xfrm>
            <a:off x="-2564" y="3705876"/>
            <a:ext cx="9149127" cy="1437624"/>
          </a:xfrm>
          <a:prstGeom prst="rect">
            <a:avLst/>
          </a:prstGeom>
          <a:solidFill>
            <a:srgbClr val="0051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2" y="1084531"/>
            <a:ext cx="2409297" cy="15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" y="0"/>
            <a:ext cx="9141713" cy="1008126"/>
          </a:xfrm>
          <a:prstGeom prst="rect">
            <a:avLst/>
          </a:prstGeom>
        </p:spPr>
      </p:pic>
      <p:sp>
        <p:nvSpPr>
          <p:cNvPr id="25" name="Shape 1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2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dirty="0"/>
              <a:t>Ilgalaikių VNT valdymo gairių ir veiksmų plano rengimą įpareigojantys sprendimai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Valstybės kontrolės 2018-01-24 ataskaitos „Valstybės nekilnojamojo turto valdymas“ rekomendacija - Parengti valstybės nekilnojamojo turto valdymo gaires: numatyti, kiek ir kokio turto ilgalaikėje perspektyvoje reikės funkcijoms atlikti, o kiek jo, siekiant didžiausios naudos, pagal nustatytus kriterijus galima išnuomoti, ateityje plėtoti ar parduoti. 	</a:t>
            </a:r>
          </a:p>
          <a:p>
            <a:pPr algn="just"/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FM iniciatyva buvo pasamdyti konsultantai – UAB CIVITTA ir NEWSEC, kurie 2019/09-2020/09 atliko VNT atskirose srityse esamos situacijos analizę bei </a:t>
            </a:r>
            <a:r>
              <a:rPr lang="lt-L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pateikė 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rekomendacijas dėl VNT ilgalaikių efektyvaus valdymo gairių. </a:t>
            </a:r>
            <a:r>
              <a:rPr lang="lt-L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2019/09-2020/09 tyrime dalyvavo susijusių ministerijų atstovai.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59903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" y="1"/>
            <a:ext cx="9141713" cy="1008125"/>
          </a:xfrm>
          <a:prstGeom prst="rect">
            <a:avLst/>
          </a:prstGeom>
        </p:spPr>
      </p:pic>
      <p:sp>
        <p:nvSpPr>
          <p:cNvPr id="27" name="Shape 1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3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3600" dirty="0"/>
              <a:t> </a:t>
            </a:r>
            <a:r>
              <a:rPr lang="lt-LT" sz="2800" dirty="0"/>
              <a:t>VNT valdymas: kur esame ir ką turime atlikti</a:t>
            </a:r>
            <a:br>
              <a:rPr lang="lt-LT" sz="2800" dirty="0"/>
            </a:br>
            <a:endParaRPr lang="lt-LT" b="1" dirty="0">
              <a:solidFill>
                <a:schemeClr val="bg1"/>
              </a:solidFill>
            </a:endParaRPr>
          </a:p>
        </p:txBody>
      </p:sp>
      <p:sp>
        <p:nvSpPr>
          <p:cNvPr id="47" name="Stačiakampis 46"/>
          <p:cNvSpPr/>
          <p:nvPr/>
        </p:nvSpPr>
        <p:spPr>
          <a:xfrm>
            <a:off x="255270" y="4461631"/>
            <a:ext cx="18309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lt-LT" sz="16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2019-2020</a:t>
            </a:r>
            <a:r>
              <a:rPr lang="lt-LT" sz="1600" b="1" dirty="0"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lt-LT" sz="1600" b="1" dirty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metai</a:t>
            </a:r>
          </a:p>
        </p:txBody>
      </p:sp>
      <p:cxnSp>
        <p:nvCxnSpPr>
          <p:cNvPr id="48" name="Tiesioji rodyklės jungtis 47"/>
          <p:cNvCxnSpPr/>
          <p:nvPr/>
        </p:nvCxnSpPr>
        <p:spPr>
          <a:xfrm flipH="1">
            <a:off x="2469315" y="1410631"/>
            <a:ext cx="2364058" cy="75270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iesioji rodyklės jungtis 48"/>
          <p:cNvCxnSpPr>
            <a:cxnSpLocks/>
            <a:stCxn id="63" idx="2"/>
          </p:cNvCxnSpPr>
          <p:nvPr/>
        </p:nvCxnSpPr>
        <p:spPr>
          <a:xfrm>
            <a:off x="8074158" y="2233017"/>
            <a:ext cx="0" cy="288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Tiesioji rodyklės jungtis 49"/>
          <p:cNvCxnSpPr>
            <a:cxnSpLocks/>
          </p:cNvCxnSpPr>
          <p:nvPr/>
        </p:nvCxnSpPr>
        <p:spPr>
          <a:xfrm>
            <a:off x="1292334" y="1807619"/>
            <a:ext cx="0" cy="211186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"/>
          <p:cNvSpPr>
            <a:spLocks/>
          </p:cNvSpPr>
          <p:nvPr/>
        </p:nvSpPr>
        <p:spPr bwMode="auto">
          <a:xfrm>
            <a:off x="2587375" y="1581906"/>
            <a:ext cx="3411538" cy="2879725"/>
          </a:xfrm>
          <a:custGeom>
            <a:avLst/>
            <a:gdLst>
              <a:gd name="T0" fmla="*/ 2149 w 2149"/>
              <a:gd name="T1" fmla="*/ 708 h 1814"/>
              <a:gd name="T2" fmla="*/ 1075 w 2149"/>
              <a:gd name="T3" fmla="*/ 0 h 1814"/>
              <a:gd name="T4" fmla="*/ 0 w 2149"/>
              <a:gd name="T5" fmla="*/ 708 h 1814"/>
              <a:gd name="T6" fmla="*/ 266 w 2149"/>
              <a:gd name="T7" fmla="*/ 708 h 1814"/>
              <a:gd name="T8" fmla="*/ 266 w 2149"/>
              <a:gd name="T9" fmla="*/ 1814 h 1814"/>
              <a:gd name="T10" fmla="*/ 1785 w 2149"/>
              <a:gd name="T11" fmla="*/ 1814 h 1814"/>
              <a:gd name="T12" fmla="*/ 1785 w 2149"/>
              <a:gd name="T13" fmla="*/ 708 h 1814"/>
              <a:gd name="T14" fmla="*/ 2149 w 2149"/>
              <a:gd name="T15" fmla="*/ 708 h 1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49" h="1814">
                <a:moveTo>
                  <a:pt x="2149" y="708"/>
                </a:moveTo>
                <a:lnTo>
                  <a:pt x="1075" y="0"/>
                </a:lnTo>
                <a:lnTo>
                  <a:pt x="0" y="708"/>
                </a:lnTo>
                <a:lnTo>
                  <a:pt x="266" y="708"/>
                </a:lnTo>
                <a:lnTo>
                  <a:pt x="266" y="1814"/>
                </a:lnTo>
                <a:lnTo>
                  <a:pt x="1785" y="1814"/>
                </a:lnTo>
                <a:lnTo>
                  <a:pt x="1785" y="708"/>
                </a:lnTo>
                <a:lnTo>
                  <a:pt x="2149" y="708"/>
                </a:lnTo>
                <a:close/>
              </a:path>
            </a:pathLst>
          </a:custGeom>
          <a:solidFill>
            <a:srgbClr val="00517D"/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2" name="Freeform 6"/>
          <p:cNvSpPr>
            <a:spLocks/>
          </p:cNvSpPr>
          <p:nvPr/>
        </p:nvSpPr>
        <p:spPr bwMode="auto">
          <a:xfrm>
            <a:off x="2587375" y="2093117"/>
            <a:ext cx="935038" cy="2373313"/>
          </a:xfrm>
          <a:custGeom>
            <a:avLst/>
            <a:gdLst>
              <a:gd name="T0" fmla="*/ 589 w 589"/>
              <a:gd name="T1" fmla="*/ 1495 h 1495"/>
              <a:gd name="T2" fmla="*/ 589 w 589"/>
              <a:gd name="T3" fmla="*/ 0 h 1495"/>
              <a:gd name="T4" fmla="*/ 0 w 589"/>
              <a:gd name="T5" fmla="*/ 389 h 1495"/>
              <a:gd name="T6" fmla="*/ 266 w 589"/>
              <a:gd name="T7" fmla="*/ 389 h 1495"/>
              <a:gd name="T8" fmla="*/ 266 w 589"/>
              <a:gd name="T9" fmla="*/ 1495 h 1495"/>
              <a:gd name="T10" fmla="*/ 589 w 589"/>
              <a:gd name="T11" fmla="*/ 1495 h 1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89" h="1495">
                <a:moveTo>
                  <a:pt x="589" y="1495"/>
                </a:moveTo>
                <a:lnTo>
                  <a:pt x="589" y="0"/>
                </a:lnTo>
                <a:lnTo>
                  <a:pt x="0" y="389"/>
                </a:lnTo>
                <a:lnTo>
                  <a:pt x="266" y="389"/>
                </a:lnTo>
                <a:lnTo>
                  <a:pt x="266" y="1495"/>
                </a:lnTo>
                <a:lnTo>
                  <a:pt x="589" y="149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pSp>
        <p:nvGrpSpPr>
          <p:cNvPr id="53" name="Grupė 52"/>
          <p:cNvGrpSpPr/>
          <p:nvPr/>
        </p:nvGrpSpPr>
        <p:grpSpPr>
          <a:xfrm>
            <a:off x="7031519" y="1795346"/>
            <a:ext cx="849914" cy="773210"/>
            <a:chOff x="12615863" y="952500"/>
            <a:chExt cx="879475" cy="800102"/>
          </a:xfrm>
          <a:solidFill>
            <a:schemeClr val="bg1"/>
          </a:solidFill>
        </p:grpSpPr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12615863" y="952500"/>
              <a:ext cx="879475" cy="403225"/>
            </a:xfrm>
            <a:custGeom>
              <a:avLst/>
              <a:gdLst>
                <a:gd name="T0" fmla="*/ 24 w 554"/>
                <a:gd name="T1" fmla="*/ 254 h 254"/>
                <a:gd name="T2" fmla="*/ 24 w 554"/>
                <a:gd name="T3" fmla="*/ 254 h 254"/>
                <a:gd name="T4" fmla="*/ 14 w 554"/>
                <a:gd name="T5" fmla="*/ 252 h 254"/>
                <a:gd name="T6" fmla="*/ 10 w 554"/>
                <a:gd name="T7" fmla="*/ 248 h 254"/>
                <a:gd name="T8" fmla="*/ 6 w 554"/>
                <a:gd name="T9" fmla="*/ 246 h 254"/>
                <a:gd name="T10" fmla="*/ 6 w 554"/>
                <a:gd name="T11" fmla="*/ 246 h 254"/>
                <a:gd name="T12" fmla="*/ 0 w 554"/>
                <a:gd name="T13" fmla="*/ 236 h 254"/>
                <a:gd name="T14" fmla="*/ 0 w 554"/>
                <a:gd name="T15" fmla="*/ 228 h 254"/>
                <a:gd name="T16" fmla="*/ 2 w 554"/>
                <a:gd name="T17" fmla="*/ 218 h 254"/>
                <a:gd name="T18" fmla="*/ 8 w 554"/>
                <a:gd name="T19" fmla="*/ 210 h 254"/>
                <a:gd name="T20" fmla="*/ 262 w 554"/>
                <a:gd name="T21" fmla="*/ 4 h 254"/>
                <a:gd name="T22" fmla="*/ 262 w 554"/>
                <a:gd name="T23" fmla="*/ 4 h 254"/>
                <a:gd name="T24" fmla="*/ 268 w 554"/>
                <a:gd name="T25" fmla="*/ 0 h 254"/>
                <a:gd name="T26" fmla="*/ 276 w 554"/>
                <a:gd name="T27" fmla="*/ 0 h 254"/>
                <a:gd name="T28" fmla="*/ 284 w 554"/>
                <a:gd name="T29" fmla="*/ 0 h 254"/>
                <a:gd name="T30" fmla="*/ 292 w 554"/>
                <a:gd name="T31" fmla="*/ 4 h 254"/>
                <a:gd name="T32" fmla="*/ 546 w 554"/>
                <a:gd name="T33" fmla="*/ 210 h 254"/>
                <a:gd name="T34" fmla="*/ 546 w 554"/>
                <a:gd name="T35" fmla="*/ 210 h 254"/>
                <a:gd name="T36" fmla="*/ 552 w 554"/>
                <a:gd name="T37" fmla="*/ 218 h 254"/>
                <a:gd name="T38" fmla="*/ 554 w 554"/>
                <a:gd name="T39" fmla="*/ 228 h 254"/>
                <a:gd name="T40" fmla="*/ 554 w 554"/>
                <a:gd name="T41" fmla="*/ 236 h 254"/>
                <a:gd name="T42" fmla="*/ 548 w 554"/>
                <a:gd name="T43" fmla="*/ 246 h 254"/>
                <a:gd name="T44" fmla="*/ 548 w 554"/>
                <a:gd name="T45" fmla="*/ 246 h 254"/>
                <a:gd name="T46" fmla="*/ 542 w 554"/>
                <a:gd name="T47" fmla="*/ 252 h 254"/>
                <a:gd name="T48" fmla="*/ 532 w 554"/>
                <a:gd name="T49" fmla="*/ 254 h 254"/>
                <a:gd name="T50" fmla="*/ 522 w 554"/>
                <a:gd name="T51" fmla="*/ 254 h 254"/>
                <a:gd name="T52" fmla="*/ 514 w 554"/>
                <a:gd name="T53" fmla="*/ 248 h 254"/>
                <a:gd name="T54" fmla="*/ 276 w 554"/>
                <a:gd name="T55" fmla="*/ 56 h 254"/>
                <a:gd name="T56" fmla="*/ 40 w 554"/>
                <a:gd name="T57" fmla="*/ 248 h 254"/>
                <a:gd name="T58" fmla="*/ 40 w 554"/>
                <a:gd name="T59" fmla="*/ 248 h 254"/>
                <a:gd name="T60" fmla="*/ 32 w 554"/>
                <a:gd name="T61" fmla="*/ 252 h 254"/>
                <a:gd name="T62" fmla="*/ 24 w 554"/>
                <a:gd name="T63" fmla="*/ 254 h 254"/>
                <a:gd name="T64" fmla="*/ 24 w 554"/>
                <a:gd name="T65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4" h="254">
                  <a:moveTo>
                    <a:pt x="24" y="254"/>
                  </a:moveTo>
                  <a:lnTo>
                    <a:pt x="24" y="254"/>
                  </a:lnTo>
                  <a:lnTo>
                    <a:pt x="14" y="252"/>
                  </a:lnTo>
                  <a:lnTo>
                    <a:pt x="10" y="248"/>
                  </a:lnTo>
                  <a:lnTo>
                    <a:pt x="6" y="246"/>
                  </a:lnTo>
                  <a:lnTo>
                    <a:pt x="6" y="246"/>
                  </a:lnTo>
                  <a:lnTo>
                    <a:pt x="0" y="236"/>
                  </a:lnTo>
                  <a:lnTo>
                    <a:pt x="0" y="228"/>
                  </a:lnTo>
                  <a:lnTo>
                    <a:pt x="2" y="218"/>
                  </a:lnTo>
                  <a:lnTo>
                    <a:pt x="8" y="210"/>
                  </a:lnTo>
                  <a:lnTo>
                    <a:pt x="262" y="4"/>
                  </a:lnTo>
                  <a:lnTo>
                    <a:pt x="262" y="4"/>
                  </a:lnTo>
                  <a:lnTo>
                    <a:pt x="268" y="0"/>
                  </a:lnTo>
                  <a:lnTo>
                    <a:pt x="276" y="0"/>
                  </a:lnTo>
                  <a:lnTo>
                    <a:pt x="284" y="0"/>
                  </a:lnTo>
                  <a:lnTo>
                    <a:pt x="292" y="4"/>
                  </a:lnTo>
                  <a:lnTo>
                    <a:pt x="546" y="210"/>
                  </a:lnTo>
                  <a:lnTo>
                    <a:pt x="546" y="210"/>
                  </a:lnTo>
                  <a:lnTo>
                    <a:pt x="552" y="218"/>
                  </a:lnTo>
                  <a:lnTo>
                    <a:pt x="554" y="228"/>
                  </a:lnTo>
                  <a:lnTo>
                    <a:pt x="554" y="236"/>
                  </a:lnTo>
                  <a:lnTo>
                    <a:pt x="548" y="246"/>
                  </a:lnTo>
                  <a:lnTo>
                    <a:pt x="548" y="246"/>
                  </a:lnTo>
                  <a:lnTo>
                    <a:pt x="542" y="252"/>
                  </a:lnTo>
                  <a:lnTo>
                    <a:pt x="532" y="254"/>
                  </a:lnTo>
                  <a:lnTo>
                    <a:pt x="522" y="254"/>
                  </a:lnTo>
                  <a:lnTo>
                    <a:pt x="514" y="248"/>
                  </a:lnTo>
                  <a:lnTo>
                    <a:pt x="276" y="56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52"/>
                  </a:lnTo>
                  <a:lnTo>
                    <a:pt x="24" y="254"/>
                  </a:lnTo>
                  <a:lnTo>
                    <a:pt x="24" y="2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12698413" y="1235076"/>
              <a:ext cx="714375" cy="517526"/>
            </a:xfrm>
            <a:custGeom>
              <a:avLst/>
              <a:gdLst>
                <a:gd name="T0" fmla="*/ 432 w 450"/>
                <a:gd name="T1" fmla="*/ 326 h 326"/>
                <a:gd name="T2" fmla="*/ 18 w 450"/>
                <a:gd name="T3" fmla="*/ 326 h 326"/>
                <a:gd name="T4" fmla="*/ 18 w 450"/>
                <a:gd name="T5" fmla="*/ 326 h 326"/>
                <a:gd name="T6" fmla="*/ 12 w 450"/>
                <a:gd name="T7" fmla="*/ 326 h 326"/>
                <a:gd name="T8" fmla="*/ 6 w 450"/>
                <a:gd name="T9" fmla="*/ 322 h 326"/>
                <a:gd name="T10" fmla="*/ 2 w 450"/>
                <a:gd name="T11" fmla="*/ 316 h 326"/>
                <a:gd name="T12" fmla="*/ 0 w 450"/>
                <a:gd name="T13" fmla="*/ 308 h 326"/>
                <a:gd name="T14" fmla="*/ 0 w 450"/>
                <a:gd name="T15" fmla="*/ 18 h 326"/>
                <a:gd name="T16" fmla="*/ 0 w 450"/>
                <a:gd name="T17" fmla="*/ 18 h 326"/>
                <a:gd name="T18" fmla="*/ 2 w 450"/>
                <a:gd name="T19" fmla="*/ 10 h 326"/>
                <a:gd name="T20" fmla="*/ 6 w 450"/>
                <a:gd name="T21" fmla="*/ 4 h 326"/>
                <a:gd name="T22" fmla="*/ 12 w 450"/>
                <a:gd name="T23" fmla="*/ 0 h 326"/>
                <a:gd name="T24" fmla="*/ 18 w 450"/>
                <a:gd name="T25" fmla="*/ 0 h 326"/>
                <a:gd name="T26" fmla="*/ 18 w 450"/>
                <a:gd name="T27" fmla="*/ 0 h 326"/>
                <a:gd name="T28" fmla="*/ 26 w 450"/>
                <a:gd name="T29" fmla="*/ 0 h 326"/>
                <a:gd name="T30" fmla="*/ 32 w 450"/>
                <a:gd name="T31" fmla="*/ 4 h 326"/>
                <a:gd name="T32" fmla="*/ 36 w 450"/>
                <a:gd name="T33" fmla="*/ 10 h 326"/>
                <a:gd name="T34" fmla="*/ 36 w 450"/>
                <a:gd name="T35" fmla="*/ 18 h 326"/>
                <a:gd name="T36" fmla="*/ 36 w 450"/>
                <a:gd name="T37" fmla="*/ 290 h 326"/>
                <a:gd name="T38" fmla="*/ 412 w 450"/>
                <a:gd name="T39" fmla="*/ 290 h 326"/>
                <a:gd name="T40" fmla="*/ 412 w 450"/>
                <a:gd name="T41" fmla="*/ 18 h 326"/>
                <a:gd name="T42" fmla="*/ 412 w 450"/>
                <a:gd name="T43" fmla="*/ 18 h 326"/>
                <a:gd name="T44" fmla="*/ 414 w 450"/>
                <a:gd name="T45" fmla="*/ 10 h 326"/>
                <a:gd name="T46" fmla="*/ 418 w 450"/>
                <a:gd name="T47" fmla="*/ 4 h 326"/>
                <a:gd name="T48" fmla="*/ 424 w 450"/>
                <a:gd name="T49" fmla="*/ 0 h 326"/>
                <a:gd name="T50" fmla="*/ 432 w 450"/>
                <a:gd name="T51" fmla="*/ 0 h 326"/>
                <a:gd name="T52" fmla="*/ 432 w 450"/>
                <a:gd name="T53" fmla="*/ 0 h 326"/>
                <a:gd name="T54" fmla="*/ 438 w 450"/>
                <a:gd name="T55" fmla="*/ 0 h 326"/>
                <a:gd name="T56" fmla="*/ 444 w 450"/>
                <a:gd name="T57" fmla="*/ 4 h 326"/>
                <a:gd name="T58" fmla="*/ 448 w 450"/>
                <a:gd name="T59" fmla="*/ 10 h 326"/>
                <a:gd name="T60" fmla="*/ 450 w 450"/>
                <a:gd name="T61" fmla="*/ 18 h 326"/>
                <a:gd name="T62" fmla="*/ 450 w 450"/>
                <a:gd name="T63" fmla="*/ 308 h 326"/>
                <a:gd name="T64" fmla="*/ 450 w 450"/>
                <a:gd name="T65" fmla="*/ 308 h 326"/>
                <a:gd name="T66" fmla="*/ 448 w 450"/>
                <a:gd name="T67" fmla="*/ 316 h 326"/>
                <a:gd name="T68" fmla="*/ 444 w 450"/>
                <a:gd name="T69" fmla="*/ 322 h 326"/>
                <a:gd name="T70" fmla="*/ 438 w 450"/>
                <a:gd name="T71" fmla="*/ 326 h 326"/>
                <a:gd name="T72" fmla="*/ 432 w 450"/>
                <a:gd name="T73" fmla="*/ 326 h 326"/>
                <a:gd name="T74" fmla="*/ 432 w 450"/>
                <a:gd name="T75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0" h="326">
                  <a:moveTo>
                    <a:pt x="432" y="326"/>
                  </a:moveTo>
                  <a:lnTo>
                    <a:pt x="18" y="326"/>
                  </a:lnTo>
                  <a:lnTo>
                    <a:pt x="18" y="326"/>
                  </a:lnTo>
                  <a:lnTo>
                    <a:pt x="12" y="326"/>
                  </a:lnTo>
                  <a:lnTo>
                    <a:pt x="6" y="322"/>
                  </a:lnTo>
                  <a:lnTo>
                    <a:pt x="2" y="316"/>
                  </a:lnTo>
                  <a:lnTo>
                    <a:pt x="0" y="30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4"/>
                  </a:lnTo>
                  <a:lnTo>
                    <a:pt x="36" y="10"/>
                  </a:lnTo>
                  <a:lnTo>
                    <a:pt x="36" y="18"/>
                  </a:lnTo>
                  <a:lnTo>
                    <a:pt x="36" y="290"/>
                  </a:lnTo>
                  <a:lnTo>
                    <a:pt x="412" y="290"/>
                  </a:lnTo>
                  <a:lnTo>
                    <a:pt x="412" y="18"/>
                  </a:lnTo>
                  <a:lnTo>
                    <a:pt x="412" y="18"/>
                  </a:lnTo>
                  <a:lnTo>
                    <a:pt x="414" y="10"/>
                  </a:lnTo>
                  <a:lnTo>
                    <a:pt x="418" y="4"/>
                  </a:lnTo>
                  <a:lnTo>
                    <a:pt x="424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8" y="0"/>
                  </a:lnTo>
                  <a:lnTo>
                    <a:pt x="444" y="4"/>
                  </a:lnTo>
                  <a:lnTo>
                    <a:pt x="448" y="10"/>
                  </a:lnTo>
                  <a:lnTo>
                    <a:pt x="450" y="18"/>
                  </a:lnTo>
                  <a:lnTo>
                    <a:pt x="450" y="308"/>
                  </a:lnTo>
                  <a:lnTo>
                    <a:pt x="450" y="308"/>
                  </a:lnTo>
                  <a:lnTo>
                    <a:pt x="448" y="316"/>
                  </a:lnTo>
                  <a:lnTo>
                    <a:pt x="444" y="322"/>
                  </a:lnTo>
                  <a:lnTo>
                    <a:pt x="438" y="326"/>
                  </a:lnTo>
                  <a:lnTo>
                    <a:pt x="432" y="326"/>
                  </a:lnTo>
                  <a:lnTo>
                    <a:pt x="432" y="3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56" name="Freeform 37"/>
            <p:cNvSpPr>
              <a:spLocks/>
            </p:cNvSpPr>
            <p:nvPr/>
          </p:nvSpPr>
          <p:spPr bwMode="auto">
            <a:xfrm>
              <a:off x="12927013" y="1304925"/>
              <a:ext cx="120650" cy="130175"/>
            </a:xfrm>
            <a:custGeom>
              <a:avLst/>
              <a:gdLst>
                <a:gd name="T0" fmla="*/ 64 w 76"/>
                <a:gd name="T1" fmla="*/ 0 h 82"/>
                <a:gd name="T2" fmla="*/ 14 w 76"/>
                <a:gd name="T3" fmla="*/ 0 h 82"/>
                <a:gd name="T4" fmla="*/ 14 w 76"/>
                <a:gd name="T5" fmla="*/ 0 h 82"/>
                <a:gd name="T6" fmla="*/ 8 w 76"/>
                <a:gd name="T7" fmla="*/ 2 h 82"/>
                <a:gd name="T8" fmla="*/ 4 w 76"/>
                <a:gd name="T9" fmla="*/ 4 h 82"/>
                <a:gd name="T10" fmla="*/ 2 w 76"/>
                <a:gd name="T11" fmla="*/ 8 h 82"/>
                <a:gd name="T12" fmla="*/ 0 w 76"/>
                <a:gd name="T13" fmla="*/ 12 h 82"/>
                <a:gd name="T14" fmla="*/ 0 w 76"/>
                <a:gd name="T15" fmla="*/ 70 h 82"/>
                <a:gd name="T16" fmla="*/ 0 w 76"/>
                <a:gd name="T17" fmla="*/ 70 h 82"/>
                <a:gd name="T18" fmla="*/ 2 w 76"/>
                <a:gd name="T19" fmla="*/ 76 h 82"/>
                <a:gd name="T20" fmla="*/ 4 w 76"/>
                <a:gd name="T21" fmla="*/ 80 h 82"/>
                <a:gd name="T22" fmla="*/ 8 w 76"/>
                <a:gd name="T23" fmla="*/ 82 h 82"/>
                <a:gd name="T24" fmla="*/ 14 w 76"/>
                <a:gd name="T25" fmla="*/ 82 h 82"/>
                <a:gd name="T26" fmla="*/ 64 w 76"/>
                <a:gd name="T27" fmla="*/ 82 h 82"/>
                <a:gd name="T28" fmla="*/ 64 w 76"/>
                <a:gd name="T29" fmla="*/ 82 h 82"/>
                <a:gd name="T30" fmla="*/ 70 w 76"/>
                <a:gd name="T31" fmla="*/ 82 h 82"/>
                <a:gd name="T32" fmla="*/ 74 w 76"/>
                <a:gd name="T33" fmla="*/ 80 h 82"/>
                <a:gd name="T34" fmla="*/ 76 w 76"/>
                <a:gd name="T35" fmla="*/ 76 h 82"/>
                <a:gd name="T36" fmla="*/ 76 w 76"/>
                <a:gd name="T37" fmla="*/ 70 h 82"/>
                <a:gd name="T38" fmla="*/ 76 w 76"/>
                <a:gd name="T39" fmla="*/ 12 h 82"/>
                <a:gd name="T40" fmla="*/ 76 w 76"/>
                <a:gd name="T41" fmla="*/ 12 h 82"/>
                <a:gd name="T42" fmla="*/ 76 w 76"/>
                <a:gd name="T43" fmla="*/ 8 h 82"/>
                <a:gd name="T44" fmla="*/ 74 w 76"/>
                <a:gd name="T45" fmla="*/ 4 h 82"/>
                <a:gd name="T46" fmla="*/ 70 w 76"/>
                <a:gd name="T47" fmla="*/ 2 h 82"/>
                <a:gd name="T48" fmla="*/ 64 w 76"/>
                <a:gd name="T49" fmla="*/ 0 h 82"/>
                <a:gd name="T50" fmla="*/ 64 w 76"/>
                <a:gd name="T5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82">
                  <a:moveTo>
                    <a:pt x="6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6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1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70" y="82"/>
                  </a:lnTo>
                  <a:lnTo>
                    <a:pt x="74" y="80"/>
                  </a:lnTo>
                  <a:lnTo>
                    <a:pt x="76" y="76"/>
                  </a:lnTo>
                  <a:lnTo>
                    <a:pt x="76" y="7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8"/>
                  </a:lnTo>
                  <a:lnTo>
                    <a:pt x="74" y="4"/>
                  </a:lnTo>
                  <a:lnTo>
                    <a:pt x="70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57" name="Freeform 38"/>
            <p:cNvSpPr>
              <a:spLocks/>
            </p:cNvSpPr>
            <p:nvPr/>
          </p:nvSpPr>
          <p:spPr bwMode="auto">
            <a:xfrm>
              <a:off x="13073063" y="1304925"/>
              <a:ext cx="120650" cy="130175"/>
            </a:xfrm>
            <a:custGeom>
              <a:avLst/>
              <a:gdLst>
                <a:gd name="T0" fmla="*/ 64 w 76"/>
                <a:gd name="T1" fmla="*/ 0 h 82"/>
                <a:gd name="T2" fmla="*/ 12 w 76"/>
                <a:gd name="T3" fmla="*/ 0 h 82"/>
                <a:gd name="T4" fmla="*/ 12 w 76"/>
                <a:gd name="T5" fmla="*/ 0 h 82"/>
                <a:gd name="T6" fmla="*/ 8 w 76"/>
                <a:gd name="T7" fmla="*/ 2 h 82"/>
                <a:gd name="T8" fmla="*/ 4 w 76"/>
                <a:gd name="T9" fmla="*/ 4 h 82"/>
                <a:gd name="T10" fmla="*/ 0 w 76"/>
                <a:gd name="T11" fmla="*/ 8 h 82"/>
                <a:gd name="T12" fmla="*/ 0 w 76"/>
                <a:gd name="T13" fmla="*/ 12 h 82"/>
                <a:gd name="T14" fmla="*/ 0 w 76"/>
                <a:gd name="T15" fmla="*/ 70 h 82"/>
                <a:gd name="T16" fmla="*/ 0 w 76"/>
                <a:gd name="T17" fmla="*/ 70 h 82"/>
                <a:gd name="T18" fmla="*/ 0 w 76"/>
                <a:gd name="T19" fmla="*/ 76 h 82"/>
                <a:gd name="T20" fmla="*/ 4 w 76"/>
                <a:gd name="T21" fmla="*/ 80 h 82"/>
                <a:gd name="T22" fmla="*/ 8 w 76"/>
                <a:gd name="T23" fmla="*/ 82 h 82"/>
                <a:gd name="T24" fmla="*/ 12 w 76"/>
                <a:gd name="T25" fmla="*/ 82 h 82"/>
                <a:gd name="T26" fmla="*/ 64 w 76"/>
                <a:gd name="T27" fmla="*/ 82 h 82"/>
                <a:gd name="T28" fmla="*/ 64 w 76"/>
                <a:gd name="T29" fmla="*/ 82 h 82"/>
                <a:gd name="T30" fmla="*/ 68 w 76"/>
                <a:gd name="T31" fmla="*/ 82 h 82"/>
                <a:gd name="T32" fmla="*/ 72 w 76"/>
                <a:gd name="T33" fmla="*/ 80 h 82"/>
                <a:gd name="T34" fmla="*/ 74 w 76"/>
                <a:gd name="T35" fmla="*/ 76 h 82"/>
                <a:gd name="T36" fmla="*/ 76 w 76"/>
                <a:gd name="T37" fmla="*/ 70 h 82"/>
                <a:gd name="T38" fmla="*/ 76 w 76"/>
                <a:gd name="T39" fmla="*/ 12 h 82"/>
                <a:gd name="T40" fmla="*/ 76 w 76"/>
                <a:gd name="T41" fmla="*/ 12 h 82"/>
                <a:gd name="T42" fmla="*/ 74 w 76"/>
                <a:gd name="T43" fmla="*/ 8 h 82"/>
                <a:gd name="T44" fmla="*/ 72 w 76"/>
                <a:gd name="T45" fmla="*/ 4 h 82"/>
                <a:gd name="T46" fmla="*/ 68 w 76"/>
                <a:gd name="T47" fmla="*/ 2 h 82"/>
                <a:gd name="T48" fmla="*/ 64 w 76"/>
                <a:gd name="T49" fmla="*/ 0 h 82"/>
                <a:gd name="T50" fmla="*/ 64 w 76"/>
                <a:gd name="T5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82">
                  <a:moveTo>
                    <a:pt x="6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6"/>
                  </a:lnTo>
                  <a:lnTo>
                    <a:pt x="4" y="80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80"/>
                  </a:lnTo>
                  <a:lnTo>
                    <a:pt x="74" y="76"/>
                  </a:lnTo>
                  <a:lnTo>
                    <a:pt x="76" y="7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8"/>
                  </a:lnTo>
                  <a:lnTo>
                    <a:pt x="72" y="4"/>
                  </a:lnTo>
                  <a:lnTo>
                    <a:pt x="68" y="2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12927013" y="1479550"/>
              <a:ext cx="120650" cy="130175"/>
            </a:xfrm>
            <a:custGeom>
              <a:avLst/>
              <a:gdLst>
                <a:gd name="T0" fmla="*/ 64 w 76"/>
                <a:gd name="T1" fmla="*/ 0 h 82"/>
                <a:gd name="T2" fmla="*/ 14 w 76"/>
                <a:gd name="T3" fmla="*/ 0 h 82"/>
                <a:gd name="T4" fmla="*/ 14 w 76"/>
                <a:gd name="T5" fmla="*/ 0 h 82"/>
                <a:gd name="T6" fmla="*/ 8 w 76"/>
                <a:gd name="T7" fmla="*/ 0 h 82"/>
                <a:gd name="T8" fmla="*/ 4 w 76"/>
                <a:gd name="T9" fmla="*/ 2 h 82"/>
                <a:gd name="T10" fmla="*/ 2 w 76"/>
                <a:gd name="T11" fmla="*/ 6 h 82"/>
                <a:gd name="T12" fmla="*/ 0 w 76"/>
                <a:gd name="T13" fmla="*/ 12 h 82"/>
                <a:gd name="T14" fmla="*/ 0 w 76"/>
                <a:gd name="T15" fmla="*/ 70 h 82"/>
                <a:gd name="T16" fmla="*/ 0 w 76"/>
                <a:gd name="T17" fmla="*/ 70 h 82"/>
                <a:gd name="T18" fmla="*/ 2 w 76"/>
                <a:gd name="T19" fmla="*/ 74 h 82"/>
                <a:gd name="T20" fmla="*/ 4 w 76"/>
                <a:gd name="T21" fmla="*/ 78 h 82"/>
                <a:gd name="T22" fmla="*/ 8 w 76"/>
                <a:gd name="T23" fmla="*/ 82 h 82"/>
                <a:gd name="T24" fmla="*/ 14 w 76"/>
                <a:gd name="T25" fmla="*/ 82 h 82"/>
                <a:gd name="T26" fmla="*/ 64 w 76"/>
                <a:gd name="T27" fmla="*/ 82 h 82"/>
                <a:gd name="T28" fmla="*/ 64 w 76"/>
                <a:gd name="T29" fmla="*/ 82 h 82"/>
                <a:gd name="T30" fmla="*/ 70 w 76"/>
                <a:gd name="T31" fmla="*/ 82 h 82"/>
                <a:gd name="T32" fmla="*/ 74 w 76"/>
                <a:gd name="T33" fmla="*/ 78 h 82"/>
                <a:gd name="T34" fmla="*/ 76 w 76"/>
                <a:gd name="T35" fmla="*/ 74 h 82"/>
                <a:gd name="T36" fmla="*/ 76 w 76"/>
                <a:gd name="T37" fmla="*/ 70 h 82"/>
                <a:gd name="T38" fmla="*/ 76 w 76"/>
                <a:gd name="T39" fmla="*/ 12 h 82"/>
                <a:gd name="T40" fmla="*/ 76 w 76"/>
                <a:gd name="T41" fmla="*/ 12 h 82"/>
                <a:gd name="T42" fmla="*/ 76 w 76"/>
                <a:gd name="T43" fmla="*/ 6 h 82"/>
                <a:gd name="T44" fmla="*/ 74 w 76"/>
                <a:gd name="T45" fmla="*/ 2 h 82"/>
                <a:gd name="T46" fmla="*/ 70 w 76"/>
                <a:gd name="T47" fmla="*/ 0 h 82"/>
                <a:gd name="T48" fmla="*/ 64 w 76"/>
                <a:gd name="T49" fmla="*/ 0 h 82"/>
                <a:gd name="T50" fmla="*/ 64 w 76"/>
                <a:gd name="T5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82">
                  <a:moveTo>
                    <a:pt x="6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70" y="82"/>
                  </a:lnTo>
                  <a:lnTo>
                    <a:pt x="74" y="78"/>
                  </a:lnTo>
                  <a:lnTo>
                    <a:pt x="76" y="74"/>
                  </a:lnTo>
                  <a:lnTo>
                    <a:pt x="76" y="7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6" y="6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59" name="Freeform 40"/>
            <p:cNvSpPr>
              <a:spLocks/>
            </p:cNvSpPr>
            <p:nvPr/>
          </p:nvSpPr>
          <p:spPr bwMode="auto">
            <a:xfrm>
              <a:off x="13073063" y="1479550"/>
              <a:ext cx="120650" cy="130175"/>
            </a:xfrm>
            <a:custGeom>
              <a:avLst/>
              <a:gdLst>
                <a:gd name="T0" fmla="*/ 64 w 76"/>
                <a:gd name="T1" fmla="*/ 0 h 82"/>
                <a:gd name="T2" fmla="*/ 12 w 76"/>
                <a:gd name="T3" fmla="*/ 0 h 82"/>
                <a:gd name="T4" fmla="*/ 12 w 76"/>
                <a:gd name="T5" fmla="*/ 0 h 82"/>
                <a:gd name="T6" fmla="*/ 8 w 76"/>
                <a:gd name="T7" fmla="*/ 0 h 82"/>
                <a:gd name="T8" fmla="*/ 4 w 76"/>
                <a:gd name="T9" fmla="*/ 2 h 82"/>
                <a:gd name="T10" fmla="*/ 0 w 76"/>
                <a:gd name="T11" fmla="*/ 6 h 82"/>
                <a:gd name="T12" fmla="*/ 0 w 76"/>
                <a:gd name="T13" fmla="*/ 12 h 82"/>
                <a:gd name="T14" fmla="*/ 0 w 76"/>
                <a:gd name="T15" fmla="*/ 70 h 82"/>
                <a:gd name="T16" fmla="*/ 0 w 76"/>
                <a:gd name="T17" fmla="*/ 70 h 82"/>
                <a:gd name="T18" fmla="*/ 0 w 76"/>
                <a:gd name="T19" fmla="*/ 74 h 82"/>
                <a:gd name="T20" fmla="*/ 4 w 76"/>
                <a:gd name="T21" fmla="*/ 78 h 82"/>
                <a:gd name="T22" fmla="*/ 8 w 76"/>
                <a:gd name="T23" fmla="*/ 82 h 82"/>
                <a:gd name="T24" fmla="*/ 12 w 76"/>
                <a:gd name="T25" fmla="*/ 82 h 82"/>
                <a:gd name="T26" fmla="*/ 64 w 76"/>
                <a:gd name="T27" fmla="*/ 82 h 82"/>
                <a:gd name="T28" fmla="*/ 64 w 76"/>
                <a:gd name="T29" fmla="*/ 82 h 82"/>
                <a:gd name="T30" fmla="*/ 68 w 76"/>
                <a:gd name="T31" fmla="*/ 82 h 82"/>
                <a:gd name="T32" fmla="*/ 72 w 76"/>
                <a:gd name="T33" fmla="*/ 78 h 82"/>
                <a:gd name="T34" fmla="*/ 74 w 76"/>
                <a:gd name="T35" fmla="*/ 74 h 82"/>
                <a:gd name="T36" fmla="*/ 76 w 76"/>
                <a:gd name="T37" fmla="*/ 70 h 82"/>
                <a:gd name="T38" fmla="*/ 76 w 76"/>
                <a:gd name="T39" fmla="*/ 12 h 82"/>
                <a:gd name="T40" fmla="*/ 76 w 76"/>
                <a:gd name="T41" fmla="*/ 12 h 82"/>
                <a:gd name="T42" fmla="*/ 74 w 76"/>
                <a:gd name="T43" fmla="*/ 6 h 82"/>
                <a:gd name="T44" fmla="*/ 72 w 76"/>
                <a:gd name="T45" fmla="*/ 2 h 82"/>
                <a:gd name="T46" fmla="*/ 68 w 76"/>
                <a:gd name="T47" fmla="*/ 0 h 82"/>
                <a:gd name="T48" fmla="*/ 64 w 76"/>
                <a:gd name="T49" fmla="*/ 0 h 82"/>
                <a:gd name="T50" fmla="*/ 64 w 76"/>
                <a:gd name="T5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82">
                  <a:moveTo>
                    <a:pt x="64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8" y="82"/>
                  </a:lnTo>
                  <a:lnTo>
                    <a:pt x="12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8" y="82"/>
                  </a:lnTo>
                  <a:lnTo>
                    <a:pt x="72" y="78"/>
                  </a:lnTo>
                  <a:lnTo>
                    <a:pt x="74" y="74"/>
                  </a:lnTo>
                  <a:lnTo>
                    <a:pt x="76" y="70"/>
                  </a:lnTo>
                  <a:lnTo>
                    <a:pt x="76" y="12"/>
                  </a:lnTo>
                  <a:lnTo>
                    <a:pt x="76" y="12"/>
                  </a:lnTo>
                  <a:lnTo>
                    <a:pt x="74" y="6"/>
                  </a:lnTo>
                  <a:lnTo>
                    <a:pt x="72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60" name="Freeform 41"/>
            <p:cNvSpPr>
              <a:spLocks/>
            </p:cNvSpPr>
            <p:nvPr/>
          </p:nvSpPr>
          <p:spPr bwMode="auto">
            <a:xfrm>
              <a:off x="13241338" y="965200"/>
              <a:ext cx="139700" cy="184150"/>
            </a:xfrm>
            <a:custGeom>
              <a:avLst/>
              <a:gdLst>
                <a:gd name="T0" fmla="*/ 80 w 88"/>
                <a:gd name="T1" fmla="*/ 0 h 116"/>
                <a:gd name="T2" fmla="*/ 8 w 88"/>
                <a:gd name="T3" fmla="*/ 0 h 116"/>
                <a:gd name="T4" fmla="*/ 8 w 88"/>
                <a:gd name="T5" fmla="*/ 0 h 116"/>
                <a:gd name="T6" fmla="*/ 4 w 88"/>
                <a:gd name="T7" fmla="*/ 2 h 116"/>
                <a:gd name="T8" fmla="*/ 2 w 88"/>
                <a:gd name="T9" fmla="*/ 4 h 116"/>
                <a:gd name="T10" fmla="*/ 0 w 88"/>
                <a:gd name="T11" fmla="*/ 6 h 116"/>
                <a:gd name="T12" fmla="*/ 0 w 88"/>
                <a:gd name="T13" fmla="*/ 10 h 116"/>
                <a:gd name="T14" fmla="*/ 0 w 88"/>
                <a:gd name="T15" fmla="*/ 54 h 116"/>
                <a:gd name="T16" fmla="*/ 0 w 88"/>
                <a:gd name="T17" fmla="*/ 54 h 116"/>
                <a:gd name="T18" fmla="*/ 0 w 88"/>
                <a:gd name="T19" fmla="*/ 58 h 116"/>
                <a:gd name="T20" fmla="*/ 2 w 88"/>
                <a:gd name="T21" fmla="*/ 60 h 116"/>
                <a:gd name="T22" fmla="*/ 68 w 88"/>
                <a:gd name="T23" fmla="*/ 114 h 116"/>
                <a:gd name="T24" fmla="*/ 68 w 88"/>
                <a:gd name="T25" fmla="*/ 114 h 116"/>
                <a:gd name="T26" fmla="*/ 74 w 88"/>
                <a:gd name="T27" fmla="*/ 116 h 116"/>
                <a:gd name="T28" fmla="*/ 80 w 88"/>
                <a:gd name="T29" fmla="*/ 116 h 116"/>
                <a:gd name="T30" fmla="*/ 80 w 88"/>
                <a:gd name="T31" fmla="*/ 116 h 116"/>
                <a:gd name="T32" fmla="*/ 82 w 88"/>
                <a:gd name="T33" fmla="*/ 116 h 116"/>
                <a:gd name="T34" fmla="*/ 86 w 88"/>
                <a:gd name="T35" fmla="*/ 114 h 116"/>
                <a:gd name="T36" fmla="*/ 88 w 88"/>
                <a:gd name="T37" fmla="*/ 110 h 116"/>
                <a:gd name="T38" fmla="*/ 88 w 88"/>
                <a:gd name="T39" fmla="*/ 106 h 116"/>
                <a:gd name="T40" fmla="*/ 88 w 88"/>
                <a:gd name="T41" fmla="*/ 10 h 116"/>
                <a:gd name="T42" fmla="*/ 88 w 88"/>
                <a:gd name="T43" fmla="*/ 10 h 116"/>
                <a:gd name="T44" fmla="*/ 88 w 88"/>
                <a:gd name="T45" fmla="*/ 6 h 116"/>
                <a:gd name="T46" fmla="*/ 86 w 88"/>
                <a:gd name="T47" fmla="*/ 4 h 116"/>
                <a:gd name="T48" fmla="*/ 82 w 88"/>
                <a:gd name="T49" fmla="*/ 2 h 116"/>
                <a:gd name="T50" fmla="*/ 80 w 88"/>
                <a:gd name="T51" fmla="*/ 0 h 116"/>
                <a:gd name="T52" fmla="*/ 80 w 88"/>
                <a:gd name="T5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16">
                  <a:moveTo>
                    <a:pt x="80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74" y="116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82" y="116"/>
                  </a:lnTo>
                  <a:lnTo>
                    <a:pt x="86" y="114"/>
                  </a:lnTo>
                  <a:lnTo>
                    <a:pt x="88" y="110"/>
                  </a:lnTo>
                  <a:lnTo>
                    <a:pt x="88" y="106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  <p:sp>
        <p:nvSpPr>
          <p:cNvPr id="61" name="Stačiakampis 60"/>
          <p:cNvSpPr/>
          <p:nvPr/>
        </p:nvSpPr>
        <p:spPr>
          <a:xfrm>
            <a:off x="4005177" y="3505226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80</a:t>
            </a:r>
            <a:r>
              <a:rPr lang="lt-L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-85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% </a:t>
            </a:r>
            <a:endParaRPr lang="lt-LT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2" name="Suapvalintas stačiakampis 61"/>
          <p:cNvSpPr/>
          <p:nvPr/>
        </p:nvSpPr>
        <p:spPr>
          <a:xfrm flipH="1">
            <a:off x="4813852" y="1193181"/>
            <a:ext cx="2217667" cy="780585"/>
          </a:xfrm>
          <a:prstGeom prst="roundRect">
            <a:avLst/>
          </a:prstGeom>
          <a:solidFill>
            <a:srgbClr val="00517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b="1" dirty="0">
                <a:solidFill>
                  <a:schemeClr val="bg1"/>
                </a:solidFill>
              </a:rPr>
              <a:t>Valstybės funkcijoms nereikalingas VNT</a:t>
            </a:r>
          </a:p>
        </p:txBody>
      </p:sp>
      <p:sp>
        <p:nvSpPr>
          <p:cNvPr id="63" name="Suapvalintas stačiakampis 62"/>
          <p:cNvSpPr/>
          <p:nvPr/>
        </p:nvSpPr>
        <p:spPr>
          <a:xfrm>
            <a:off x="7246517" y="1156728"/>
            <a:ext cx="1655281" cy="1076289"/>
          </a:xfrm>
          <a:prstGeom prst="roundRect">
            <a:avLst/>
          </a:prstGeom>
          <a:solidFill>
            <a:srgbClr val="00517D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b="1" dirty="0">
                <a:solidFill>
                  <a:schemeClr val="bg1"/>
                </a:solidFill>
              </a:rPr>
              <a:t>Kitų paskirčių VNT</a:t>
            </a:r>
          </a:p>
        </p:txBody>
      </p:sp>
      <p:sp>
        <p:nvSpPr>
          <p:cNvPr id="64" name="Suapvalintas stačiakampis 63"/>
          <p:cNvSpPr/>
          <p:nvPr/>
        </p:nvSpPr>
        <p:spPr>
          <a:xfrm>
            <a:off x="5998913" y="2448314"/>
            <a:ext cx="1391595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Švietimas </a:t>
            </a:r>
          </a:p>
        </p:txBody>
      </p:sp>
      <p:sp>
        <p:nvSpPr>
          <p:cNvPr id="65" name="Suapvalintas stačiakampis 64"/>
          <p:cNvSpPr/>
          <p:nvPr/>
        </p:nvSpPr>
        <p:spPr>
          <a:xfrm>
            <a:off x="5998914" y="2977997"/>
            <a:ext cx="1431237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Sportas</a:t>
            </a:r>
          </a:p>
        </p:txBody>
      </p:sp>
      <p:sp>
        <p:nvSpPr>
          <p:cNvPr id="66" name="Suapvalintas stačiakampis 65"/>
          <p:cNvSpPr/>
          <p:nvPr/>
        </p:nvSpPr>
        <p:spPr>
          <a:xfrm>
            <a:off x="5996877" y="3490890"/>
            <a:ext cx="1393632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Kultūra</a:t>
            </a:r>
          </a:p>
        </p:txBody>
      </p:sp>
      <p:sp>
        <p:nvSpPr>
          <p:cNvPr id="67" name="Suapvalintas stačiakampis 66"/>
          <p:cNvSpPr/>
          <p:nvPr/>
        </p:nvSpPr>
        <p:spPr>
          <a:xfrm>
            <a:off x="5996877" y="4008466"/>
            <a:ext cx="1391533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Krašto apsauga</a:t>
            </a:r>
          </a:p>
        </p:txBody>
      </p:sp>
      <p:sp>
        <p:nvSpPr>
          <p:cNvPr id="68" name="Suapvalintas stačiakampis 67"/>
          <p:cNvSpPr/>
          <p:nvPr/>
        </p:nvSpPr>
        <p:spPr>
          <a:xfrm>
            <a:off x="7456476" y="2430481"/>
            <a:ext cx="1445322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Sveikata </a:t>
            </a:r>
          </a:p>
        </p:txBody>
      </p:sp>
      <p:sp>
        <p:nvSpPr>
          <p:cNvPr id="69" name="Suapvalintas stačiakampis 68"/>
          <p:cNvSpPr/>
          <p:nvPr/>
        </p:nvSpPr>
        <p:spPr>
          <a:xfrm>
            <a:off x="7473352" y="2982778"/>
            <a:ext cx="1428446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Visuomenės apsauga </a:t>
            </a:r>
          </a:p>
        </p:txBody>
      </p:sp>
      <p:sp>
        <p:nvSpPr>
          <p:cNvPr id="70" name="Suapvalintas stačiakampis 69"/>
          <p:cNvSpPr/>
          <p:nvPr/>
        </p:nvSpPr>
        <p:spPr>
          <a:xfrm>
            <a:off x="7448806" y="3505226"/>
            <a:ext cx="1452992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Socialinė rūpyba </a:t>
            </a:r>
          </a:p>
        </p:txBody>
      </p:sp>
      <p:sp>
        <p:nvSpPr>
          <p:cNvPr id="71" name="Suapvalintas stačiakampis 70"/>
          <p:cNvSpPr/>
          <p:nvPr/>
        </p:nvSpPr>
        <p:spPr>
          <a:xfrm>
            <a:off x="7451387" y="4008466"/>
            <a:ext cx="1428446" cy="47950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b="1" dirty="0">
                <a:solidFill>
                  <a:schemeClr val="accent1">
                    <a:lumMod val="50000"/>
                  </a:schemeClr>
                </a:solidFill>
              </a:rPr>
              <a:t>Kt. sritys</a:t>
            </a:r>
          </a:p>
        </p:txBody>
      </p:sp>
      <p:cxnSp>
        <p:nvCxnSpPr>
          <p:cNvPr id="72" name="Tiesioji jungtis 71"/>
          <p:cNvCxnSpPr>
            <a:cxnSpLocks/>
          </p:cNvCxnSpPr>
          <p:nvPr/>
        </p:nvCxnSpPr>
        <p:spPr>
          <a:xfrm>
            <a:off x="3519277" y="1160349"/>
            <a:ext cx="3136" cy="345386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tačiakampis 72"/>
          <p:cNvSpPr/>
          <p:nvPr/>
        </p:nvSpPr>
        <p:spPr>
          <a:xfrm>
            <a:off x="2668829" y="2198826"/>
            <a:ext cx="98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15-2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0%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lt-L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4" name="Suapvalintas stačiakampis 73"/>
          <p:cNvSpPr/>
          <p:nvPr/>
        </p:nvSpPr>
        <p:spPr>
          <a:xfrm>
            <a:off x="255271" y="1332173"/>
            <a:ext cx="2074125" cy="51499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/>
                </a:solidFill>
              </a:rPr>
              <a:t>Valstybės administracinis NT</a:t>
            </a:r>
          </a:p>
        </p:txBody>
      </p:sp>
      <p:sp>
        <p:nvSpPr>
          <p:cNvPr id="75" name="Suapvalintas stačiakampis 74"/>
          <p:cNvSpPr/>
          <p:nvPr/>
        </p:nvSpPr>
        <p:spPr>
          <a:xfrm>
            <a:off x="255270" y="2065636"/>
            <a:ext cx="2074124" cy="6989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Centralizuotas turto valdytojas VĮ TURTO BANKAS</a:t>
            </a:r>
          </a:p>
        </p:txBody>
      </p:sp>
      <p:sp>
        <p:nvSpPr>
          <p:cNvPr id="76" name="Suapvalintas stačiakampis 75"/>
          <p:cNvSpPr/>
          <p:nvPr/>
        </p:nvSpPr>
        <p:spPr>
          <a:xfrm>
            <a:off x="255272" y="2905511"/>
            <a:ext cx="2074124" cy="5519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Valdo, parduoda, likviduoja</a:t>
            </a:r>
          </a:p>
        </p:txBody>
      </p:sp>
      <p:sp>
        <p:nvSpPr>
          <p:cNvPr id="77" name="Suapvalintas stačiakampis 76"/>
          <p:cNvSpPr/>
          <p:nvPr/>
        </p:nvSpPr>
        <p:spPr>
          <a:xfrm>
            <a:off x="255271" y="3584072"/>
            <a:ext cx="2443324" cy="11866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18900000" algn="bl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lt-LT" sz="1200" dirty="0" smtClean="0">
                <a:solidFill>
                  <a:schemeClr val="tx1"/>
                </a:solidFill>
              </a:rPr>
              <a:t>2020 </a:t>
            </a:r>
            <a:r>
              <a:rPr lang="lt-LT" sz="1200" dirty="0">
                <a:solidFill>
                  <a:schemeClr val="tx1"/>
                </a:solidFill>
              </a:rPr>
              <a:t>m. </a:t>
            </a:r>
            <a:r>
              <a:rPr lang="lt-LT" sz="1200" dirty="0" smtClean="0">
                <a:solidFill>
                  <a:schemeClr val="tx1"/>
                </a:solidFill>
              </a:rPr>
              <a:t>pabaigtas </a:t>
            </a:r>
            <a:r>
              <a:rPr lang="lt-LT" sz="1200" dirty="0">
                <a:solidFill>
                  <a:schemeClr val="tx1"/>
                </a:solidFill>
              </a:rPr>
              <a:t>perimti valdyti </a:t>
            </a:r>
            <a:r>
              <a:rPr lang="lt-LT" sz="1200" dirty="0" smtClean="0">
                <a:solidFill>
                  <a:schemeClr val="tx1"/>
                </a:solidFill>
              </a:rPr>
              <a:t>visas perimtinas </a:t>
            </a:r>
            <a:r>
              <a:rPr lang="lt-LT" sz="1200" dirty="0">
                <a:solidFill>
                  <a:schemeClr val="tx1"/>
                </a:solidFill>
              </a:rPr>
              <a:t>AVNT, </a:t>
            </a:r>
            <a:r>
              <a:rPr lang="lt-LT" sz="1200" dirty="0" smtClean="0">
                <a:solidFill>
                  <a:schemeClr val="tx1"/>
                </a:solidFill>
              </a:rPr>
              <a:t>tikslas optimizuoti AVNT plotus</a:t>
            </a:r>
            <a:r>
              <a:rPr lang="lt-LT" sz="1200" dirty="0">
                <a:solidFill>
                  <a:schemeClr val="tx1"/>
                </a:solidFill>
              </a:rPr>
              <a:t>, išsivalyti nuo nereikalingo </a:t>
            </a:r>
            <a:r>
              <a:rPr lang="lt-LT" sz="1200" dirty="0" smtClean="0">
                <a:solidFill>
                  <a:schemeClr val="tx1"/>
                </a:solidFill>
              </a:rPr>
              <a:t>turto, planuoti ir įgyvendinti AVNT atnaujinimus</a:t>
            </a:r>
            <a:endParaRPr lang="lt-L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6" y="1"/>
            <a:ext cx="9141713" cy="1008125"/>
          </a:xfrm>
          <a:prstGeom prst="rect">
            <a:avLst/>
          </a:prstGeom>
        </p:spPr>
      </p:pic>
      <p:sp>
        <p:nvSpPr>
          <p:cNvPr id="23" name="Shape 9"/>
          <p:cNvSpPr txBox="1">
            <a:spLocks noGrp="1"/>
          </p:cNvSpPr>
          <p:nvPr>
            <p:ph type="ftr" idx="3"/>
          </p:nvPr>
        </p:nvSpPr>
        <p:spPr>
          <a:xfrm>
            <a:off x="1159727" y="4775626"/>
            <a:ext cx="7259443" cy="273844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r>
              <a:rPr lang="lt-LT" sz="1050" dirty="0">
                <a:solidFill>
                  <a:schemeClr val="bg1"/>
                </a:solidFill>
              </a:rPr>
              <a:t>2019 m. Valstybės turto valdymo ataskaitos duomenys – šaltinis: Valstybės turto informacinė paieškos sistema ( VTIPS)</a:t>
            </a:r>
          </a:p>
          <a:p>
            <a:endParaRPr lang="sk-SK" dirty="0"/>
          </a:p>
        </p:txBody>
      </p:sp>
      <p:sp>
        <p:nvSpPr>
          <p:cNvPr id="24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75626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4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0" name="Lentelė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62348"/>
              </p:ext>
            </p:extLst>
          </p:nvPr>
        </p:nvGraphicFramePr>
        <p:xfrm>
          <a:off x="323386" y="1275756"/>
          <a:ext cx="8129238" cy="28423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8971"/>
                <a:gridCol w="1098717"/>
                <a:gridCol w="2004242"/>
                <a:gridCol w="1883654"/>
                <a:gridCol w="1883654"/>
              </a:tblGrid>
              <a:tr h="272192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Lietuvoje registruotas VNT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/>
                    </a:p>
                  </a:txBody>
                  <a:tcPr/>
                </a:tc>
              </a:tr>
              <a:tr h="756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Metai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Objektų skaičius</a:t>
                      </a:r>
                      <a:endParaRPr lang="lt-LT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(vnt.)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Valdomas VNT plotas</a:t>
                      </a:r>
                      <a:endParaRPr lang="lt-LT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(mln. m</a:t>
                      </a:r>
                      <a:r>
                        <a:rPr lang="lt-LT" sz="1400" baseline="30000" dirty="0">
                          <a:effectLst/>
                        </a:rPr>
                        <a:t>2</a:t>
                      </a:r>
                      <a:r>
                        <a:rPr lang="lt-LT" sz="1400" dirty="0">
                          <a:effectLst/>
                        </a:rPr>
                        <a:t>)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VNT likutinė vertė</a:t>
                      </a:r>
                      <a:endParaRPr lang="lt-LT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(mln. €)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Sąnaudos</a:t>
                      </a:r>
                      <a:endParaRPr lang="lt-LT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(mln. €)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2019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27 878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9,92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2 929,34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151,85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2018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28 458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10,27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2 729,35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166,94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21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2017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28 292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10,38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2 937,84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154,58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∆</a:t>
                      </a:r>
                      <a:endParaRPr lang="lt-LT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('19 </a:t>
                      </a:r>
                      <a:r>
                        <a:rPr lang="lt-LT" sz="1200" dirty="0" err="1">
                          <a:effectLst/>
                        </a:rPr>
                        <a:t>vs</a:t>
                      </a:r>
                      <a:r>
                        <a:rPr lang="lt-LT" sz="1200" dirty="0">
                          <a:effectLst/>
                        </a:rPr>
                        <a:t> '18)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-2,0%</a:t>
                      </a:r>
                      <a:endParaRPr lang="lt-LT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-3,4%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+7,3%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-9,0%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15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∆</a:t>
                      </a:r>
                      <a:endParaRPr lang="lt-LT" sz="2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200" dirty="0">
                          <a:effectLst/>
                        </a:rPr>
                        <a:t>('18 </a:t>
                      </a:r>
                      <a:r>
                        <a:rPr lang="lt-LT" sz="1200" dirty="0" err="1">
                          <a:effectLst/>
                        </a:rPr>
                        <a:t>vs</a:t>
                      </a:r>
                      <a:r>
                        <a:rPr lang="lt-LT" sz="1200" dirty="0">
                          <a:effectLst/>
                        </a:rPr>
                        <a:t> '17)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+0,6 %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-1,1 %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-7,1 %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+8,0 %</a:t>
                      </a:r>
                      <a:endParaRPr lang="lt-LT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459" y="211675"/>
            <a:ext cx="6657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200" dirty="0" smtClean="0">
                <a:solidFill>
                  <a:schemeClr val="bg1"/>
                </a:solidFill>
              </a:rPr>
              <a:t>          VNT apimtys 2019-12-31</a:t>
            </a:r>
            <a:endParaRPr lang="lt-L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FFAF18-DBC1-45D9-95BF-CF4917830BA5}"/>
              </a:ext>
            </a:extLst>
          </p:cNvPr>
          <p:cNvSpPr txBox="1"/>
          <p:nvPr/>
        </p:nvSpPr>
        <p:spPr>
          <a:xfrm>
            <a:off x="123190" y="641805"/>
            <a:ext cx="8620760" cy="2154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VNT PLOTAS PAGAL MINISTERIJAS</a:t>
            </a:r>
            <a:r>
              <a:rPr lang="lt-LT" sz="1400" b="1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lt-LT" sz="14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MLN. KV. M.</a:t>
            </a:r>
          </a:p>
        </p:txBody>
      </p:sp>
      <p:cxnSp>
        <p:nvCxnSpPr>
          <p:cNvPr id="5" name="Straight Connector 130">
            <a:extLst>
              <a:ext uri="{FF2B5EF4-FFF2-40B4-BE49-F238E27FC236}">
                <a16:creationId xmlns="" xmlns:a16="http://schemas.microsoft.com/office/drawing/2014/main" id="{C60BAAED-F646-9D43-AC9B-22149BF6F893}"/>
              </a:ext>
            </a:extLst>
          </p:cNvPr>
          <p:cNvCxnSpPr/>
          <p:nvPr>
            <p:custDataLst>
              <p:tags r:id="rId1"/>
            </p:custDataLst>
          </p:nvPr>
        </p:nvCxnSpPr>
        <p:spPr bwMode="auto">
          <a:xfrm>
            <a:off x="7585075" y="2540794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10">
            <a:extLst>
              <a:ext uri="{FF2B5EF4-FFF2-40B4-BE49-F238E27FC236}">
                <a16:creationId xmlns="" xmlns:a16="http://schemas.microsoft.com/office/drawing/2014/main" id="{D1B9ECFF-C7F8-104B-B0B5-184D5C9ADCC0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1752600" y="823119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/>
            <a:tailEnd type="none"/>
          </a:ln>
          <a:effectLst/>
        </p:spPr>
      </p:cxnSp>
      <p:cxnSp>
        <p:nvCxnSpPr>
          <p:cNvPr id="7" name="Straight Connector 51">
            <a:extLst>
              <a:ext uri="{FF2B5EF4-FFF2-40B4-BE49-F238E27FC236}">
                <a16:creationId xmlns="" xmlns:a16="http://schemas.microsoft.com/office/drawing/2014/main" id="{DB0F1695-624D-FE4C-89B1-F6F6E2F803AE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4668838" y="1451769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9">
            <a:extLst>
              <a:ext uri="{FF2B5EF4-FFF2-40B4-BE49-F238E27FC236}">
                <a16:creationId xmlns="" xmlns:a16="http://schemas.microsoft.com/office/drawing/2014/main" id="{E6D3CEFC-0F26-E046-A0EC-797ECA8CD6F6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585788" y="737394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125">
            <a:extLst>
              <a:ext uri="{FF2B5EF4-FFF2-40B4-BE49-F238E27FC236}">
                <a16:creationId xmlns="" xmlns:a16="http://schemas.microsoft.com/office/drawing/2014/main" id="{74A0A0B3-77F6-CC4E-AC1C-454C41881CB5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000875" y="2410619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50">
            <a:extLst>
              <a:ext uri="{FF2B5EF4-FFF2-40B4-BE49-F238E27FC236}">
                <a16:creationId xmlns="" xmlns:a16="http://schemas.microsoft.com/office/drawing/2014/main" id="{F63CB3A8-6B26-6C47-BCE7-4E7D2D650228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086225" y="1366044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15">
            <a:extLst>
              <a:ext uri="{FF2B5EF4-FFF2-40B4-BE49-F238E27FC236}">
                <a16:creationId xmlns="" xmlns:a16="http://schemas.microsoft.com/office/drawing/2014/main" id="{3FCDE364-9758-E042-900A-14B337265616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5835650" y="1735932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2">
            <a:extLst>
              <a:ext uri="{FF2B5EF4-FFF2-40B4-BE49-F238E27FC236}">
                <a16:creationId xmlns="" xmlns:a16="http://schemas.microsoft.com/office/drawing/2014/main" id="{CA5FDB49-4609-3A45-95EA-177DF427E52E}"/>
              </a:ext>
            </a:extLst>
          </p:cNvPr>
          <p:cNvCxnSpPr/>
          <p:nvPr>
            <p:custDataLst>
              <p:tags r:id="rId8"/>
            </p:custDataLst>
          </p:nvPr>
        </p:nvCxnSpPr>
        <p:spPr bwMode="gray">
          <a:xfrm>
            <a:off x="2335213" y="989807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/>
            <a:tailEnd type="none"/>
          </a:ln>
          <a:effectLst/>
        </p:spPr>
      </p:cxnSp>
      <p:cxnSp>
        <p:nvCxnSpPr>
          <p:cNvPr id="13" name="Straight Connector 120">
            <a:extLst>
              <a:ext uri="{FF2B5EF4-FFF2-40B4-BE49-F238E27FC236}">
                <a16:creationId xmlns="" xmlns:a16="http://schemas.microsoft.com/office/drawing/2014/main" id="{E39C64E1-AA89-084B-93F1-635C7B8F2A34}"/>
              </a:ext>
            </a:extLst>
          </p:cNvPr>
          <p:cNvCxnSpPr/>
          <p:nvPr>
            <p:custDataLst>
              <p:tags r:id="rId9"/>
            </p:custDataLst>
          </p:nvPr>
        </p:nvCxnSpPr>
        <p:spPr bwMode="auto">
          <a:xfrm>
            <a:off x="6418263" y="2343944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52">
            <a:extLst>
              <a:ext uri="{FF2B5EF4-FFF2-40B4-BE49-F238E27FC236}">
                <a16:creationId xmlns="" xmlns:a16="http://schemas.microsoft.com/office/drawing/2014/main" id="{0BBA32C1-FBB1-F54B-B59E-2A5B8825E4FB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>
            <a:off x="5251450" y="1566069"/>
            <a:ext cx="258763" cy="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1">
            <a:extLst>
              <a:ext uri="{FF2B5EF4-FFF2-40B4-BE49-F238E27FC236}">
                <a16:creationId xmlns="" xmlns:a16="http://schemas.microsoft.com/office/drawing/2014/main" id="{65E449B3-DBC4-1D48-B8B1-7FB9813D7D8E}"/>
              </a:ext>
            </a:extLst>
          </p:cNvPr>
          <p:cNvCxnSpPr/>
          <p:nvPr>
            <p:custDataLst>
              <p:tags r:id="rId11"/>
            </p:custDataLst>
          </p:nvPr>
        </p:nvCxnSpPr>
        <p:spPr bwMode="gray">
          <a:xfrm>
            <a:off x="1169988" y="812007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4">
            <a:extLst>
              <a:ext uri="{FF2B5EF4-FFF2-40B4-BE49-F238E27FC236}">
                <a16:creationId xmlns="" xmlns:a16="http://schemas.microsoft.com/office/drawing/2014/main" id="{BEBA27BE-31D8-A649-B9FA-5964B111D2F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gray">
          <a:xfrm>
            <a:off x="3502025" y="1288257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3">
            <a:extLst>
              <a:ext uri="{FF2B5EF4-FFF2-40B4-BE49-F238E27FC236}">
                <a16:creationId xmlns="" xmlns:a16="http://schemas.microsoft.com/office/drawing/2014/main" id="{0B2F0932-51A8-D14A-8C3E-E4F0B30A3EAF}"/>
              </a:ext>
            </a:extLst>
          </p:cNvPr>
          <p:cNvCxnSpPr/>
          <p:nvPr>
            <p:custDataLst>
              <p:tags r:id="rId13"/>
            </p:custDataLst>
          </p:nvPr>
        </p:nvCxnSpPr>
        <p:spPr bwMode="gray">
          <a:xfrm>
            <a:off x="2919413" y="1139032"/>
            <a:ext cx="258763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8" name="Rectangle 136">
            <a:extLst>
              <a:ext uri="{FF2B5EF4-FFF2-40B4-BE49-F238E27FC236}">
                <a16:creationId xmlns="" xmlns:a16="http://schemas.microsoft.com/office/drawing/2014/main" id="{CC6FD3D9-7E4A-5E41-B211-84EAB0FCF1DC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1428750" y="812007"/>
            <a:ext cx="323850" cy="11113"/>
          </a:xfrm>
          <a:prstGeom prst="rect">
            <a:avLst/>
          </a:prstGeom>
          <a:solidFill>
            <a:srgbClr val="48B9D5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9" name="Chart 108">
            <a:extLst>
              <a:ext uri="{FF2B5EF4-FFF2-40B4-BE49-F238E27FC236}">
                <a16:creationId xmlns="" xmlns:a16="http://schemas.microsoft.com/office/drawing/2014/main" id="{7E526174-BB2E-7E41-80AA-17166424B930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253258738"/>
              </p:ext>
            </p:extLst>
          </p:nvPr>
        </p:nvGraphicFramePr>
        <p:xfrm>
          <a:off x="50800" y="823120"/>
          <a:ext cx="7936581" cy="205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7"/>
          </a:graphicData>
        </a:graphic>
      </p:graphicFrame>
      <p:sp>
        <p:nvSpPr>
          <p:cNvPr id="20" name="Rectangle 24">
            <a:extLst>
              <a:ext uri="{FF2B5EF4-FFF2-40B4-BE49-F238E27FC236}">
                <a16:creationId xmlns="" xmlns:a16="http://schemas.microsoft.com/office/drawing/2014/main" id="{427F28E9-F2B7-304B-994C-4BF22AC73306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890588" y="2791619"/>
            <a:ext cx="23177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B5BA5E-6BB2-4E30-A55B-A8ABDF5D8A3D}" type="datetime'''''''''''''''''A''''''''''''''''M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AM</a:t>
            </a:fld>
            <a:endParaRPr kumimoji="0" lang="lt-L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1" name="Marcador de Posição do Texto 2">
            <a:extLst>
              <a:ext uri="{FF2B5EF4-FFF2-40B4-BE49-F238E27FC236}">
                <a16:creationId xmlns="" xmlns:a16="http://schemas.microsoft.com/office/drawing/2014/main" id="{1F5BBD51-60A7-4848-9A27-93296DF5C856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4105275" y="1303048"/>
            <a:ext cx="366713" cy="365125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3FB6F0E3-C338-4698-8927-0E8C06865A6B}" type="datetime'0'''''',5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0,5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83FEAF9E-06E7-44AD-8441-615505249488}" type="datetime'5''''''''''''''''''%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5%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605C92F9-F9BE-6F46-8AE5-27CC044CA039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991654" y="2799577"/>
            <a:ext cx="21748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CF1A04-0141-402E-A8E3-18E15124FCA8}" type="datetime'''''''''''''''''E''''''''''''''''''M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EM</a:t>
            </a:fld>
            <a:endParaRPr kumimoji="0" lang="lt-L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3" name="Rectangle 28">
            <a:extLst>
              <a:ext uri="{FF2B5EF4-FFF2-40B4-BE49-F238E27FC236}">
                <a16:creationId xmlns="" xmlns:a16="http://schemas.microsoft.com/office/drawing/2014/main" id="{0B65F455-ED9F-7247-8176-78BA1C1627EC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3114249" y="2799577"/>
            <a:ext cx="3111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9C4097-EA2F-487B-A5E8-A4F3BCF10D0B}" type="datetime'K''''''''A''''''''''''M''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KAM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9">
            <a:extLst>
              <a:ext uri="{FF2B5EF4-FFF2-40B4-BE49-F238E27FC236}">
                <a16:creationId xmlns="" xmlns:a16="http://schemas.microsoft.com/office/drawing/2014/main" id="{F0612A21-5796-F248-9E14-7B633D6C4FAD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3604633" y="2799577"/>
            <a:ext cx="2222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DC0E6-4A68-4AD9-AF8A-7A2B6DC214C1}" type="datetime'''''''''K''''''''''''''M''''''''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KM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5" name="Rectangle 78">
            <a:extLst>
              <a:ext uri="{FF2B5EF4-FFF2-40B4-BE49-F238E27FC236}">
                <a16:creationId xmlns="" xmlns:a16="http://schemas.microsoft.com/office/drawing/2014/main" id="{827B6E26-33A7-5B48-B842-24930BCDB5E6}"/>
              </a:ext>
            </a:extLst>
          </p:cNvPr>
          <p:cNvSpPr/>
          <p:nvPr>
            <p:custDataLst>
              <p:tags r:id="rId21"/>
            </p:custDataLst>
          </p:nvPr>
        </p:nvSpPr>
        <p:spPr bwMode="auto">
          <a:xfrm>
            <a:off x="6891473" y="2864237"/>
            <a:ext cx="3111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C03895-A7A5-4F78-B5C1-03BFC9A1D5BE}" type="datetime'''''''''''''''''''''''''''''''V''''''''''''''''''RM''''''''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VRM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6" name="Marcador de Posição do Texto 2">
            <a:extLst>
              <a:ext uri="{FF2B5EF4-FFF2-40B4-BE49-F238E27FC236}">
                <a16:creationId xmlns="" xmlns:a16="http://schemas.microsoft.com/office/drawing/2014/main" id="{4C2F02CF-77E6-B043-BF1E-73F779B411AB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6905276" y="2426494"/>
            <a:ext cx="323850" cy="365125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E1A86136-44C6-4A23-BA14-D2BF7605C25F}" type="datetime'''0'''''''''''''''''''''',''''8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0,8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7B20B811-29EE-4285-9AAD-230E97CD0273}" type="datetime'''''''''''''''''''''''''''''''''''''''''7''''''''''''''%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7%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7" name="Marcador de Posição do Texto 2">
            <a:extLst>
              <a:ext uri="{FF2B5EF4-FFF2-40B4-BE49-F238E27FC236}">
                <a16:creationId xmlns="" xmlns:a16="http://schemas.microsoft.com/office/drawing/2014/main" id="{2158C967-5597-A547-AC79-2F9C5870007E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7423150" y="2425584"/>
            <a:ext cx="323850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3C28D629-D79A-4EBA-80CD-32D24CD1DAEE}" type="datetime'0'''',''''''''''''''''2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0,2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A5AFFA38-0EAD-4CF5-8160-821E72F16B13}" type="datetime'''''''''''''''''''''''''''''''2''''''''''''''''''%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2%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28" name="Rectangle 75">
            <a:extLst>
              <a:ext uri="{FF2B5EF4-FFF2-40B4-BE49-F238E27FC236}">
                <a16:creationId xmlns="" xmlns:a16="http://schemas.microsoft.com/office/drawing/2014/main" id="{5F947AA9-981C-A74B-BFDB-672FC9349ECE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6364581" y="2846700"/>
            <a:ext cx="21748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9BDF10-FE62-4F16-B444-4F95C7C1F321}" type="datetime'''''''''''''''''''''''''''''''''''T''M''''''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9" name="Marcador de Posição do Texto 2">
            <a:extLst>
              <a:ext uri="{FF2B5EF4-FFF2-40B4-BE49-F238E27FC236}">
                <a16:creationId xmlns="" xmlns:a16="http://schemas.microsoft.com/office/drawing/2014/main" id="{C9D62E5F-A350-6746-80FF-1739BD01C187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6311400" y="2277056"/>
            <a:ext cx="323850" cy="365125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79C644E5-BD3C-4F0E-862F-6E114BF8869E}" type="datetime'''''0'''''''''',''''''''''''4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0,4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EA83A753-C382-4670-A9A0-A232A36A5FA6}" type="datetime'''''''''''''''''''4''%''''''''''''''''''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4%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0" name="Marcador de Posição do Texto 2">
            <a:extLst>
              <a:ext uri="{FF2B5EF4-FFF2-40B4-BE49-F238E27FC236}">
                <a16:creationId xmlns="" xmlns:a16="http://schemas.microsoft.com/office/drawing/2014/main" id="{66B05AA4-5E70-B041-8D03-E97F282C6CB7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1885698" y="1105694"/>
            <a:ext cx="323850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9A818FEE-3023-44BE-AB5D-D0429303AB0D}" type="datetime'''''1'',''''''''''''''''0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1,0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7F9B4C51-1F5C-4F89-84F2-57D00515E6D6}" type="datetime'''''9''%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9%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31" name="Marcador de Posição do Texto 2">
            <a:extLst>
              <a:ext uri="{FF2B5EF4-FFF2-40B4-BE49-F238E27FC236}">
                <a16:creationId xmlns="" xmlns:a16="http://schemas.microsoft.com/office/drawing/2014/main" id="{E90C8D22-C0C2-8A4A-8FC3-9AF33129E9D6}"/>
              </a:ext>
            </a:extLst>
          </p:cNvPr>
          <p:cNvSpPr txBox="1">
            <a:spLocks/>
          </p:cNvSpPr>
          <p:nvPr>
            <p:custDataLst>
              <p:tags r:id="rId27"/>
            </p:custDataLst>
          </p:nvPr>
        </p:nvSpPr>
        <p:spPr bwMode="gray">
          <a:xfrm>
            <a:off x="1301750" y="989806"/>
            <a:ext cx="323850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61C97DB2-FDF3-432E-BDC2-51C742D9E591}" type="datetime'0'''',''''''''''''''''''''''1''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0,1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F460D426-47F4-485F-8E1D-8D3A5E0263BD}" type="datetime'''1''''''''''''%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32" name="Marcador de Posição do Texto 2">
            <a:extLst>
              <a:ext uri="{FF2B5EF4-FFF2-40B4-BE49-F238E27FC236}">
                <a16:creationId xmlns="" xmlns:a16="http://schemas.microsoft.com/office/drawing/2014/main" id="{587AC768-45B3-1047-9F01-FCF8F3889824}"/>
              </a:ext>
            </a:extLst>
          </p:cNvPr>
          <p:cNvSpPr txBox="1">
            <a:spLocks/>
          </p:cNvSpPr>
          <p:nvPr>
            <p:custDataLst>
              <p:tags r:id="rId28"/>
            </p:custDataLst>
          </p:nvPr>
        </p:nvSpPr>
        <p:spPr bwMode="gray">
          <a:xfrm>
            <a:off x="5740065" y="1961396"/>
            <a:ext cx="401638" cy="579398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DC45F316-ED81-4B33-BDC2-695CADC0B692}" type="datetime'''3'''''''',''''''''''''''''''''''''''5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3,5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1BE00957-C7B2-439B-A40D-8CF21F01BFA4}" type="datetime'''''''''''''3''''''3''''''''%''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33%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3" name="Marcador de Posição do Texto 2">
            <a:extLst>
              <a:ext uri="{FF2B5EF4-FFF2-40B4-BE49-F238E27FC236}">
                <a16:creationId xmlns="" xmlns:a16="http://schemas.microsoft.com/office/drawing/2014/main" id="{B13BE9B2-0A59-C249-B09F-BB0B76A27094}"/>
              </a:ext>
            </a:extLst>
          </p:cNvPr>
          <p:cNvSpPr txBox="1">
            <a:spLocks/>
          </p:cNvSpPr>
          <p:nvPr>
            <p:custDataLst>
              <p:tags r:id="rId29"/>
            </p:custDataLst>
          </p:nvPr>
        </p:nvSpPr>
        <p:spPr bwMode="gray">
          <a:xfrm>
            <a:off x="2984103" y="1139032"/>
            <a:ext cx="453231" cy="365125"/>
          </a:xfrm>
          <a:prstGeom prst="rect">
            <a:avLst/>
          </a:prstGeom>
          <a:solidFill>
            <a:srgbClr val="502523">
              <a:lumMod val="40000"/>
              <a:lumOff val="60000"/>
            </a:srgbClr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42B8F98E-3DE0-4013-AA5D-6D23F346304F}" type="datetime'''0'''''''''''''''''''''''''''''',''''''''''''9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0,9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4F0FF061-3451-495C-95E4-3460420CA4BE}" type="datetime'''8''''''''''''''''''''''''''''''%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8%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4" name="Rectangle 45">
            <a:extLst>
              <a:ext uri="{FF2B5EF4-FFF2-40B4-BE49-F238E27FC236}">
                <a16:creationId xmlns="" xmlns:a16="http://schemas.microsoft.com/office/drawing/2014/main" id="{EB0920EF-EA0A-B84F-8B46-8F741096D92F}"/>
              </a:ext>
            </a:extLst>
          </p:cNvPr>
          <p:cNvSpPr/>
          <p:nvPr>
            <p:custDataLst>
              <p:tags r:id="rId30"/>
            </p:custDataLst>
          </p:nvPr>
        </p:nvSpPr>
        <p:spPr bwMode="auto">
          <a:xfrm>
            <a:off x="4752975" y="2799577"/>
            <a:ext cx="2127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9CB13-EFBF-47C7-A87C-ADBA3B2C512F}" type="datetime'''''S''''''''''''''''''''''''''''''''''''''''''M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SM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5" name="Marcador de Posição do Texto 2">
            <a:extLst>
              <a:ext uri="{FF2B5EF4-FFF2-40B4-BE49-F238E27FC236}">
                <a16:creationId xmlns="" xmlns:a16="http://schemas.microsoft.com/office/drawing/2014/main" id="{978297B2-FC8E-B345-99DF-3C02F7B57AA0}"/>
              </a:ext>
            </a:extLst>
          </p:cNvPr>
          <p:cNvSpPr txBox="1">
            <a:spLocks/>
          </p:cNvSpPr>
          <p:nvPr>
            <p:custDataLst>
              <p:tags r:id="rId31"/>
            </p:custDataLst>
          </p:nvPr>
        </p:nvSpPr>
        <p:spPr bwMode="gray">
          <a:xfrm>
            <a:off x="4667561" y="1426459"/>
            <a:ext cx="323850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14BE4ACA-5A56-49C5-97A4-4385DCBD99BF}" type="datetime'''''''0'''''''''''''''''''''',''''7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0,7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EC1D96EB-EEE2-4FB4-9E09-AABC227A5544}" type="datetime'''''''''''6''''''''''''''''''''''''''''''''''''%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6%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36" name="Rectangle 72">
            <a:extLst>
              <a:ext uri="{FF2B5EF4-FFF2-40B4-BE49-F238E27FC236}">
                <a16:creationId xmlns="" xmlns:a16="http://schemas.microsoft.com/office/drawing/2014/main" id="{BA53441E-8EA7-C949-9497-16CF40157875}"/>
              </a:ext>
            </a:extLst>
          </p:cNvPr>
          <p:cNvSpPr/>
          <p:nvPr>
            <p:custDataLst>
              <p:tags r:id="rId32"/>
            </p:custDataLst>
          </p:nvPr>
        </p:nvSpPr>
        <p:spPr bwMode="auto">
          <a:xfrm>
            <a:off x="5740065" y="2846700"/>
            <a:ext cx="41275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9FB57-307D-465A-BDA0-41E628467433}" type="datetime'''Š''''''''''''''M''''''''''''''''''''''''''''S''''''M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ŠMSM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7" name="Rectangle 90">
            <a:extLst>
              <a:ext uri="{FF2B5EF4-FFF2-40B4-BE49-F238E27FC236}">
                <a16:creationId xmlns="" xmlns:a16="http://schemas.microsoft.com/office/drawing/2014/main" id="{309CFF3A-7045-B742-B222-5EBF66059ACC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7434262" y="2882900"/>
            <a:ext cx="31273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8390E-5BF6-438A-A8A9-7511E71163A9}" type="datetime'''''''''Ž''''Ū''''''''''''''''''''''''''''''''M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ŽŪM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8" name="Rectangle 44">
            <a:extLst>
              <a:ext uri="{FF2B5EF4-FFF2-40B4-BE49-F238E27FC236}">
                <a16:creationId xmlns="" xmlns:a16="http://schemas.microsoft.com/office/drawing/2014/main" id="{799A9B0F-8D37-C349-93BE-958868409579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018756" y="2799577"/>
            <a:ext cx="393700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713E95-B629-42E6-8576-B6F8B17A0163}" type="datetime'''S''''''A''''''''''''''''''''''''D''M''''''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SADM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="" xmlns:a16="http://schemas.microsoft.com/office/drawing/2014/main" id="{01F2E889-42C9-7F48-B3C1-85D1947B5DA2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1399516" y="2800022"/>
            <a:ext cx="25558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6C892C-40DA-4F07-817B-89CF31EB3EE0}" type="datetime'''''''''E''''''''''''''I''''''''''''''''''''''''''''M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EIM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0" name="Marcador de Posição do Texto 2">
            <a:extLst>
              <a:ext uri="{FF2B5EF4-FFF2-40B4-BE49-F238E27FC236}">
                <a16:creationId xmlns="" xmlns:a16="http://schemas.microsoft.com/office/drawing/2014/main" id="{1305B25F-52D0-1246-9A11-EF9DBE95DF60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 bwMode="gray">
          <a:xfrm>
            <a:off x="3600141" y="1215097"/>
            <a:ext cx="323850" cy="365125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7B8E1AF0-4BD1-48E8-8360-3AA23496862A}" type="datetime'''''''''''0'''''''''''''''',''''5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0,5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9148BFAE-1198-4EE8-B758-87BA41318395}" type="datetime'''4''''''%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4%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1" name="Rectangle 46">
            <a:extLst>
              <a:ext uri="{FF2B5EF4-FFF2-40B4-BE49-F238E27FC236}">
                <a16:creationId xmlns="" xmlns:a16="http://schemas.microsoft.com/office/drawing/2014/main" id="{364C4AF8-3618-584D-9190-A4BDA8A7D0C5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5197669" y="2864238"/>
            <a:ext cx="30003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EEB7B-0BCE-446A-A556-F83F0061A27E}" type="datetime'''''''S''AM'''''''">
              <a:rPr kumimoji="0" lang="lt-LT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SAM</a:t>
            </a:fld>
            <a:endParaRPr kumimoji="0" lang="lt-LT" sz="1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2" name="Rectangle 26">
            <a:extLst>
              <a:ext uri="{FF2B5EF4-FFF2-40B4-BE49-F238E27FC236}">
                <a16:creationId xmlns="" xmlns:a16="http://schemas.microsoft.com/office/drawing/2014/main" id="{B4942D08-648B-F343-8E78-FA46B680DCDE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2543175" y="2799577"/>
            <a:ext cx="2127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B0C0F9-AD5A-4835-BE88-4188BA697F5A}" type="datetime'FM''''''''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FM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3" name="Marcador de Posição do Texto 2">
            <a:extLst>
              <a:ext uri="{FF2B5EF4-FFF2-40B4-BE49-F238E27FC236}">
                <a16:creationId xmlns="" xmlns:a16="http://schemas.microsoft.com/office/drawing/2014/main" id="{8C5052A6-4FFD-5945-B646-9B96AC607AC8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 bwMode="gray">
          <a:xfrm>
            <a:off x="2432050" y="1105693"/>
            <a:ext cx="323850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EE61E977-3F18-4857-A444-6FD0D05AA406}" type="datetime'''''''''0,''''''''''''''''''''''''''9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0,9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EC87C00A-48D4-4E23-85A5-774733EFB24C}" type="datetime'''''''''''''''''8''''''''''%''''''''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8%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44" name="Marcador de Posição do Texto 2">
            <a:extLst>
              <a:ext uri="{FF2B5EF4-FFF2-40B4-BE49-F238E27FC236}">
                <a16:creationId xmlns="" xmlns:a16="http://schemas.microsoft.com/office/drawing/2014/main" id="{1051E6DB-AD2B-FB4C-896C-3CC9899DA790}"/>
              </a:ext>
            </a:extLst>
          </p:cNvPr>
          <p:cNvSpPr txBox="1">
            <a:spLocks/>
          </p:cNvSpPr>
          <p:nvPr>
            <p:custDataLst>
              <p:tags r:id="rId40"/>
            </p:custDataLst>
          </p:nvPr>
        </p:nvSpPr>
        <p:spPr bwMode="gray">
          <a:xfrm>
            <a:off x="777488" y="937923"/>
            <a:ext cx="325438" cy="36512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EF1385D7-FB87-46BC-B392-BFBEC5043CFB}" type="datetime'''''0'''''''''''''',''''''4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0,4</a:t>
            </a:fld>
            <a:r>
              <a:rPr lang="lt-LT" altLang="en-US" dirty="0">
                <a:latin typeface="Calibri"/>
                <a:sym typeface="+mn-lt"/>
              </a:rPr>
              <a:t/>
            </a:r>
            <a:br>
              <a:rPr lang="lt-LT" altLang="en-US" dirty="0">
                <a:latin typeface="Calibri"/>
                <a:sym typeface="+mn-lt"/>
              </a:rPr>
            </a:br>
            <a:r>
              <a:rPr lang="lt-LT" altLang="en-US" dirty="0">
                <a:latin typeface="Calibri"/>
                <a:sym typeface="+mn-lt"/>
              </a:rPr>
              <a:t>(</a:t>
            </a:r>
            <a:fld id="{D808E581-7FCA-447B-B7B4-E4E3127EA7F0}" type="datetime'''''''''''''4%''''''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4%</a:t>
            </a:fld>
            <a:r>
              <a:rPr lang="lt-LT" altLang="en-US" dirty="0">
                <a:latin typeface="Calibri"/>
                <a:sym typeface="+mn-lt"/>
              </a:rPr>
              <a:t>)</a:t>
            </a:r>
            <a:endParaRPr lang="lt-LT" dirty="0">
              <a:latin typeface="Calibri"/>
              <a:sym typeface="+mn-lt"/>
            </a:endParaRPr>
          </a:p>
        </p:txBody>
      </p:sp>
      <p:sp>
        <p:nvSpPr>
          <p:cNvPr id="45" name="Rectangle 21">
            <a:extLst>
              <a:ext uri="{FF2B5EF4-FFF2-40B4-BE49-F238E27FC236}">
                <a16:creationId xmlns="" xmlns:a16="http://schemas.microsoft.com/office/drawing/2014/main" id="{B4B58FD0-7E8B-E74F-AD8B-6017C55C702F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228600" y="2791619"/>
            <a:ext cx="3905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59C2C-5FC1-4F65-97A5-952A6BE18479}" type="datetime'''''I''''š'''' ''v''''''''''''''''''''''''''''''''''is''''o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Iš viso</a:t>
            </a:fld>
            <a:endParaRPr kumimoji="0" lang="lt-LT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="" xmlns:a16="http://schemas.microsoft.com/office/drawing/2014/main" id="{E91FCAB7-AE08-0649-B0D3-8E4752778771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 bwMode="gray">
          <a:xfrm>
            <a:off x="5221288" y="1596271"/>
            <a:ext cx="323850" cy="456428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60532575-17DC-44C5-A1EB-42E8F7B14546}" type="datetime'''''''''''''''''''1'''',''''''''''0''''''''''''''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1,0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/>
            </a:r>
            <a:b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</a:br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(</a:t>
            </a:r>
            <a:fld id="{4266D573-7703-415C-B539-497EAA5C6497}" type="datetime'9''''''''''''''''''''''''''''''''''''''%''''''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9%</a:t>
            </a:fld>
            <a:r>
              <a:rPr kumimoji="0" lang="lt-LT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+mn-lt"/>
              </a:rPr>
              <a:t>)</a:t>
            </a:r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7" name="Marcador de Posição do Texto 2">
            <a:extLst>
              <a:ext uri="{FF2B5EF4-FFF2-40B4-BE49-F238E27FC236}">
                <a16:creationId xmlns="" xmlns:a16="http://schemas.microsoft.com/office/drawing/2014/main" id="{58BDF312-FAAE-3F4C-A688-36CB1DE7E0F4}"/>
              </a:ext>
            </a:extLst>
          </p:cNvPr>
          <p:cNvSpPr txBox="1">
            <a:spLocks/>
          </p:cNvSpPr>
          <p:nvPr>
            <p:custDataLst>
              <p:tags r:id="rId43"/>
            </p:custDataLst>
          </p:nvPr>
        </p:nvSpPr>
        <p:spPr bwMode="gray">
          <a:xfrm>
            <a:off x="266700" y="1566069"/>
            <a:ext cx="315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A2A7F813-13C8-4AFB-BB6C-D21C2E59E6DB}" type="datetime'''1''0'''''',''''''''''''7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10,7</a:t>
            </a:fld>
            <a:endParaRPr lang="lt-LT" dirty="0">
              <a:latin typeface="Calibri"/>
              <a:sym typeface="+mn-lt"/>
            </a:endParaRPr>
          </a:p>
        </p:txBody>
      </p:sp>
      <p:cxnSp>
        <p:nvCxnSpPr>
          <p:cNvPr id="48" name="Straight Connector 164">
            <a:extLst>
              <a:ext uri="{FF2B5EF4-FFF2-40B4-BE49-F238E27FC236}">
                <a16:creationId xmlns="" xmlns:a16="http://schemas.microsoft.com/office/drawing/2014/main" id="{1B4CAF53-DBDA-5D46-9895-F32B6F769469}"/>
              </a:ext>
            </a:extLst>
          </p:cNvPr>
          <p:cNvCxnSpPr/>
          <p:nvPr>
            <p:custDataLst>
              <p:tags r:id="rId44"/>
            </p:custDataLst>
          </p:nvPr>
        </p:nvCxnSpPr>
        <p:spPr bwMode="gray">
          <a:xfrm>
            <a:off x="4414838" y="4688682"/>
            <a:ext cx="0" cy="10160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505">
            <a:extLst>
              <a:ext uri="{FF2B5EF4-FFF2-40B4-BE49-F238E27FC236}">
                <a16:creationId xmlns="" xmlns:a16="http://schemas.microsoft.com/office/drawing/2014/main" id="{69041199-AC22-6944-A123-7DFF8F7F363A}"/>
              </a:ext>
            </a:extLst>
          </p:cNvPr>
          <p:cNvCxnSpPr/>
          <p:nvPr>
            <p:custDataLst>
              <p:tags r:id="rId45"/>
            </p:custDataLst>
          </p:nvPr>
        </p:nvCxnSpPr>
        <p:spPr bwMode="auto">
          <a:xfrm>
            <a:off x="4030663" y="4920457"/>
            <a:ext cx="0" cy="101600"/>
          </a:xfrm>
          <a:prstGeom prst="line">
            <a:avLst/>
          </a:prstGeom>
          <a:noFill/>
          <a:ln w="3175" cap="flat" cmpd="sng" algn="ctr">
            <a:solidFill>
              <a:srgbClr val="134753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163">
            <a:extLst>
              <a:ext uri="{FF2B5EF4-FFF2-40B4-BE49-F238E27FC236}">
                <a16:creationId xmlns="" xmlns:a16="http://schemas.microsoft.com/office/drawing/2014/main" id="{3374E4E9-E10C-BA49-9247-1B0E831A1576}"/>
              </a:ext>
            </a:extLst>
          </p:cNvPr>
          <p:cNvCxnSpPr/>
          <p:nvPr>
            <p:custDataLst>
              <p:tags r:id="rId46"/>
            </p:custDataLst>
          </p:nvPr>
        </p:nvCxnSpPr>
        <p:spPr bwMode="gray">
          <a:xfrm>
            <a:off x="4799013" y="4456907"/>
            <a:ext cx="0" cy="10160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162">
            <a:extLst>
              <a:ext uri="{FF2B5EF4-FFF2-40B4-BE49-F238E27FC236}">
                <a16:creationId xmlns="" xmlns:a16="http://schemas.microsoft.com/office/drawing/2014/main" id="{C4DDC3D6-CC6D-AE47-A987-AEA88F172436}"/>
              </a:ext>
            </a:extLst>
          </p:cNvPr>
          <p:cNvCxnSpPr/>
          <p:nvPr>
            <p:custDataLst>
              <p:tags r:id="rId47"/>
            </p:custDataLst>
          </p:nvPr>
        </p:nvCxnSpPr>
        <p:spPr bwMode="gray">
          <a:xfrm>
            <a:off x="5221288" y="4226719"/>
            <a:ext cx="0" cy="10160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/>
            <a:tailEnd type="none"/>
          </a:ln>
          <a:effectLst/>
        </p:spPr>
      </p:cxnSp>
      <p:cxnSp>
        <p:nvCxnSpPr>
          <p:cNvPr id="52" name="Straight Connector 159">
            <a:extLst>
              <a:ext uri="{FF2B5EF4-FFF2-40B4-BE49-F238E27FC236}">
                <a16:creationId xmlns="" xmlns:a16="http://schemas.microsoft.com/office/drawing/2014/main" id="{160EA784-DC2B-6D47-8661-3C776FEEE01D}"/>
              </a:ext>
            </a:extLst>
          </p:cNvPr>
          <p:cNvCxnSpPr/>
          <p:nvPr>
            <p:custDataLst>
              <p:tags r:id="rId48"/>
            </p:custDataLst>
          </p:nvPr>
        </p:nvCxnSpPr>
        <p:spPr bwMode="gray">
          <a:xfrm>
            <a:off x="10164763" y="3763169"/>
            <a:ext cx="0" cy="10160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161">
            <a:extLst>
              <a:ext uri="{FF2B5EF4-FFF2-40B4-BE49-F238E27FC236}">
                <a16:creationId xmlns="" xmlns:a16="http://schemas.microsoft.com/office/drawing/2014/main" id="{11450245-D2B4-EF46-9AC4-0612F3E1239C}"/>
              </a:ext>
            </a:extLst>
          </p:cNvPr>
          <p:cNvCxnSpPr/>
          <p:nvPr>
            <p:custDataLst>
              <p:tags r:id="rId49"/>
            </p:custDataLst>
          </p:nvPr>
        </p:nvCxnSpPr>
        <p:spPr bwMode="gray">
          <a:xfrm>
            <a:off x="5662613" y="3994944"/>
            <a:ext cx="0" cy="10160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/>
            <a:tailEnd type="none"/>
          </a:ln>
          <a:effectLst/>
        </p:spPr>
      </p:cxnSp>
      <p:graphicFrame>
        <p:nvGraphicFramePr>
          <p:cNvPr id="54" name="Chart 98">
            <a:extLst>
              <a:ext uri="{FF2B5EF4-FFF2-40B4-BE49-F238E27FC236}">
                <a16:creationId xmlns="" xmlns:a16="http://schemas.microsoft.com/office/drawing/2014/main" id="{2BE31989-5085-204E-8DB5-60C360A6DAA8}"/>
              </a:ext>
            </a:extLst>
          </p:cNvPr>
          <p:cNvGraphicFramePr/>
          <p:nvPr>
            <p:custDataLst>
              <p:tags r:id="rId50"/>
            </p:custDataLst>
            <p:extLst>
              <p:ext uri="{D42A27DB-BD31-4B8C-83A1-F6EECF244321}">
                <p14:modId xmlns:p14="http://schemas.microsoft.com/office/powerpoint/2010/main" val="1301830772"/>
              </p:ext>
            </p:extLst>
          </p:nvPr>
        </p:nvGraphicFramePr>
        <p:xfrm>
          <a:off x="3852709" y="3601244"/>
          <a:ext cx="4760680" cy="118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8"/>
          </a:graphicData>
        </a:graphic>
      </p:graphicFrame>
      <p:cxnSp>
        <p:nvCxnSpPr>
          <p:cNvPr id="55" name="Straight Connector 496">
            <a:extLst>
              <a:ext uri="{FF2B5EF4-FFF2-40B4-BE49-F238E27FC236}">
                <a16:creationId xmlns="" xmlns:a16="http://schemas.microsoft.com/office/drawing/2014/main" id="{29276D2C-8FFC-7241-926C-2CC8FCAE7460}"/>
              </a:ext>
            </a:extLst>
          </p:cNvPr>
          <p:cNvCxnSpPr>
            <a:cxnSpLocks/>
          </p:cNvCxnSpPr>
          <p:nvPr>
            <p:custDataLst>
              <p:tags r:id="rId51"/>
            </p:custDataLst>
          </p:nvPr>
        </p:nvCxnSpPr>
        <p:spPr bwMode="gray">
          <a:xfrm flipH="1" flipV="1">
            <a:off x="3986213" y="5134769"/>
            <a:ext cx="100013" cy="36513"/>
          </a:xfrm>
          <a:prstGeom prst="line">
            <a:avLst/>
          </a:prstGeom>
          <a:noFill/>
          <a:ln w="6350" cap="flat" cmpd="sng" algn="ctr">
            <a:solidFill>
              <a:srgbClr val="3CA1B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6" name="Marcador de Posição do Texto 2">
            <a:extLst>
              <a:ext uri="{FF2B5EF4-FFF2-40B4-BE49-F238E27FC236}">
                <a16:creationId xmlns="" xmlns:a16="http://schemas.microsoft.com/office/drawing/2014/main" id="{A0F86145-C6C2-1843-A056-5EB7416473D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4285360" y="4237037"/>
            <a:ext cx="238125" cy="182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B5BB771B-1738-429C-9BB0-C0C8A8CBFEA0}" type="datetime'0'''''''''',''''''''''''''''''''''''''4''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0,4</a:t>
            </a:fld>
            <a:endParaRPr lang="lt-LT" dirty="0">
              <a:latin typeface="Calibri"/>
              <a:sym typeface="+mn-lt"/>
            </a:endParaRPr>
          </a:p>
        </p:txBody>
      </p:sp>
      <p:sp>
        <p:nvSpPr>
          <p:cNvPr id="57" name="Rectangle 179">
            <a:extLst>
              <a:ext uri="{FF2B5EF4-FFF2-40B4-BE49-F238E27FC236}">
                <a16:creationId xmlns="" xmlns:a16="http://schemas.microsoft.com/office/drawing/2014/main" id="{1E82C92C-5346-8F45-81DE-D066DC1879A8}"/>
              </a:ext>
            </a:extLst>
          </p:cNvPr>
          <p:cNvSpPr/>
          <p:nvPr>
            <p:custDataLst>
              <p:tags r:id="rId53"/>
            </p:custDataLst>
          </p:nvPr>
        </p:nvSpPr>
        <p:spPr bwMode="auto">
          <a:xfrm>
            <a:off x="2581275" y="4301332"/>
            <a:ext cx="1258888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58" name="Marcador de Posição do Texto 2">
            <a:extLst>
              <a:ext uri="{FF2B5EF4-FFF2-40B4-BE49-F238E27FC236}">
                <a16:creationId xmlns="" xmlns:a16="http://schemas.microsoft.com/office/drawing/2014/main" id="{462552F6-7EB0-1341-A46C-BBE8269483AB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3986213" y="4401577"/>
            <a:ext cx="238125" cy="182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01EF3AAC-D1AB-4317-99D9-1D1F22FD2EDB}" type="datetime'''''''0'''''''''''',''4''''''''''''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0,4</a:t>
            </a:fld>
            <a:endParaRPr lang="lt-LT" dirty="0">
              <a:latin typeface="Calibri"/>
              <a:sym typeface="+mn-lt"/>
            </a:endParaRPr>
          </a:p>
        </p:txBody>
      </p:sp>
      <p:sp>
        <p:nvSpPr>
          <p:cNvPr id="59" name="Rectangle 166">
            <a:extLst>
              <a:ext uri="{FF2B5EF4-FFF2-40B4-BE49-F238E27FC236}">
                <a16:creationId xmlns="" xmlns:a16="http://schemas.microsoft.com/office/drawing/2014/main" id="{DF505180-B1C4-8142-8D4B-C263CEF8BCD9}"/>
              </a:ext>
            </a:extLst>
          </p:cNvPr>
          <p:cNvSpPr/>
          <p:nvPr>
            <p:custDataLst>
              <p:tags r:id="rId55"/>
            </p:custDataLst>
          </p:nvPr>
        </p:nvSpPr>
        <p:spPr bwMode="auto">
          <a:xfrm>
            <a:off x="533400" y="4533107"/>
            <a:ext cx="3306763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0" name="Marcador de Posição do Texto 2">
            <a:extLst>
              <a:ext uri="{FF2B5EF4-FFF2-40B4-BE49-F238E27FC236}">
                <a16:creationId xmlns="" xmlns:a16="http://schemas.microsoft.com/office/drawing/2014/main" id="{0BD6CD81-3189-9047-9473-7901FDB5A5D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3967163" y="5171282"/>
            <a:ext cx="238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9D5"/>
                </a:solidFill>
              </a14:hiddenFill>
            </a:ext>
          </a:extLst>
        </p:spPr>
        <p:txBody>
          <a:bodyPr vert="horz" wrap="none" lIns="22225" tIns="0" rIns="22225" bIns="0" numCol="1" spcCol="0" rtlCol="0" anchor="t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endParaRPr lang="lt-LT" dirty="0">
              <a:latin typeface="Calibri"/>
              <a:sym typeface="+mn-lt"/>
            </a:endParaRPr>
          </a:p>
        </p:txBody>
      </p:sp>
      <p:sp>
        <p:nvSpPr>
          <p:cNvPr id="61" name="Rectangle 173">
            <a:extLst>
              <a:ext uri="{FF2B5EF4-FFF2-40B4-BE49-F238E27FC236}">
                <a16:creationId xmlns="" xmlns:a16="http://schemas.microsoft.com/office/drawing/2014/main" id="{32C46B11-4B9E-574D-866E-C19F87E01B2B}"/>
              </a:ext>
            </a:extLst>
          </p:cNvPr>
          <p:cNvSpPr/>
          <p:nvPr>
            <p:custDataLst>
              <p:tags r:id="rId57"/>
            </p:custDataLst>
          </p:nvPr>
        </p:nvSpPr>
        <p:spPr bwMode="auto">
          <a:xfrm>
            <a:off x="465138" y="4764882"/>
            <a:ext cx="33750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2" name="Rectangle 176">
            <a:extLst>
              <a:ext uri="{FF2B5EF4-FFF2-40B4-BE49-F238E27FC236}">
                <a16:creationId xmlns="" xmlns:a16="http://schemas.microsoft.com/office/drawing/2014/main" id="{F1290477-4C17-1E40-9C29-68FF05C55E32}"/>
              </a:ext>
            </a:extLst>
          </p:cNvPr>
          <p:cNvSpPr/>
          <p:nvPr>
            <p:custDataLst>
              <p:tags r:id="rId58"/>
            </p:custDataLst>
          </p:nvPr>
        </p:nvSpPr>
        <p:spPr bwMode="auto">
          <a:xfrm>
            <a:off x="1098551" y="4174681"/>
            <a:ext cx="2713037" cy="33178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520BF-A8D2-48EC-A52E-5370B86914BD}" type="thinkcell&lt;?xml version=&quot;1.0&quot; encoding=&quot;UTF-16&quot; standalone=&quot;yes&quot;?&gt;&lt;root reqver=&quot;27037&quot;&gt;&lt;version val=&quot;28259&quot;/&gt;&lt;PersistentType&gt;&lt;m_guid val=&quot;20c7fbd3-4775-4499-9aa3-483d88567573&quot;/&gt;&lt;m_prec&gt;&lt;m_bNumberIsYear val=&quot;0&quot;/&gt;&lt;m_chDecimalSymbol17909&gt;,&lt;/m_chDecimalSymbol17909&gt;&lt;m_yearfmt&gt;&lt;begin val=&quot;0&quot;/&gt;&lt;end val=&quot;4&quot;/&gt;&lt;/m_yearfmt&gt;&lt;/m_prec&gt;&lt;/PersistentType&gt;&lt;/root&gt;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Neįtraukta kaip pagalbinio ūkio, transporto ir kitos paskirties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3" name="Rectangle 175">
            <a:extLst>
              <a:ext uri="{FF2B5EF4-FFF2-40B4-BE49-F238E27FC236}">
                <a16:creationId xmlns="" xmlns:a16="http://schemas.microsoft.com/office/drawing/2014/main" id="{41971802-DD86-6A40-BDA1-A1AD9BA99A3A}"/>
              </a:ext>
            </a:extLst>
          </p:cNvPr>
          <p:cNvSpPr/>
          <p:nvPr>
            <p:custDataLst>
              <p:tags r:id="rId59"/>
            </p:custDataLst>
          </p:nvPr>
        </p:nvSpPr>
        <p:spPr bwMode="auto">
          <a:xfrm>
            <a:off x="1879600" y="4996657"/>
            <a:ext cx="1960563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4" name="Marcador de Posição do Texto 2">
            <a:extLst>
              <a:ext uri="{FF2B5EF4-FFF2-40B4-BE49-F238E27FC236}">
                <a16:creationId xmlns="" xmlns:a16="http://schemas.microsoft.com/office/drawing/2014/main" id="{B549B075-BEFE-A440-BEAE-C0593677FD02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gray">
          <a:xfrm>
            <a:off x="4909537" y="3954385"/>
            <a:ext cx="238125" cy="182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C4443AC6-1E99-48E8-A7A8-9CD53581EEEA}" type="datetime'0'''''''''''',''5''''''''''''''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0,5</a:t>
            </a:fld>
            <a:endParaRPr lang="lt-LT" dirty="0">
              <a:latin typeface="Calibri"/>
              <a:sym typeface="+mn-lt"/>
            </a:endParaRPr>
          </a:p>
        </p:txBody>
      </p:sp>
      <p:sp>
        <p:nvSpPr>
          <p:cNvPr id="65" name="Rectangle 222">
            <a:extLst>
              <a:ext uri="{FF2B5EF4-FFF2-40B4-BE49-F238E27FC236}">
                <a16:creationId xmlns="" xmlns:a16="http://schemas.microsoft.com/office/drawing/2014/main" id="{0B48B199-17BE-F344-B266-D935F114ADDE}"/>
              </a:ext>
            </a:extLst>
          </p:cNvPr>
          <p:cNvSpPr/>
          <p:nvPr>
            <p:custDataLst>
              <p:tags r:id="rId61"/>
            </p:custDataLst>
          </p:nvPr>
        </p:nvSpPr>
        <p:spPr bwMode="auto">
          <a:xfrm>
            <a:off x="2564858" y="3913981"/>
            <a:ext cx="1190625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099CBF-9B52-49B2-8A7B-FA37EDD82ABC}" type="datetime'An''''a''''''''''''liz''''''uo''ja''ma''s'' ''VN''''''''''T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Analizuojamas VNT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6" name="Rectangle 170">
            <a:extLst>
              <a:ext uri="{FF2B5EF4-FFF2-40B4-BE49-F238E27FC236}">
                <a16:creationId xmlns="" xmlns:a16="http://schemas.microsoft.com/office/drawing/2014/main" id="{52765DCB-C3CD-6A4B-B47F-C371B4BBBF92}"/>
              </a:ext>
            </a:extLst>
          </p:cNvPr>
          <p:cNvSpPr/>
          <p:nvPr>
            <p:custDataLst>
              <p:tags r:id="rId62"/>
            </p:custDataLst>
          </p:nvPr>
        </p:nvSpPr>
        <p:spPr bwMode="auto">
          <a:xfrm>
            <a:off x="2350255" y="3698875"/>
            <a:ext cx="1452563" cy="1825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256130-91A8-4E7C-9399-767E6717A213}" type="datetime'N''agrin''''''''ėj''''a''mų ''''s''r''i''''č''ių'' V''''''NT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Nagrinėjamų sričių VNT</a:t>
            </a:fld>
            <a:endParaRPr kumimoji="0" lang="lt-L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7" name="Marcador de Posição do Texto 2">
            <a:extLst>
              <a:ext uri="{FF2B5EF4-FFF2-40B4-BE49-F238E27FC236}">
                <a16:creationId xmlns="" xmlns:a16="http://schemas.microsoft.com/office/drawing/2014/main" id="{6CDE03EB-DCC9-A344-B34D-CE31F172F675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6927985" y="3845759"/>
            <a:ext cx="238125" cy="182563"/>
          </a:xfrm>
          <a:prstGeom prst="rect">
            <a:avLst/>
          </a:prstGeom>
          <a:solidFill>
            <a:srgbClr val="ABCD3A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C26CBB83-C83D-4E3B-9AF7-DD55B273ED5C}" type="datetime'''''''''''''''''''''4'''''''''''''''''''''''',''8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4,8</a:t>
            </a:fld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8" name="Marcador de Posição do Texto 2">
            <a:extLst>
              <a:ext uri="{FF2B5EF4-FFF2-40B4-BE49-F238E27FC236}">
                <a16:creationId xmlns="" xmlns:a16="http://schemas.microsoft.com/office/drawing/2014/main" id="{CE7B9D07-CC24-BD4B-97FD-95A0E3DA4961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4560888" y="4065434"/>
            <a:ext cx="238125" cy="1825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97A07BE4-5C65-4260-AE02-913194F86C67}" type="datetime'''''''''''0'''',''''5'">
              <a:rPr lang="lt-LT" altLang="en-US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0,5</a:t>
            </a:fld>
            <a:endParaRPr lang="lt-LT" dirty="0">
              <a:latin typeface="Calibri"/>
              <a:sym typeface="+mn-lt"/>
            </a:endParaRPr>
          </a:p>
        </p:txBody>
      </p:sp>
      <p:sp>
        <p:nvSpPr>
          <p:cNvPr id="69" name="Marcador de Posição do Texto 2">
            <a:extLst>
              <a:ext uri="{FF2B5EF4-FFF2-40B4-BE49-F238E27FC236}">
                <a16:creationId xmlns="" xmlns:a16="http://schemas.microsoft.com/office/drawing/2014/main" id="{041AFF87-8A71-8B47-881F-B2D0F4EB3419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6934200" y="3607594"/>
            <a:ext cx="238125" cy="182563"/>
          </a:xfrm>
          <a:prstGeom prst="rect">
            <a:avLst/>
          </a:prstGeom>
          <a:solidFill>
            <a:srgbClr val="588133">
              <a:lumMod val="60000"/>
              <a:lumOff val="40000"/>
            </a:srgbClr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2AB6365A-8EA1-49C8-B2C1-3B195B86153D}" type="datetime'''''''''''''''''''''''6'',''''''''''''6'''''''">
              <a:rPr kumimoji="0" lang="lt-LT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6,6</a:t>
            </a:fld>
            <a:endParaRPr kumimoji="0" lang="lt-L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35753A6F-7980-9148-823D-DEA9AF4DAAA2}"/>
              </a:ext>
            </a:extLst>
          </p:cNvPr>
          <p:cNvSpPr txBox="1"/>
          <p:nvPr/>
        </p:nvSpPr>
        <p:spPr>
          <a:xfrm>
            <a:off x="104458" y="3422928"/>
            <a:ext cx="8620760" cy="184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kern="1200" dirty="0">
                <a:solidFill>
                  <a:srgbClr val="134753"/>
                </a:solidFill>
                <a:latin typeface="Calibri"/>
                <a:ea typeface="+mn-ea"/>
                <a:cs typeface="+mn-cs"/>
              </a:rPr>
              <a:t>NAGRINĖJAMŲ SRIČIŲ VNT PLOTO DETALIZAVIMAS, 2018 M. MLN. KV. M.</a:t>
            </a:r>
          </a:p>
        </p:txBody>
      </p:sp>
      <p:sp>
        <p:nvSpPr>
          <p:cNvPr id="71" name="Kvadratas vienoje pusėje užapvalintais kampais 70"/>
          <p:cNvSpPr/>
          <p:nvPr/>
        </p:nvSpPr>
        <p:spPr>
          <a:xfrm>
            <a:off x="619126" y="478146"/>
            <a:ext cx="2300288" cy="2657521"/>
          </a:xfrm>
          <a:prstGeom prst="round2SameRect">
            <a:avLst/>
          </a:prstGeom>
          <a:noFill/>
          <a:ln w="6350" cap="flat" cmpd="sng" algn="ctr">
            <a:solidFill>
              <a:srgbClr val="C2E8F1">
                <a:lumMod val="50000"/>
                <a:alpha val="62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Kvadratas vienoje pusėje užapvalintais kampais 71"/>
          <p:cNvSpPr/>
          <p:nvPr/>
        </p:nvSpPr>
        <p:spPr>
          <a:xfrm>
            <a:off x="4610497" y="1163567"/>
            <a:ext cx="418102" cy="1983426"/>
          </a:xfrm>
          <a:prstGeom prst="round2SameRect">
            <a:avLst/>
          </a:prstGeom>
          <a:noFill/>
          <a:ln w="6350" cap="flat" cmpd="sng" algn="ctr">
            <a:solidFill>
              <a:srgbClr val="C2E8F1">
                <a:lumMod val="50000"/>
                <a:alpha val="62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Kvadratas vienoje pusėje užapvalintais kampais 72"/>
          <p:cNvSpPr/>
          <p:nvPr/>
        </p:nvSpPr>
        <p:spPr>
          <a:xfrm>
            <a:off x="7317706" y="1599149"/>
            <a:ext cx="545850" cy="1536518"/>
          </a:xfrm>
          <a:prstGeom prst="round2SameRect">
            <a:avLst/>
          </a:prstGeom>
          <a:noFill/>
          <a:ln w="6350" cap="flat" cmpd="sng" algn="ctr">
            <a:solidFill>
              <a:srgbClr val="C2E8F1">
                <a:lumMod val="50000"/>
                <a:alpha val="61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Kvadratas vienoje pusėje užapvalintais kampais 73"/>
          <p:cNvSpPr/>
          <p:nvPr/>
        </p:nvSpPr>
        <p:spPr>
          <a:xfrm>
            <a:off x="6187140" y="210136"/>
            <a:ext cx="551146" cy="166687"/>
          </a:xfrm>
          <a:prstGeom prst="round2SameRect">
            <a:avLst/>
          </a:prstGeom>
          <a:solidFill>
            <a:srgbClr val="502523">
              <a:lumMod val="40000"/>
              <a:lumOff val="60000"/>
            </a:srgbClr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Kvadratas vienoje pusėje užapvalintais kampais 74"/>
          <p:cNvSpPr/>
          <p:nvPr/>
        </p:nvSpPr>
        <p:spPr>
          <a:xfrm>
            <a:off x="6187140" y="508000"/>
            <a:ext cx="551146" cy="166687"/>
          </a:xfrm>
          <a:prstGeom prst="round2SameRect">
            <a:avLst/>
          </a:prstGeom>
          <a:solidFill>
            <a:srgbClr val="ABCD3A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Kvadratas vienoje pusėje užapvalintais kampais 75"/>
          <p:cNvSpPr/>
          <p:nvPr/>
        </p:nvSpPr>
        <p:spPr>
          <a:xfrm>
            <a:off x="6197752" y="773906"/>
            <a:ext cx="551146" cy="166687"/>
          </a:xfrm>
          <a:prstGeom prst="round2SameRect">
            <a:avLst/>
          </a:prstGeom>
          <a:solidFill>
            <a:srgbClr val="134753">
              <a:lumMod val="60000"/>
              <a:lumOff val="40000"/>
            </a:srgbClr>
          </a:solidFill>
          <a:ln w="6350" cap="flat" cmpd="sng" algn="ctr">
            <a:solidFill>
              <a:srgbClr val="FFFFFF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05276" y="171867"/>
            <a:ext cx="1778697" cy="8925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Sritis nedalyvauja  tyrime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Sritis dalyvauja tyrime</a:t>
            </a:r>
            <a:endParaRPr lang="lt-LT" sz="120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kern="120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Centralizuotas AVNT valdymas Turto banke</a:t>
            </a:r>
          </a:p>
        </p:txBody>
      </p:sp>
      <p:sp>
        <p:nvSpPr>
          <p:cNvPr id="78" name="Kvadratas vienoje pusėje užapvalintais kampais 77"/>
          <p:cNvSpPr/>
          <p:nvPr/>
        </p:nvSpPr>
        <p:spPr>
          <a:xfrm>
            <a:off x="3502423" y="969731"/>
            <a:ext cx="1011236" cy="2165936"/>
          </a:xfrm>
          <a:prstGeom prst="round2SameRect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Kvadratas vienoje pusėje užapvalintais kampais 78"/>
          <p:cNvSpPr/>
          <p:nvPr/>
        </p:nvSpPr>
        <p:spPr>
          <a:xfrm>
            <a:off x="5197669" y="1215097"/>
            <a:ext cx="2074862" cy="1931896"/>
          </a:xfrm>
          <a:prstGeom prst="round2SameRect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lt-LT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Stačiakampis 79"/>
          <p:cNvSpPr/>
          <p:nvPr/>
        </p:nvSpPr>
        <p:spPr>
          <a:xfrm>
            <a:off x="112038" y="91967"/>
            <a:ext cx="5982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b="1" dirty="0">
                <a:solidFill>
                  <a:schemeClr val="bg1"/>
                </a:solidFill>
              </a:rPr>
              <a:t>NAGRINĖJAMŲ SRIČIŲ VALDOMAS VNT SUDARO 6,6 MLN. KV. M; analizuojamas aktualus VNT </a:t>
            </a:r>
            <a:r>
              <a:rPr lang="lt-LT" sz="1200" b="1" dirty="0">
                <a:solidFill>
                  <a:schemeClr val="bg1"/>
                </a:solidFill>
                <a:cs typeface="Calibri" pitchFamily="34" charset="0"/>
              </a:rPr>
              <a:t>– </a:t>
            </a:r>
            <a:r>
              <a:rPr lang="lt-LT" sz="1200" b="1" dirty="0">
                <a:solidFill>
                  <a:schemeClr val="bg1"/>
                </a:solidFill>
              </a:rPr>
              <a:t>4,8 mln. Kv. m ARBA 45 % VISO VNT PORTFELIO</a:t>
            </a:r>
          </a:p>
        </p:txBody>
      </p:sp>
    </p:spTree>
    <p:extLst>
      <p:ext uri="{BB962C8B-B14F-4D97-AF65-F5344CB8AC3E}">
        <p14:creationId xmlns:p14="http://schemas.microsoft.com/office/powerpoint/2010/main" val="236796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46" y="1"/>
            <a:ext cx="9141713" cy="1008125"/>
          </a:xfrm>
          <a:prstGeom prst="rect">
            <a:avLst/>
          </a:prstGeom>
        </p:spPr>
      </p:pic>
      <p:sp>
        <p:nvSpPr>
          <p:cNvPr id="24" name="Shape 10"/>
          <p:cNvSpPr txBox="1">
            <a:spLocks noGrp="1"/>
          </p:cNvSpPr>
          <p:nvPr>
            <p:ph type="sldNum" idx="4"/>
          </p:nvPr>
        </p:nvSpPr>
        <p:spPr>
          <a:xfrm>
            <a:off x="6616856" y="4775626"/>
            <a:ext cx="2057399" cy="273844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buSzPct val="25000"/>
            </a:pPr>
            <a:fld id="{00000000-1234-1234-1234-123412341234}" type="slidenum">
              <a:rPr lang="lt-LT" sz="900">
                <a:latin typeface="Trebuchet MS"/>
                <a:ea typeface="Trebuchet MS"/>
                <a:cs typeface="Trebuchet MS"/>
                <a:sym typeface="Trebuchet MS"/>
              </a:rPr>
              <a:pPr algn="r">
                <a:buSzPct val="25000"/>
              </a:pPr>
              <a:t>6</a:t>
            </a:fld>
            <a:endParaRPr lang="lt-LT" sz="9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0" name="Lentelė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44890"/>
              </p:ext>
            </p:extLst>
          </p:nvPr>
        </p:nvGraphicFramePr>
        <p:xfrm>
          <a:off x="328822" y="1336614"/>
          <a:ext cx="8463775" cy="3034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0781"/>
                <a:gridCol w="7152994"/>
              </a:tblGrid>
              <a:tr h="5841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ŠMSM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Universitetai, kolegijos,</a:t>
                      </a:r>
                      <a:r>
                        <a:rPr lang="lt-LT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profesinio ugdymo įstaigos, bendrojo, taip pat ikimokyklinio ir neformalaus švietimo įstaigos, mokslinių tyrimų institutai</a:t>
                      </a:r>
                      <a:endParaRPr lang="lt-LT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7240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SAM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Sveikatos priežiūros įstaigos, reabilitacijos įstaigos, ekspertizės įstaigos ir kitos (medicinos biblioteka, priklausomybės ligų, užkrečiamųjų ligų ir AIDS, psichikos sveikatos centrai</a:t>
                      </a:r>
                      <a:r>
                        <a:rPr lang="lt-L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ir pan.)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694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KM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Archyvai, bibliotekos, koncertinės įstaigos, muziejai, teatrai, parodų centrai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0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SADM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Globos</a:t>
                      </a:r>
                      <a:r>
                        <a:rPr lang="lt-LT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namai, reabilitacijos centrai, pabėgėlių priėmimo centras, techninės pagalbos neįgaliesiems centras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64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VRM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Policijos departamentui pavaldžios įstaigos, priešgaisrinės apsaugos ir gelbėjimo įstaigos, valstybės sienos apsaugos įstaigos, viešojo saugumo tarnybos įstaigos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74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TM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Probacijos centrai, tardymo izoliatoriai, pataisos namai, kalėjimas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459" y="211675"/>
            <a:ext cx="6657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solidFill>
                  <a:schemeClr val="bg1"/>
                </a:solidFill>
              </a:rPr>
              <a:t>NAGRINĖJAMŲ SRIČIŲ </a:t>
            </a:r>
            <a:r>
              <a:rPr lang="lt-LT" sz="2000" b="1" dirty="0" smtClean="0">
                <a:solidFill>
                  <a:schemeClr val="bg1"/>
                </a:solidFill>
              </a:rPr>
              <a:t>VNT</a:t>
            </a:r>
            <a:r>
              <a:rPr lang="en-US" sz="2000" b="1" dirty="0" smtClean="0">
                <a:solidFill>
                  <a:schemeClr val="bg1"/>
                </a:solidFill>
              </a:rPr>
              <a:t> NAUDOTOJAI</a:t>
            </a:r>
            <a:r>
              <a:rPr lang="lt-LT" sz="2000" b="1" dirty="0" smtClean="0">
                <a:solidFill>
                  <a:schemeClr val="bg1"/>
                </a:solidFill>
              </a:rPr>
              <a:t> </a:t>
            </a:r>
            <a:endParaRPr lang="lt-L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FFAF18-DBC1-45D9-95BF-CF4917830BA5}"/>
              </a:ext>
            </a:extLst>
          </p:cNvPr>
          <p:cNvSpPr txBox="1"/>
          <p:nvPr/>
        </p:nvSpPr>
        <p:spPr>
          <a:xfrm>
            <a:off x="359158" y="915747"/>
            <a:ext cx="6435606" cy="184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lt-LT" sz="1200" b="1" dirty="0">
                <a:solidFill>
                  <a:schemeClr val="bg1"/>
                </a:solidFill>
              </a:rPr>
              <a:t>VALDOMAS VNT PLOTAS PAGAL NAGRINĖJAMAS SRITIS</a:t>
            </a:r>
            <a:r>
              <a:rPr lang="lt-LT" sz="1200" b="1" dirty="0" smtClean="0">
                <a:solidFill>
                  <a:schemeClr val="bg1"/>
                </a:solidFill>
              </a:rPr>
              <a:t>,  </a:t>
            </a:r>
            <a:r>
              <a:rPr lang="lt-LT" sz="1200" b="1" dirty="0">
                <a:solidFill>
                  <a:schemeClr val="bg1"/>
                </a:solidFill>
              </a:rPr>
              <a:t>MLN. KV. M.</a:t>
            </a:r>
          </a:p>
        </p:txBody>
      </p:sp>
      <p:cxnSp>
        <p:nvCxnSpPr>
          <p:cNvPr id="5" name="Straight Connector 9">
            <a:extLst>
              <a:ext uri="{FF2B5EF4-FFF2-40B4-BE49-F238E27FC236}">
                <a16:creationId xmlns="" xmlns:a16="http://schemas.microsoft.com/office/drawing/2014/main" id="{E6D3CEFC-0F26-E046-A0EC-797ECA8CD6F6}"/>
              </a:ext>
            </a:extLst>
          </p:cNvPr>
          <p:cNvCxnSpPr/>
          <p:nvPr>
            <p:custDataLst>
              <p:tags r:id="rId1"/>
            </p:custDataLst>
          </p:nvPr>
        </p:nvCxnSpPr>
        <p:spPr bwMode="gray">
          <a:xfrm>
            <a:off x="2028559" y="1270761"/>
            <a:ext cx="477599" cy="0"/>
          </a:xfrm>
          <a:prstGeom prst="line">
            <a:avLst/>
          </a:prstGeom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>
            <a:extLst>
              <a:ext uri="{FF2B5EF4-FFF2-40B4-BE49-F238E27FC236}">
                <a16:creationId xmlns="" xmlns:a16="http://schemas.microsoft.com/office/drawing/2014/main" id="{65E449B3-DBC4-1D48-B8B1-7FB9813D7D8E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3470009" y="2466149"/>
            <a:ext cx="477599" cy="0"/>
          </a:xfrm>
          <a:prstGeom prst="line">
            <a:avLst/>
          </a:prstGeom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0">
            <a:extLst>
              <a:ext uri="{FF2B5EF4-FFF2-40B4-BE49-F238E27FC236}">
                <a16:creationId xmlns="" xmlns:a16="http://schemas.microsoft.com/office/drawing/2014/main" id="{D1B9ECFF-C7F8-104B-B0B5-184D5C9ADCC0}"/>
              </a:ext>
            </a:extLst>
          </p:cNvPr>
          <p:cNvCxnSpPr/>
          <p:nvPr>
            <p:custDataLst>
              <p:tags r:id="rId3"/>
            </p:custDataLst>
          </p:nvPr>
        </p:nvCxnSpPr>
        <p:spPr bwMode="gray">
          <a:xfrm>
            <a:off x="4911352" y="2840799"/>
            <a:ext cx="478783" cy="0"/>
          </a:xfrm>
          <a:prstGeom prst="line">
            <a:avLst/>
          </a:prstGeom>
          <a:ln w="6350" algn="ctr">
            <a:solidFill>
              <a:srgbClr val="96969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>
            <a:extLst>
              <a:ext uri="{FF2B5EF4-FFF2-40B4-BE49-F238E27FC236}">
                <a16:creationId xmlns="" xmlns:a16="http://schemas.microsoft.com/office/drawing/2014/main" id="{CA5FDB49-4609-3A45-95EA-177DF427E52E}"/>
              </a:ext>
            </a:extLst>
          </p:cNvPr>
          <p:cNvCxnSpPr/>
          <p:nvPr>
            <p:custDataLst>
              <p:tags r:id="rId4"/>
            </p:custDataLst>
          </p:nvPr>
        </p:nvCxnSpPr>
        <p:spPr bwMode="gray">
          <a:xfrm>
            <a:off x="6354497" y="3059874"/>
            <a:ext cx="477599" cy="0"/>
          </a:xfrm>
          <a:prstGeom prst="line">
            <a:avLst/>
          </a:prstGeom>
          <a:ln w="6350" algn="ctr">
            <a:solidFill>
              <a:srgbClr val="969696"/>
            </a:solidFill>
            <a:prstDash val="lg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Chart 30">
            <a:extLst>
              <a:ext uri="{FF2B5EF4-FFF2-40B4-BE49-F238E27FC236}">
                <a16:creationId xmlns="" xmlns:a16="http://schemas.microsoft.com/office/drawing/2014/main" id="{13D017A8-4E70-45E0-A898-181D357D1BE7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42333042"/>
              </p:ext>
            </p:extLst>
          </p:nvPr>
        </p:nvGraphicFramePr>
        <p:xfrm>
          <a:off x="181774" y="1188211"/>
          <a:ext cx="8516177" cy="1976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2" name="Rectangle 20">
            <a:extLst>
              <a:ext uri="{FF2B5EF4-FFF2-40B4-BE49-F238E27FC236}">
                <a16:creationId xmlns="" xmlns:a16="http://schemas.microsoft.com/office/drawing/2014/main" id="{01F2E889-42C9-7F48-B3C1-85D1947B5DA2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2864970" y="3119165"/>
            <a:ext cx="900682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4ADA2A0-290B-4E88-BDF3-F8534A402731}" type="datetime'S''v''''''''''eikatos'''''' ''''a''ps''''a''''''uga*'''''''''">
              <a:rPr lang="lt-LT" altLang="en-US" sz="1200" smtClean="0">
                <a:solidFill>
                  <a:srgbClr val="000000"/>
                </a:solidFill>
              </a:rPr>
              <a:pPr/>
              <a:t>Sveikatos apsauga*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="" xmlns:a16="http://schemas.microsoft.com/office/drawing/2014/main" id="{427F28E9-F2B7-304B-994C-4BF22AC73306}"/>
              </a:ext>
            </a:extLst>
          </p:cNvPr>
          <p:cNvSpPr/>
          <p:nvPr>
            <p:custDataLst>
              <p:tags r:id="rId7"/>
            </p:custDataLst>
          </p:nvPr>
        </p:nvSpPr>
        <p:spPr bwMode="auto">
          <a:xfrm>
            <a:off x="1371942" y="3116052"/>
            <a:ext cx="962307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A183960-0396-43DE-AE4F-EEC973230AE6}" type="datetime'Š''''vie''t''i''''''mas'''' ''''ir ''''''sp''ort''''''''as*'">
              <a:rPr lang="lt-LT" altLang="en-US" sz="1200" smtClean="0">
                <a:solidFill>
                  <a:srgbClr val="000000"/>
                </a:solidFill>
              </a:rPr>
              <a:pPr/>
              <a:t>Švietimas ir sportas*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" name="Marcador de Posição do Texto 2">
            <a:extLst>
              <a:ext uri="{FF2B5EF4-FFF2-40B4-BE49-F238E27FC236}">
                <a16:creationId xmlns="" xmlns:a16="http://schemas.microsoft.com/office/drawing/2014/main" id="{4A18BE50-BB2B-DC44-B863-965E1B187FDB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87240" y="1905936"/>
            <a:ext cx="177767" cy="147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6499FD6C-0305-4080-A0C1-3AD264B36022}" type="datetime'''4'''',''''8'''''''''''''''''''''''">
              <a:rPr lang="lt-LT" altLang="en-US" smtClean="0"/>
              <a:pPr/>
              <a:t>4,8</a:t>
            </a:fld>
            <a:endParaRPr lang="lt-LT" dirty="0">
              <a:sym typeface="+mn-lt"/>
            </a:endParaRPr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="" xmlns:a16="http://schemas.microsoft.com/office/drawing/2014/main" id="{B99140ED-BE52-594D-A1D8-D1EEF1CBCED5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852132" y="1614502"/>
            <a:ext cx="299833" cy="43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9D5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D8C08D5A-5B36-4220-8F0F-E8492180A051}" type="datetime'''''''''2'''',''''''7'''">
              <a:rPr lang="lt-LT" altLang="en-US" smtClean="0"/>
              <a:pPr/>
              <a:t>2,7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5784073F-0DBA-4834-8F3B-1B76DB45FFF0}" type="datetime'5''''''''''''''''''''''''''''5''''''''''''%'">
              <a:rPr lang="lt-LT" altLang="en-US" smtClean="0"/>
              <a:pPr/>
              <a:t>55%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16" name="Rectangle 21">
            <a:extLst>
              <a:ext uri="{FF2B5EF4-FFF2-40B4-BE49-F238E27FC236}">
                <a16:creationId xmlns="" xmlns:a16="http://schemas.microsoft.com/office/drawing/2014/main" id="{B4B58FD0-7E8B-E74F-AD8B-6017C55C702F}"/>
              </a:ext>
            </a:extLst>
          </p:cNvPr>
          <p:cNvSpPr/>
          <p:nvPr>
            <p:custDataLst>
              <p:tags r:id="rId10"/>
            </p:custDataLst>
          </p:nvPr>
        </p:nvSpPr>
        <p:spPr bwMode="auto">
          <a:xfrm>
            <a:off x="719239" y="3116052"/>
            <a:ext cx="291536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F8559C2C-5FC1-4F65-97A5-952A6BE18479}" type="datetime'''''I''''š'''' ''v''''''''''''''''''''''''''''''''''is''''o'">
              <a:rPr lang="lt-LT" altLang="en-US" sz="1200" smtClean="0">
                <a:solidFill>
                  <a:srgbClr val="000000"/>
                </a:solidFill>
              </a:rPr>
              <a:pPr/>
              <a:t>Iš viso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="" xmlns:a16="http://schemas.microsoft.com/office/drawing/2014/main" id="{910CB32D-4E1C-AB40-BCC0-4CBFFD140489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107328" y="2185639"/>
            <a:ext cx="299833" cy="40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9D5"/>
                </a:solidFill>
              </a14:hiddenFill>
            </a:ext>
          </a:extLst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61ACBA65-4351-4ABA-80F5-F5788EEDF2F5}" type="datetime'''''''''0,''''8'">
              <a:rPr lang="lt-LT" altLang="en-US" smtClean="0"/>
              <a:pPr/>
              <a:t>0,8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F8F31FC4-7B85-4FCF-98BF-0E475FE502C3}" type="datetime'''''''''''''''''1''''''''''''''7''''''''''''''''''''''''''%'">
              <a:rPr lang="lt-LT" altLang="en-US" smtClean="0"/>
              <a:pPr/>
              <a:t>17%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="" xmlns:a16="http://schemas.microsoft.com/office/drawing/2014/main" id="{4F2B21B1-2D42-6144-924E-69B73820F3F7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309104" y="2442964"/>
            <a:ext cx="299833" cy="339113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5EB71BB7-3E0F-4D1F-AF2B-8A22254274C0}" type="datetime'''''''''''''''''''''''''''0,''''5'''''''''''''''">
              <a:rPr lang="lt-LT" altLang="en-US" smtClean="0"/>
              <a:pPr/>
              <a:t>0,5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945B6043-7315-4E7B-8DF7-2F85A21471B3}" type="datetime'''''''''''1''''''''''''0''''''''''''''''''''''''''''%'''">
              <a:rPr lang="lt-LT" altLang="en-US" smtClean="0"/>
              <a:pPr/>
              <a:t>10%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05C92F9-F9BE-6F46-8AE5-27CC044CA039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4250476" y="3105819"/>
            <a:ext cx="675511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1C8F978F-FFD4-4AA3-BA83-3A46E1F65212}" type="datetime'Vid''''a''u''''s ''''r''''''ei''''k''a''''l''a''i'">
              <a:rPr lang="lt-LT" altLang="en-US" sz="1200" smtClean="0">
                <a:solidFill>
                  <a:srgbClr val="000000"/>
                </a:solidFill>
              </a:rPr>
              <a:pPr/>
              <a:t>Vidaus reikalai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0" name="Marcador de Posição do Texto 2">
            <a:extLst>
              <a:ext uri="{FF2B5EF4-FFF2-40B4-BE49-F238E27FC236}">
                <a16:creationId xmlns="" xmlns:a16="http://schemas.microsoft.com/office/drawing/2014/main" id="{44B41BB5-34D1-7344-B17E-49F0F18703F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5411317" y="2612521"/>
            <a:ext cx="241762" cy="294448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91F5EE64-F24A-4659-836E-15FB97628F2B}" type="datetime'''''''''''''0'''',''''''''''''4'''''''''''">
              <a:rPr lang="lt-LT" altLang="en-US" smtClean="0"/>
              <a:pPr/>
              <a:t>0,4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1F5B2AA8-5455-45F2-8DA9-17B00CB12001}" type="datetime'''''''''''''''''8''''''''''%'''''''''''''''''''''''''''''">
              <a:rPr lang="lt-LT" altLang="en-US" smtClean="0"/>
              <a:pPr/>
              <a:t>8%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21" name="Rectangle 28">
            <a:extLst>
              <a:ext uri="{FF2B5EF4-FFF2-40B4-BE49-F238E27FC236}">
                <a16:creationId xmlns="" xmlns:a16="http://schemas.microsoft.com/office/drawing/2014/main" id="{0B65F455-ED9F-7247-8176-78BA1C1627EC}"/>
              </a:ext>
            </a:extLst>
          </p:cNvPr>
          <p:cNvSpPr/>
          <p:nvPr>
            <p:custDataLst>
              <p:tags r:id="rId15"/>
            </p:custDataLst>
          </p:nvPr>
        </p:nvSpPr>
        <p:spPr bwMode="auto">
          <a:xfrm>
            <a:off x="6354497" y="3127553"/>
            <a:ext cx="880535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EFCC98F4-5345-44B4-9C31-51B9664E64D6}" type="datetime'''So''c''i''''''''alin''ė'' ''''apsau''''''''''''ga*'''">
              <a:rPr lang="lt-LT" altLang="en-US" sz="1200" smtClean="0">
                <a:solidFill>
                  <a:srgbClr val="000000"/>
                </a:solidFill>
              </a:rPr>
              <a:pPr/>
              <a:t>Socialinė apsauga*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2" name="Rectangle 26">
            <a:extLst>
              <a:ext uri="{FF2B5EF4-FFF2-40B4-BE49-F238E27FC236}">
                <a16:creationId xmlns="" xmlns:a16="http://schemas.microsoft.com/office/drawing/2014/main" id="{B4942D08-648B-F343-8E78-FA46B680DCDE}"/>
              </a:ext>
            </a:extLst>
          </p:cNvPr>
          <p:cNvSpPr/>
          <p:nvPr>
            <p:custDataLst>
              <p:tags r:id="rId16"/>
            </p:custDataLst>
          </p:nvPr>
        </p:nvSpPr>
        <p:spPr bwMode="auto">
          <a:xfrm>
            <a:off x="5411317" y="3105819"/>
            <a:ext cx="341310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472EDE9-EA2A-45E6-AC50-1F7C1FB525E5}" type="datetime'''''''''K''''''''''''ul''''''tū''''''''''''''''''r''a'''">
              <a:rPr lang="lt-LT" altLang="en-US" sz="1200" smtClean="0">
                <a:solidFill>
                  <a:srgbClr val="000000"/>
                </a:solidFill>
              </a:rPr>
              <a:pPr/>
              <a:t>Kultūra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3" name="Marcador de Posição do Texto 2">
            <a:extLst>
              <a:ext uri="{FF2B5EF4-FFF2-40B4-BE49-F238E27FC236}">
                <a16:creationId xmlns="" xmlns:a16="http://schemas.microsoft.com/office/drawing/2014/main" id="{27126A8F-A106-514B-97CA-B2A91ADA82C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678356" y="2693575"/>
            <a:ext cx="241762" cy="294448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AD773EA1-4EB0-4D58-BAAC-BC33BD599363}" type="datetime'''''''''''''''''''0,''''''''''''''''3'''''''''''''''''''''">
              <a:rPr lang="lt-LT" altLang="en-US" smtClean="0"/>
              <a:pPr/>
              <a:t>0,3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EB081E24-4AAC-468A-AFDB-3DCBAE061E06}" type="datetime'''''''''''''''''5''''''''''''''''''''%'''''''''''''''''''">
              <a:rPr lang="lt-LT" altLang="en-US" smtClean="0"/>
              <a:pPr/>
              <a:t>5%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24" name="Marcador de Posição do Texto 2">
            <a:extLst>
              <a:ext uri="{FF2B5EF4-FFF2-40B4-BE49-F238E27FC236}">
                <a16:creationId xmlns="" xmlns:a16="http://schemas.microsoft.com/office/drawing/2014/main" id="{931A3926-91F9-AC49-B89A-087B1A9BF3F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7907885" y="2765426"/>
            <a:ext cx="241762" cy="294448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2225" tIns="0" rIns="22225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BD5B4714-5DCF-466D-9926-C41C99B747C1}" type="datetime'''''''''''''''''''''0'''''''''',2'''''''''''''''''''''''''''">
              <a:rPr lang="lt-LT" altLang="en-US" smtClean="0"/>
              <a:pPr/>
              <a:t>0,2</a:t>
            </a:fld>
            <a:r>
              <a:rPr lang="lt-LT" altLang="en-US" dirty="0"/>
              <a:t/>
            </a:r>
            <a:br>
              <a:rPr lang="lt-LT" altLang="en-US" dirty="0"/>
            </a:br>
            <a:r>
              <a:rPr lang="lt-LT" altLang="en-US" dirty="0"/>
              <a:t>(</a:t>
            </a:r>
            <a:fld id="{768DA085-2517-4C2C-9FFB-9FAEDA7BB3B6}" type="datetime'''4''''''%'''''''''''">
              <a:rPr lang="lt-LT" altLang="en-US" smtClean="0"/>
              <a:pPr/>
              <a:t>4%</a:t>
            </a:fld>
            <a:r>
              <a:rPr lang="lt-LT" altLang="en-US" dirty="0"/>
              <a:t>)</a:t>
            </a:r>
            <a:endParaRPr lang="lt-LT" dirty="0">
              <a:sym typeface="+mn-lt"/>
            </a:endParaRPr>
          </a:p>
        </p:txBody>
      </p:sp>
      <p:sp>
        <p:nvSpPr>
          <p:cNvPr id="25" name="Rectangle 29">
            <a:extLst>
              <a:ext uri="{FF2B5EF4-FFF2-40B4-BE49-F238E27FC236}">
                <a16:creationId xmlns="" xmlns:a16="http://schemas.microsoft.com/office/drawing/2014/main" id="{F0612A21-5796-F248-9E14-7B633D6C4FAD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7742562" y="3138919"/>
            <a:ext cx="572408" cy="14722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041F086-1937-46F7-81CE-F8306F2AAFD4}" type="datetime'''Tei''''s''i''''''''''n''''g''''u''''''m''a''''''s'''''''''">
              <a:rPr lang="lt-LT" altLang="en-US" sz="1200" smtClean="0">
                <a:solidFill>
                  <a:srgbClr val="000000"/>
                </a:solidFill>
              </a:rPr>
              <a:pPr/>
              <a:t>Teisingumas</a:t>
            </a:fld>
            <a:endParaRPr lang="lt-LT" sz="12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44" name="Stačiakampis 43"/>
          <p:cNvSpPr/>
          <p:nvPr/>
        </p:nvSpPr>
        <p:spPr>
          <a:xfrm>
            <a:off x="177923" y="3326296"/>
            <a:ext cx="8820615" cy="128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Analizuojamas VNT portfelis užima 4,8 mln. kv. m., </a:t>
            </a:r>
            <a:r>
              <a:rPr lang="lt-LT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valdomas 281 skirtingos valstybės įstaigos ar institucijos</a:t>
            </a: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 48 % viso VNT portfelio dalies valdo Švietimo ir sporto srities įstaigos.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Bendra VNT portfelio vertė pagal 2018 m. RC masinio vertinimo duomenis siekia 1,2 mlrd. EUR.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32 % VNT portfelio ploto sudaro mokslo paskirties VNT, 18 % – gydymo paskirties VNT, 17 % –  gyvenamosios paskirties VNT.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Įstaigos nurodo, kad net 126 tūkst. kv. m. VNT ploto yra nenaudojama veiklai vykdyti.</a:t>
            </a:r>
          </a:p>
        </p:txBody>
      </p:sp>
      <p:sp>
        <p:nvSpPr>
          <p:cNvPr id="45" name="Stačiakampis 44"/>
          <p:cNvSpPr/>
          <p:nvPr/>
        </p:nvSpPr>
        <p:spPr>
          <a:xfrm>
            <a:off x="266027" y="197542"/>
            <a:ext cx="83204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bg1"/>
                </a:solidFill>
              </a:rPr>
              <a:t>ANALIZUOJAMAS </a:t>
            </a:r>
            <a:r>
              <a:rPr lang="lt-LT" sz="1600" b="1" dirty="0" smtClean="0">
                <a:solidFill>
                  <a:schemeClr val="bg1"/>
                </a:solidFill>
              </a:rPr>
              <a:t>VNT </a:t>
            </a:r>
            <a:r>
              <a:rPr lang="lt-LT" sz="1600" b="1" dirty="0">
                <a:solidFill>
                  <a:schemeClr val="bg1"/>
                </a:solidFill>
              </a:rPr>
              <a:t>PORTFELIS UŽIMA </a:t>
            </a:r>
            <a:r>
              <a:rPr lang="lt-LT" sz="1600" b="1" dirty="0" smtClean="0">
                <a:solidFill>
                  <a:schemeClr val="bg1"/>
                </a:solidFill>
              </a:rPr>
              <a:t>4,8 MLN. KV. M, BEVEIK PUSĖ PORTFELIO YRA VALDOMA ŠVIETIMO IR SPORTO SRITIES ĮSTAIGŲ</a:t>
            </a:r>
            <a:endParaRPr lang="lt-L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7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89DD18-3915-0949-B474-3DA2F99B3CF6}"/>
              </a:ext>
            </a:extLst>
          </p:cNvPr>
          <p:cNvSpPr txBox="1"/>
          <p:nvPr/>
        </p:nvSpPr>
        <p:spPr>
          <a:xfrm>
            <a:off x="81066" y="503203"/>
            <a:ext cx="5444917" cy="1846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</a:pPr>
            <a:r>
              <a:rPr lang="lt-LT" sz="1200" b="1" kern="120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METINĖS VNT PRIEŽIŪROS IR EKSPLOATACIJOS IŠLAIDOS PAGAL SRITIS, MLN. EUR</a:t>
            </a:r>
            <a:endParaRPr lang="lt-LT" sz="1200" b="1" kern="1200" baseline="300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14">
            <a:extLst>
              <a:ext uri="{FF2B5EF4-FFF2-40B4-BE49-F238E27FC236}">
                <a16:creationId xmlns="" xmlns:a16="http://schemas.microsoft.com/office/drawing/2014/main" id="{EC07727C-53B7-4AA1-BC8E-0C16872DCB30}"/>
              </a:ext>
            </a:extLst>
          </p:cNvPr>
          <p:cNvCxnSpPr/>
          <p:nvPr>
            <p:custDataLst>
              <p:tags r:id="rId1"/>
            </p:custDataLst>
          </p:nvPr>
        </p:nvCxnSpPr>
        <p:spPr bwMode="gray">
          <a:xfrm>
            <a:off x="2501900" y="2301875"/>
            <a:ext cx="352425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13">
            <a:extLst>
              <a:ext uri="{FF2B5EF4-FFF2-40B4-BE49-F238E27FC236}">
                <a16:creationId xmlns="" xmlns:a16="http://schemas.microsoft.com/office/drawing/2014/main" id="{CC7D70DD-2D6D-433D-BA54-5F9589CB9A57}"/>
              </a:ext>
            </a:extLst>
          </p:cNvPr>
          <p:cNvCxnSpPr/>
          <p:nvPr>
            <p:custDataLst>
              <p:tags r:id="rId2"/>
            </p:custDataLst>
          </p:nvPr>
        </p:nvCxnSpPr>
        <p:spPr bwMode="gray">
          <a:xfrm>
            <a:off x="1709738" y="1643063"/>
            <a:ext cx="350838" cy="0"/>
          </a:xfrm>
          <a:prstGeom prst="line">
            <a:avLst/>
          </a:prstGeom>
          <a:noFill/>
          <a:ln w="6350" cap="flat" cmpd="sng" algn="ctr">
            <a:solidFill>
              <a:srgbClr val="969696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11" name="Chart 116">
            <a:extLst>
              <a:ext uri="{FF2B5EF4-FFF2-40B4-BE49-F238E27FC236}">
                <a16:creationId xmlns="" xmlns:a16="http://schemas.microsoft.com/office/drawing/2014/main" id="{278401B0-3C48-AD46-ACBD-83A36C698DF8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30133829"/>
              </p:ext>
            </p:extLst>
          </p:nvPr>
        </p:nvGraphicFramePr>
        <p:xfrm>
          <a:off x="106982" y="558533"/>
          <a:ext cx="4623551" cy="1864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sp>
        <p:nvSpPr>
          <p:cNvPr id="12" name="Marcador de Posição do Texto 2">
            <a:extLst>
              <a:ext uri="{FF2B5EF4-FFF2-40B4-BE49-F238E27FC236}">
                <a16:creationId xmlns="" xmlns:a16="http://schemas.microsoft.com/office/drawing/2014/main" id="{88F558A1-F72A-4DA0-8E2B-24925F1C422E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4221163" y="2195675"/>
            <a:ext cx="219075" cy="168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4D41E5F4-0AD5-4224-B2FB-CA139BA8BE5E}" type="datetime'''0'''''''''''',''''''''''''''''''''''''''''''''''''''''0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0,0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13" name="Rectangle 27">
            <a:extLst>
              <a:ext uri="{FF2B5EF4-FFF2-40B4-BE49-F238E27FC236}">
                <a16:creationId xmlns="" xmlns:a16="http://schemas.microsoft.com/office/drawing/2014/main" id="{20A3FB95-15B9-4029-ABE3-D15140A830D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3432823" y="2363950"/>
            <a:ext cx="512763" cy="336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A02B39-7844-414C-BA50-046F607A95D7}" type="datetime'''''So''c''i''''''''''''''''a''''l''inė ''''''''a''psau''g''a'">
              <a:rPr kumimoji="0" lang="lt-LT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Socialinė apsauga</a:t>
            </a:fld>
            <a:endParaRPr kumimoji="0" lang="lt-L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4" name="Marcador de Posição do Texto 2">
            <a:extLst>
              <a:ext uri="{FF2B5EF4-FFF2-40B4-BE49-F238E27FC236}">
                <a16:creationId xmlns="" xmlns:a16="http://schemas.microsoft.com/office/drawing/2014/main" id="{C1DB2050-20E8-484A-AD31-97EAB868581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3580248" y="2133600"/>
            <a:ext cx="219075" cy="168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6D65D05A-2045-4A31-8CC9-E2CF7F51BB14}" type="datetime'0'''''''''''''''''''''''''''',''''3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0,3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15" name="Marcador de Posição do Texto 2">
            <a:extLst>
              <a:ext uri="{FF2B5EF4-FFF2-40B4-BE49-F238E27FC236}">
                <a16:creationId xmlns="" xmlns:a16="http://schemas.microsoft.com/office/drawing/2014/main" id="{8872F1DA-5FBA-439A-B68C-D07F478F891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3580249" y="2012388"/>
            <a:ext cx="219075" cy="16827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626690AD-68EA-41DD-BB83-23BA1501E79E}" type="datetime'''''''2,''''''''''''''''''''''''''6''''''''''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2,6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6" name="Marcador de Posição do Texto 2">
            <a:extLst>
              <a:ext uri="{FF2B5EF4-FFF2-40B4-BE49-F238E27FC236}">
                <a16:creationId xmlns="" xmlns:a16="http://schemas.microsoft.com/office/drawing/2014/main" id="{08BCFD60-EEC9-4A0C-A77F-A90BA1191DA4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52199" y="2128217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DED8017F-BAB8-47F8-BEED-671FE2DC780F}" type="datetime'''''''''''''1''''''''''''''1'''''',''''4''''''''''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11,4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17" name="Marcador de Posição do Texto 2">
            <a:extLst>
              <a:ext uri="{FF2B5EF4-FFF2-40B4-BE49-F238E27FC236}">
                <a16:creationId xmlns="" xmlns:a16="http://schemas.microsoft.com/office/drawing/2014/main" id="{ADD30405-3DF7-46C2-AD91-FE4F1C1ADBA9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2964733" y="2133600"/>
            <a:ext cx="219075" cy="168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72C9D2E3-CF76-41E9-A858-D987E7C93A70}" type="datetime'''''''''''''''''''''''''''''''''''''''''''0'''',7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0,7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18" name="Marcador de Posição do Texto 2">
            <a:extLst>
              <a:ext uri="{FF2B5EF4-FFF2-40B4-BE49-F238E27FC236}">
                <a16:creationId xmlns="" xmlns:a16="http://schemas.microsoft.com/office/drawing/2014/main" id="{84B27CD7-1E35-4EAF-BCE9-891EC869C194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966243" y="1911487"/>
            <a:ext cx="217565" cy="2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862FB37E-5108-47AA-9FFA-E19018953024}" type="datetime'''''5'''''''''''''''''',''''''''''''''''''''''6''''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5,6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19" name="Rectangle 30">
            <a:extLst>
              <a:ext uri="{FF2B5EF4-FFF2-40B4-BE49-F238E27FC236}">
                <a16:creationId xmlns="" xmlns:a16="http://schemas.microsoft.com/office/drawing/2014/main" id="{113F4DDD-4AC6-4106-A37A-59FACE1D012D}"/>
              </a:ext>
            </a:extLst>
          </p:cNvPr>
          <p:cNvSpPr/>
          <p:nvPr>
            <p:custDataLst>
              <p:tags r:id="rId11"/>
            </p:custDataLst>
          </p:nvPr>
        </p:nvSpPr>
        <p:spPr bwMode="auto">
          <a:xfrm>
            <a:off x="2236010" y="2341542"/>
            <a:ext cx="423863" cy="336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7C779F-E800-4483-955D-7459ECE72A65}" type="datetime'V''''''''i''d''''''a''''us'''' ''''re''i''''''''''kala''i'">
              <a:rPr kumimoji="0" lang="lt-LT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Vidaus reikalai</a:t>
            </a:fld>
            <a:endParaRPr kumimoji="0" lang="lt-L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0" name="Marcador de Posição do Texto 2">
            <a:extLst>
              <a:ext uri="{FF2B5EF4-FFF2-40B4-BE49-F238E27FC236}">
                <a16:creationId xmlns="" xmlns:a16="http://schemas.microsoft.com/office/drawing/2014/main" id="{532EF372-0E97-4990-A3DF-A84B1E3E6ABE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1082884" y="1223963"/>
            <a:ext cx="219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0BFBE93A-8540-4A33-8041-213AB4BBFDC6}" type="datetime'''''''6'''''''''''''''',''''''''2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6,2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21" name="Marcador de Posição do Texto 2">
            <a:extLst>
              <a:ext uri="{FF2B5EF4-FFF2-40B4-BE49-F238E27FC236}">
                <a16:creationId xmlns="" xmlns:a16="http://schemas.microsoft.com/office/drawing/2014/main" id="{23DEEFE4-384D-4959-AC90-3B56AA851F9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301940" y="1928251"/>
            <a:ext cx="219075" cy="168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05C80B9B-806C-4112-AAB0-9F685A71D990}" type="datetime'''''''''''''''''''''''''''''''''''''''''''1'',''''1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1,1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A7612C1F-C59D-41C8-A6BA-0F0BB751DDAC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2854325" y="2373196"/>
            <a:ext cx="42545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481021-3D98-42D3-A81B-E1CA1741A894}" type="datetime'''''''''''''''''''''''''K''u''ltūra'''''''''''''">
              <a:rPr kumimoji="0" lang="lt-LT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Kultūra</a:t>
            </a:fld>
            <a:endParaRPr kumimoji="0" lang="lt-L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3" name="Marcador de Posição do Texto 2">
            <a:extLst>
              <a:ext uri="{FF2B5EF4-FFF2-40B4-BE49-F238E27FC236}">
                <a16:creationId xmlns="" xmlns:a16="http://schemas.microsoft.com/office/drawing/2014/main" id="{370CBB14-E9D1-4F22-8E0E-EA939A2CEBE8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45617" y="983854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DD9CB6E1-FE28-4535-AEED-59ABEF03E2C7}" type="datetime'''''''''49,''''''''''''''''''''''''''''''1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49,1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24" name="Marcador de Posição do Texto 2">
            <a:extLst>
              <a:ext uri="{FF2B5EF4-FFF2-40B4-BE49-F238E27FC236}">
                <a16:creationId xmlns="" xmlns:a16="http://schemas.microsoft.com/office/drawing/2014/main" id="{B9CE6605-4261-464F-B65E-2DE0BC1154FC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2301941" y="1759976"/>
            <a:ext cx="219075" cy="16827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290462A7-3573-41D0-9A50-DE09C3F15CB5}" type="datetime'''''''''''''''''''''''4'''''''''''''',''''''''''''''''7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4,7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5" name="Marcador de Posição do Texto 2">
            <a:extLst>
              <a:ext uri="{FF2B5EF4-FFF2-40B4-BE49-F238E27FC236}">
                <a16:creationId xmlns="" xmlns:a16="http://schemas.microsoft.com/office/drawing/2014/main" id="{DFF15B30-86FC-4D75-9E1C-EAC196CFC63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4204087" y="2049462"/>
            <a:ext cx="219075" cy="168275"/>
          </a:xfrm>
          <a:prstGeom prst="rect">
            <a:avLst/>
          </a:prstGeom>
          <a:solidFill>
            <a:srgbClr val="48B9D5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SzTx/>
              <a:buFont typeface="Calibri" panose="020F0502020204030204" pitchFamily="34" charset="0"/>
              <a:buNone/>
              <a:tabLst/>
              <a:defRPr/>
            </a:pPr>
            <a:fld id="{C298D832-DE71-4D7B-AA87-212C41ED90BB}" type="datetime'''''''1'''''''''''''''',''''''''''''6'''''''''''">
              <a:rPr kumimoji="0" lang="en-US" alt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1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SzTx/>
                <a:buFont typeface="Calibri" panose="020F0502020204030204" pitchFamily="34" charset="0"/>
                <a:buNone/>
                <a:tabLst/>
                <a:defRPr/>
              </a:pPr>
              <a:t>1,6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="" xmlns:a16="http://schemas.microsoft.com/office/drawing/2014/main" id="{83896EC7-AED9-4795-A749-BD89DEA26F6C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2803525" y="3289300"/>
            <a:ext cx="544513" cy="336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7" name="Rectangle 34">
            <a:extLst>
              <a:ext uri="{FF2B5EF4-FFF2-40B4-BE49-F238E27FC236}">
                <a16:creationId xmlns="" xmlns:a16="http://schemas.microsoft.com/office/drawing/2014/main" id="{8D3C98E8-0066-4D53-A904-5B247370C6CD}"/>
              </a:ext>
            </a:extLst>
          </p:cNvPr>
          <p:cNvSpPr/>
          <p:nvPr>
            <p:custDataLst>
              <p:tags r:id="rId19"/>
            </p:custDataLst>
          </p:nvPr>
        </p:nvSpPr>
        <p:spPr bwMode="auto">
          <a:xfrm>
            <a:off x="4067562" y="2400571"/>
            <a:ext cx="71120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1E877-09D9-4671-950C-5888694F425D}" type="datetime'''Te''''i''''s''''''in''''''''''''''g''''''um''''a''''s'''">
              <a:rPr kumimoji="0" lang="lt-LT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Teisingumas</a:t>
            </a:fld>
            <a:endParaRPr kumimoji="0" lang="lt-L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8" name="Rectangle 24">
            <a:extLst>
              <a:ext uri="{FF2B5EF4-FFF2-40B4-BE49-F238E27FC236}">
                <a16:creationId xmlns="" xmlns:a16="http://schemas.microsoft.com/office/drawing/2014/main" id="{04374DFA-051C-473A-A84D-AC971B363D6C}"/>
              </a:ext>
            </a:extLst>
          </p:cNvPr>
          <p:cNvSpPr/>
          <p:nvPr>
            <p:custDataLst>
              <p:tags r:id="rId20"/>
            </p:custDataLst>
          </p:nvPr>
        </p:nvSpPr>
        <p:spPr bwMode="auto">
          <a:xfrm>
            <a:off x="1311275" y="3289300"/>
            <a:ext cx="35560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non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29" name="Marcador de Posição do Texto 2">
            <a:extLst>
              <a:ext uri="{FF2B5EF4-FFF2-40B4-BE49-F238E27FC236}">
                <a16:creationId xmlns="" xmlns:a16="http://schemas.microsoft.com/office/drawing/2014/main" id="{917FAEBE-8B87-445F-B734-897A4754D50C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1666875" y="1474788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9D5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A8E7EE8E-FFB4-479E-83EC-F4DA5299C272}" type="datetime'''''''1''4'''''',''''5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14,5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30" name="Marcador de Posição do Texto 2">
            <a:extLst>
              <a:ext uri="{FF2B5EF4-FFF2-40B4-BE49-F238E27FC236}">
                <a16:creationId xmlns="" xmlns:a16="http://schemas.microsoft.com/office/drawing/2014/main" id="{814DF507-D29C-4A93-B1DA-31C060C9660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1666875" y="1743211"/>
            <a:ext cx="219075" cy="168275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EB774FFA-D849-45D8-9282-7EADDE68ACD1}" type="datetime'''''''3'''''''''''''''''''',''''''''''''''''''''''''''''1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3,1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31" name="Marcador de Posição do Texto 2">
            <a:extLst>
              <a:ext uri="{FF2B5EF4-FFF2-40B4-BE49-F238E27FC236}">
                <a16:creationId xmlns="" xmlns:a16="http://schemas.microsoft.com/office/drawing/2014/main" id="{84724E10-7EF8-4B59-B57A-45879A290966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91498" y="854851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8B9D5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F23595C8-8303-496B-BFA9-1C0D6E66385B}" type="datetime'''''''''''''''''2''''''''''''0,''''''1'''''''''''">
              <a:rPr lang="en-US" altLang="en-US" sz="1100" smtClean="0">
                <a:latin typeface="Calibri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20,1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32" name="Rectangle 28">
            <a:extLst>
              <a:ext uri="{FF2B5EF4-FFF2-40B4-BE49-F238E27FC236}">
                <a16:creationId xmlns="" xmlns:a16="http://schemas.microsoft.com/office/drawing/2014/main" id="{E2DA5F28-0EDA-4938-9993-2145E1EE6BF4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868905" y="2352897"/>
            <a:ext cx="550863" cy="3365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txBody>
          <a:bodyPr wrap="square" lIns="0" tIns="0" rIns="0" bIns="0"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6D9EE-FCE5-4FD5-AF5F-65FE4237F3DD}" type="datetime'Šviet''i''''''ma''''s'' ''''ir'''''' sp''''''or''''tas'''''''">
              <a:rPr kumimoji="0" lang="lt-LT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Švietimas ir sportas</a:t>
            </a:fld>
            <a:endParaRPr kumimoji="0" lang="lt-LT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33" name="Rectangle 43">
            <a:extLst>
              <a:ext uri="{FF2B5EF4-FFF2-40B4-BE49-F238E27FC236}">
                <a16:creationId xmlns="" xmlns:a16="http://schemas.microsoft.com/office/drawing/2014/main" id="{82D373CF-F63F-4396-9F14-4CFE0DDC0857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3127375" y="1463675"/>
            <a:ext cx="196850" cy="147638"/>
          </a:xfrm>
          <a:prstGeom prst="rect">
            <a:avLst/>
          </a:prstGeom>
          <a:solidFill>
            <a:srgbClr val="969696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42">
            <a:extLst>
              <a:ext uri="{FF2B5EF4-FFF2-40B4-BE49-F238E27FC236}">
                <a16:creationId xmlns="" xmlns:a16="http://schemas.microsoft.com/office/drawing/2014/main" id="{1D9996A4-A4A5-45CB-91A6-E6801E74456B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3127375" y="1244600"/>
            <a:ext cx="196850" cy="147638"/>
          </a:xfrm>
          <a:prstGeom prst="rect">
            <a:avLst/>
          </a:prstGeom>
          <a:solidFill>
            <a:srgbClr val="48B9D5"/>
          </a:soli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bg1">
                    <a:lumMod val="7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95943" marR="0" lvl="0" indent="-195943" defTabSz="91440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ABCD3A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Marcador de Posição do Texto 2">
            <a:extLst>
              <a:ext uri="{FF2B5EF4-FFF2-40B4-BE49-F238E27FC236}">
                <a16:creationId xmlns="" xmlns:a16="http://schemas.microsoft.com/office/drawing/2014/main" id="{BE38C1B1-ACFE-49B4-96B8-01D580A690B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3375025" y="1458913"/>
            <a:ext cx="960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D0221EC3-F821-4AC0-82DF-D7AEAA684149}" type="datetime'''''P''''''''''''''''i''''''r''k''''''i''m''as iš išorė''''s'">
              <a:rPr lang="lt-LT" altLang="en-US" sz="1100" smtClean="0">
                <a:latin typeface="Calibri"/>
              </a:rPr>
              <a:pPr marL="0" lvl="1" indent="0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Pirkimas iš išorės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36" name="Marcador de Posição do Texto 2">
            <a:extLst>
              <a:ext uri="{FF2B5EF4-FFF2-40B4-BE49-F238E27FC236}">
                <a16:creationId xmlns="" xmlns:a16="http://schemas.microsoft.com/office/drawing/2014/main" id="{FE34EC8E-EFDB-4F8B-AC0C-45A9EE519E1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375025" y="1239838"/>
            <a:ext cx="8985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Clr>
                <a:srgbClr val="ABCD3A"/>
              </a:buClr>
              <a:buFont typeface="Calibri" panose="020F0502020204030204" pitchFamily="34" charset="0"/>
              <a:buNone/>
            </a:pPr>
            <a:fld id="{11C4D2A1-EF44-48BE-8908-E43388658719}" type="datetime'''''''''''Vidin''''iai ''''''''''r''''''''e''s''u''r''s''''ai'">
              <a:rPr lang="en-US" altLang="en-US" sz="1100" smtClean="0">
                <a:latin typeface="Calibri"/>
              </a:rPr>
              <a:pPr marL="0" lvl="1" indent="0">
                <a:spcBef>
                  <a:spcPct val="0"/>
                </a:spcBef>
                <a:spcAft>
                  <a:spcPct val="0"/>
                </a:spcAft>
                <a:buClr>
                  <a:srgbClr val="ABCD3A"/>
                </a:buClr>
                <a:buFont typeface="Calibri" panose="020F0502020204030204" pitchFamily="34" charset="0"/>
                <a:buNone/>
              </a:pPr>
              <a:t>Vidiniai resursai</a:t>
            </a:fld>
            <a:endParaRPr lang="en-US" sz="1100" dirty="0">
              <a:latin typeface="Calibri"/>
              <a:sym typeface="+mn-lt"/>
            </a:endParaRPr>
          </a:p>
        </p:txBody>
      </p:sp>
      <p:sp>
        <p:nvSpPr>
          <p:cNvPr id="37" name="Stačiakampis 36"/>
          <p:cNvSpPr/>
          <p:nvPr/>
        </p:nvSpPr>
        <p:spPr>
          <a:xfrm>
            <a:off x="225415" y="2363999"/>
            <a:ext cx="5309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DA27C6E-8686-4CE2-91BC-9F412C9B1BAD}" type="datetime'''''''''''Iš'''''''''' ''''''v''i''''''''''''''''''so'''">
              <a:rPr lang="lt-LT" altLang="en-US" kern="1200">
                <a:latin typeface="Calibri"/>
                <a:ea typeface="+mn-ea"/>
                <a:cs typeface="+mn-cs"/>
              </a:rPr>
              <a:pPr/>
              <a:t>Iš viso</a:t>
            </a:fld>
            <a:endParaRPr lang="lt-LT" sz="1800" kern="1200" dirty="0">
              <a:solidFill>
                <a:srgbClr val="134753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8" name="Stačiakampis 37"/>
          <p:cNvSpPr/>
          <p:nvPr/>
        </p:nvSpPr>
        <p:spPr>
          <a:xfrm>
            <a:off x="1438108" y="2294374"/>
            <a:ext cx="7216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kern="1200" dirty="0" smtClean="0">
                <a:solidFill>
                  <a:srgbClr val="134753"/>
                </a:solidFill>
                <a:latin typeface="Calibri"/>
                <a:ea typeface="+mn-ea"/>
                <a:cs typeface="+mn-cs"/>
              </a:rPr>
              <a:t>Sveikatos</a:t>
            </a:r>
          </a:p>
          <a:p>
            <a:r>
              <a:rPr lang="lt-LT" kern="1200" dirty="0" smtClean="0">
                <a:solidFill>
                  <a:srgbClr val="134753"/>
                </a:solidFill>
                <a:latin typeface="Calibri"/>
                <a:ea typeface="+mn-ea"/>
                <a:cs typeface="+mn-cs"/>
              </a:rPr>
              <a:t>apsauga</a:t>
            </a:r>
            <a:endParaRPr lang="lt-LT" kern="1200" dirty="0">
              <a:solidFill>
                <a:srgbClr val="134753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9" name="Stačiakampis 38"/>
          <p:cNvSpPr/>
          <p:nvPr/>
        </p:nvSpPr>
        <p:spPr>
          <a:xfrm>
            <a:off x="0" y="0"/>
            <a:ext cx="8887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400" b="1" dirty="0" smtClean="0">
                <a:solidFill>
                  <a:schemeClr val="bg1"/>
                </a:solidFill>
              </a:rPr>
              <a:t>IŠLAIKYTI 1 KV. M VNT KAINUOJA 28,7 EUR PER METUS, IŠ KURIŲ </a:t>
            </a:r>
            <a:r>
              <a:rPr lang="lt-LT" sz="1400" b="1" dirty="0">
                <a:solidFill>
                  <a:schemeClr val="bg1"/>
                </a:solidFill>
              </a:rPr>
              <a:t>13,4 </a:t>
            </a:r>
            <a:r>
              <a:rPr lang="lt-LT" sz="1400" b="1" dirty="0" err="1">
                <a:solidFill>
                  <a:schemeClr val="bg1"/>
                </a:solidFill>
              </a:rPr>
              <a:t>eur</a:t>
            </a:r>
            <a:r>
              <a:rPr lang="lt-LT" sz="1400" b="1" dirty="0">
                <a:solidFill>
                  <a:schemeClr val="bg1"/>
                </a:solidFill>
              </a:rPr>
              <a:t> SKIRIAMA PRIEŽIŪRAI IR EKSPLOATACIJAI – DIDŽIĄJA DALIMI VYKDOMAI VIDINIŲ RESURSŲ</a:t>
            </a:r>
          </a:p>
        </p:txBody>
      </p:sp>
      <p:sp>
        <p:nvSpPr>
          <p:cNvPr id="40" name="Stačiakampis 39"/>
          <p:cNvSpPr/>
          <p:nvPr/>
        </p:nvSpPr>
        <p:spPr>
          <a:xfrm>
            <a:off x="4995746" y="1206384"/>
            <a:ext cx="3891776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Didžiausią VNT priežiūros ir eksploatacijos išlaidų dalį sudaro DU darbuotojams, atliekantiems VNT priežiūros ir eksploatacijos funkcijas, ir tik nedidelę dalį išlaidų dalį sudaro paslaugų, perkamų iš išorės, kaina. </a:t>
            </a:r>
          </a:p>
          <a:p>
            <a:pPr marL="171450" indent="-171450" algn="just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Socialinis  aspektas, atsisakant perteklinių darbuotojų  regionuose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8349AFD-2F9A-457F-A360-E3FF360B656B}"/>
              </a:ext>
            </a:extLst>
          </p:cNvPr>
          <p:cNvSpPr txBox="1"/>
          <p:nvPr/>
        </p:nvSpPr>
        <p:spPr>
          <a:xfrm>
            <a:off x="81066" y="2852555"/>
            <a:ext cx="4697696" cy="153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lt-LT" sz="1000" b="1" dirty="0" smtClean="0"/>
              <a:t>METINĖS VNT PRIEŽIŪROS/EKSPL. </a:t>
            </a:r>
            <a:r>
              <a:rPr lang="lt-LT" sz="1000" b="1" dirty="0"/>
              <a:t>IŠLAIDOS 1 KV. M. PAGAL SRITIS, EUR</a:t>
            </a:r>
            <a:endParaRPr lang="lt-LT" sz="1000" b="1" baseline="30000" dirty="0"/>
          </a:p>
        </p:txBody>
      </p:sp>
      <p:graphicFrame>
        <p:nvGraphicFramePr>
          <p:cNvPr id="42" name="Chart 91">
            <a:extLst>
              <a:ext uri="{FF2B5EF4-FFF2-40B4-BE49-F238E27FC236}">
                <a16:creationId xmlns="" xmlns:a16="http://schemas.microsoft.com/office/drawing/2014/main" id="{78D00152-915F-0046-B407-7712BDF02115}"/>
              </a:ext>
            </a:extLst>
          </p:cNvPr>
          <p:cNvGraphicFramePr/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624156488"/>
              </p:ext>
            </p:extLst>
          </p:nvPr>
        </p:nvGraphicFramePr>
        <p:xfrm>
          <a:off x="1511456" y="3006443"/>
          <a:ext cx="3034748" cy="148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43" name="Marcador de Posição do Texto 2">
            <a:extLst>
              <a:ext uri="{FF2B5EF4-FFF2-40B4-BE49-F238E27FC236}">
                <a16:creationId xmlns="" xmlns:a16="http://schemas.microsoft.com/office/drawing/2014/main" id="{F43604FE-8016-43EF-8932-0D85FA2EF4C2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2856706" y="4071719"/>
            <a:ext cx="219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8D3C5D2F-BBDD-4367-B43F-6B86A39064BD}" type="datetime'''''''''''''''''''''9'''''''''''''''''''',''''1'''''''''">
              <a:rPr lang="en-US" altLang="en-US" sz="1100" smtClean="0">
                <a:cs typeface="Calibri" panose="020F0502020204030204" pitchFamily="34" charset="0"/>
              </a:rPr>
              <a:pPr/>
              <a:t>9,1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4" name="Marcador de Posição do Texto 2">
            <a:extLst>
              <a:ext uri="{FF2B5EF4-FFF2-40B4-BE49-F238E27FC236}">
                <a16:creationId xmlns="" xmlns:a16="http://schemas.microsoft.com/office/drawing/2014/main" id="{542110EB-6CF0-470B-A366-5F970CCA87A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913574" y="3674414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E93224BD-FBF5-4871-9118-8B80C80E56E7}" type="datetime'''''''''''''1''''6'''''',''''''''''''''''6'''''''''''''''''''">
              <a:rPr lang="en-US" altLang="en-US" sz="1100" smtClean="0">
                <a:cs typeface="Calibri" panose="020F0502020204030204" pitchFamily="34" charset="0"/>
              </a:rPr>
              <a:pPr/>
              <a:t>16,6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5" name="Marcador de Posição do Texto 2">
            <a:extLst>
              <a:ext uri="{FF2B5EF4-FFF2-40B4-BE49-F238E27FC236}">
                <a16:creationId xmlns="" xmlns:a16="http://schemas.microsoft.com/office/drawing/2014/main" id="{480A465E-5FE5-4EFF-B8AF-31A032191D96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3289736" y="3446563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D6E5E176-3584-4360-A9CF-0143B9BAC939}" type="datetime'''''''''''1''2'''''',''''''''''''''''''1'''''''''''">
              <a:rPr lang="en-US" altLang="en-US" sz="1100" smtClean="0">
                <a:cs typeface="Calibri" panose="020F0502020204030204" pitchFamily="34" charset="0"/>
              </a:rPr>
              <a:pPr/>
              <a:t>12,1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6" name="Marcador de Posição do Texto 2">
            <a:extLst>
              <a:ext uri="{FF2B5EF4-FFF2-40B4-BE49-F238E27FC236}">
                <a16:creationId xmlns="" xmlns:a16="http://schemas.microsoft.com/office/drawing/2014/main" id="{C3A03FC1-62EC-4BAE-9CD4-2AB071DBF09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gray">
          <a:xfrm>
            <a:off x="4488249" y="3271654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3CE74B7E-DEC7-4D0D-A3B8-5A2B7E3C9B67}" type="datetime'''''2''''''''''''''''''1'''''''''''''''''''''''''''''',1'">
              <a:rPr lang="en-US" altLang="en-US" sz="1100" smtClean="0">
                <a:cs typeface="Calibri" panose="020F0502020204030204" pitchFamily="34" charset="0"/>
              </a:rPr>
              <a:pPr/>
              <a:t>21,1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7" name="Rectangle 80">
            <a:extLst>
              <a:ext uri="{FF2B5EF4-FFF2-40B4-BE49-F238E27FC236}">
                <a16:creationId xmlns="" xmlns:a16="http://schemas.microsoft.com/office/drawing/2014/main" id="{47DCE08C-358A-49DF-BF44-951E03526299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41158" y="3862246"/>
            <a:ext cx="99695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894B0E-1258-4A76-A96E-49AAD2AE3C41}" type="datetime'''S''''''ocia''l''in''''''ė ''''aps''''''''au''''ga''''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Socialinė apsauga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8" name="Marcador de Posição do Texto 2">
            <a:extLst>
              <a:ext uri="{FF2B5EF4-FFF2-40B4-BE49-F238E27FC236}">
                <a16:creationId xmlns="" xmlns:a16="http://schemas.microsoft.com/office/drawing/2014/main" id="{4D891D8E-FA20-4D63-BBDC-4EA1B5283A0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gray">
          <a:xfrm>
            <a:off x="3006725" y="3104303"/>
            <a:ext cx="219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88BD4CB2-A4F0-4937-B612-12F33B9598CE}" type="datetime'''9'''''''''''',''''''''''''''''''''''''''''9'''''''''''''''''">
              <a:rPr lang="en-US" altLang="en-US" sz="1100" smtClean="0">
                <a:cs typeface="Calibri" panose="020F0502020204030204" pitchFamily="34" charset="0"/>
              </a:rPr>
              <a:pPr/>
              <a:t>9,9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Rectangle 77">
            <a:extLst>
              <a:ext uri="{FF2B5EF4-FFF2-40B4-BE49-F238E27FC236}">
                <a16:creationId xmlns="" xmlns:a16="http://schemas.microsoft.com/office/drawing/2014/main" id="{9A08E7AD-C098-42D2-AB00-396D2C235007}"/>
              </a:ext>
            </a:extLst>
          </p:cNvPr>
          <p:cNvSpPr/>
          <p:nvPr>
            <p:custDataLst>
              <p:tags r:id="rId36"/>
            </p:custDataLst>
          </p:nvPr>
        </p:nvSpPr>
        <p:spPr bwMode="auto">
          <a:xfrm>
            <a:off x="401241" y="3272578"/>
            <a:ext cx="102870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DC3D652-72F8-471F-B490-8DBB53E24B56}" type="datetime'''''S''''v''''ei''''''''''''k''a''t''''os ap''s''au''g''''a''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Sveikatos apsauga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0" name="Rectangle 75">
            <a:extLst>
              <a:ext uri="{FF2B5EF4-FFF2-40B4-BE49-F238E27FC236}">
                <a16:creationId xmlns="" xmlns:a16="http://schemas.microsoft.com/office/drawing/2014/main" id="{6BD06A3A-7FE9-4F28-A579-2D8F0E74C2DC}"/>
              </a:ext>
            </a:extLst>
          </p:cNvPr>
          <p:cNvSpPr/>
          <p:nvPr>
            <p:custDataLst>
              <p:tags r:id="rId37"/>
            </p:custDataLst>
          </p:nvPr>
        </p:nvSpPr>
        <p:spPr bwMode="auto">
          <a:xfrm>
            <a:off x="931686" y="4238830"/>
            <a:ext cx="455613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C17FF40D-D662-4E54-8B8B-16E9668B68A9}" type="datetime'V''''''''''''i''d''''urki''s'''''''''''''''''''''">
              <a:rPr lang="lt-LT" altLang="en-US" sz="1100" smtClean="0">
                <a:solidFill>
                  <a:srgbClr val="FF0000"/>
                </a:solidFill>
                <a:cs typeface="Calibri" panose="020F0502020204030204" pitchFamily="34" charset="0"/>
              </a:rPr>
              <a:pPr/>
              <a:t>Vidurkis</a:t>
            </a:fld>
            <a:endParaRPr lang="lt-LT" sz="11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Rectangle 79">
            <a:extLst>
              <a:ext uri="{FF2B5EF4-FFF2-40B4-BE49-F238E27FC236}">
                <a16:creationId xmlns="" xmlns:a16="http://schemas.microsoft.com/office/drawing/2014/main" id="{3ADE95EB-1D7B-4870-BBAA-4392A6585A5E}"/>
              </a:ext>
            </a:extLst>
          </p:cNvPr>
          <p:cNvSpPr/>
          <p:nvPr>
            <p:custDataLst>
              <p:tags r:id="rId38"/>
            </p:custDataLst>
          </p:nvPr>
        </p:nvSpPr>
        <p:spPr bwMode="auto">
          <a:xfrm>
            <a:off x="703367" y="4071719"/>
            <a:ext cx="69850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83E40271-1958-49F8-B1AD-23B4D7793CEF}" type="datetime'''''''T''''e''''isi''''''n''''g''''''''''um''''a''s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Teisingumas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" name="Marcador de Posição do Texto 2">
            <a:extLst>
              <a:ext uri="{FF2B5EF4-FFF2-40B4-BE49-F238E27FC236}">
                <a16:creationId xmlns="" xmlns:a16="http://schemas.microsoft.com/office/drawing/2014/main" id="{2B6CD4CC-7752-4189-9466-1FD1ACD91C22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gray">
          <a:xfrm>
            <a:off x="3493827" y="4239994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D924869E-B579-4138-8FAF-BFE19F88795D}" type="datetime'1''''3'''''''''''',''4'''''">
              <a:rPr lang="en-US" altLang="en-US" sz="1100" smtClean="0">
                <a:cs typeface="Calibri" panose="020F0502020204030204" pitchFamily="34" charset="0"/>
              </a:rPr>
              <a:pPr/>
              <a:t>13,4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Marcador de Posição do Texto 2">
            <a:extLst>
              <a:ext uri="{FF2B5EF4-FFF2-40B4-BE49-F238E27FC236}">
                <a16:creationId xmlns="" xmlns:a16="http://schemas.microsoft.com/office/drawing/2014/main" id="{4D5CBD7D-69B6-4AB9-BF15-ED19599EF22D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gray">
          <a:xfrm>
            <a:off x="3203314" y="3864619"/>
            <a:ext cx="2905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89406EA6-6A3A-4422-985F-CD9FB9496223}" type="datetime'''1''1'''''''''''''''''''',''''5'''''''''''''''''''''''">
              <a:rPr lang="en-US" altLang="en-US" sz="1100" smtClean="0">
                <a:cs typeface="Calibri" panose="020F0502020204030204" pitchFamily="34" charset="0"/>
              </a:rPr>
              <a:pPr/>
              <a:t>11,5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Rectangle 81">
            <a:extLst>
              <a:ext uri="{FF2B5EF4-FFF2-40B4-BE49-F238E27FC236}">
                <a16:creationId xmlns="" xmlns:a16="http://schemas.microsoft.com/office/drawing/2014/main" id="{F8A7F106-6E39-44A4-B25A-9A76C55B0027}"/>
              </a:ext>
            </a:extLst>
          </p:cNvPr>
          <p:cNvSpPr/>
          <p:nvPr>
            <p:custDataLst>
              <p:tags r:id="rId41"/>
            </p:custDataLst>
          </p:nvPr>
        </p:nvSpPr>
        <p:spPr bwMode="auto">
          <a:xfrm>
            <a:off x="974549" y="3684606"/>
            <a:ext cx="41275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AA745E14-B663-46C4-ABD3-7633DD3C23FE}" type="datetime'''K''''''''ul''''''''t''''''''''''''''ū''ra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Kultūra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5" name="Rectangle 76">
            <a:extLst>
              <a:ext uri="{FF2B5EF4-FFF2-40B4-BE49-F238E27FC236}">
                <a16:creationId xmlns="" xmlns:a16="http://schemas.microsoft.com/office/drawing/2014/main" id="{9292D301-EAA4-45E5-BB94-C170CB89439D}"/>
              </a:ext>
            </a:extLst>
          </p:cNvPr>
          <p:cNvSpPr/>
          <p:nvPr>
            <p:custDataLst>
              <p:tags r:id="rId42"/>
            </p:custDataLst>
          </p:nvPr>
        </p:nvSpPr>
        <p:spPr bwMode="auto">
          <a:xfrm>
            <a:off x="331391" y="3104303"/>
            <a:ext cx="1098550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6FCB51F3-33A3-4950-9F8E-0B8BD8BAA84C}" type="datetime'''''Šviet''im''a''''s i''r s''''''''''''''''p''o''rta''s''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Švietimas ir sportas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6" name="Rectangle 78">
            <a:extLst>
              <a:ext uri="{FF2B5EF4-FFF2-40B4-BE49-F238E27FC236}">
                <a16:creationId xmlns="" xmlns:a16="http://schemas.microsoft.com/office/drawing/2014/main" id="{FE003605-4016-4765-8F87-DA577B53F150}"/>
              </a:ext>
            </a:extLst>
          </p:cNvPr>
          <p:cNvSpPr/>
          <p:nvPr>
            <p:custDataLst>
              <p:tags r:id="rId43"/>
            </p:custDataLst>
          </p:nvPr>
        </p:nvSpPr>
        <p:spPr bwMode="auto">
          <a:xfrm>
            <a:off x="581129" y="3506139"/>
            <a:ext cx="820738" cy="16827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fld id="{924ED262-A283-4214-8C90-D16D54C5C53C}" type="datetime'''V''''i''''''''''dau''''''''s r''''e''''''ik''''a''la''i'''''">
              <a:rPr lang="lt-LT" altLang="en-US" sz="1100" smtClean="0">
                <a:solidFill>
                  <a:srgbClr val="000000"/>
                </a:solidFill>
                <a:cs typeface="Calibri" panose="020F0502020204030204" pitchFamily="34" charset="0"/>
              </a:rPr>
              <a:pPr/>
              <a:t>Vidaus reikalai</a:t>
            </a:fld>
            <a:endParaRPr lang="lt-LT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F1BE67C1-C2F8-44E5-84A6-7C2BBC3F6121}"/>
              </a:ext>
            </a:extLst>
          </p:cNvPr>
          <p:cNvSpPr txBox="1"/>
          <p:nvPr/>
        </p:nvSpPr>
        <p:spPr>
          <a:xfrm>
            <a:off x="4995746" y="2852555"/>
            <a:ext cx="4059044" cy="1538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</a:pPr>
            <a:r>
              <a:rPr lang="lt-LT" sz="1000" b="1" dirty="0"/>
              <a:t>METINĖS VNT </a:t>
            </a:r>
            <a:r>
              <a:rPr lang="lt-LT" sz="1000" b="1" dirty="0" smtClean="0"/>
              <a:t>KOMUN. </a:t>
            </a:r>
            <a:r>
              <a:rPr lang="lt-LT" sz="1000" b="1" dirty="0"/>
              <a:t>IŠLAIDOS 1 KV. M. PAGAL SRITIS, EUR</a:t>
            </a:r>
            <a:endParaRPr lang="lt-LT" sz="1000" b="1" baseline="30000" dirty="0"/>
          </a:p>
        </p:txBody>
      </p:sp>
      <p:graphicFrame>
        <p:nvGraphicFramePr>
          <p:cNvPr id="58" name="Chart 90">
            <a:extLst>
              <a:ext uri="{FF2B5EF4-FFF2-40B4-BE49-F238E27FC236}">
                <a16:creationId xmlns="" xmlns:a16="http://schemas.microsoft.com/office/drawing/2014/main" id="{A5AABB1C-49C1-E140-A425-35576C5BB869}"/>
              </a:ext>
            </a:extLst>
          </p:cNvPr>
          <p:cNvGraphicFramePr/>
          <p:nvPr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1270204815"/>
              </p:ext>
            </p:extLst>
          </p:nvPr>
        </p:nvGraphicFramePr>
        <p:xfrm>
          <a:off x="5072967" y="3034762"/>
          <a:ext cx="3366791" cy="1447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5"/>
          </a:graphicData>
        </a:graphic>
      </p:graphicFrame>
      <p:sp>
        <p:nvSpPr>
          <p:cNvPr id="59" name="Marcador de Posição do Texto 2">
            <a:extLst>
              <a:ext uri="{FF2B5EF4-FFF2-40B4-BE49-F238E27FC236}">
                <a16:creationId xmlns="" xmlns:a16="http://schemas.microsoft.com/office/drawing/2014/main" id="{AB2575AA-0F0D-4C32-85E0-8F0AE820D5B1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8436569" y="4071719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77602148-18CD-4C75-8B33-24584F66E5F9}" type="datetime'''''2''''''''''''''3'''''''''''''',''''''''''0'''">
              <a:rPr lang="en-US" altLang="en-US" sz="1100" smtClean="0">
                <a:cs typeface="Calibri" panose="020F0502020204030204" pitchFamily="34" charset="0"/>
              </a:rPr>
              <a:pPr/>
              <a:t>23,0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0" name="Marcador de Posição do Texto 2">
            <a:extLst>
              <a:ext uri="{FF2B5EF4-FFF2-40B4-BE49-F238E27FC236}">
                <a16:creationId xmlns="" xmlns:a16="http://schemas.microsoft.com/office/drawing/2014/main" id="{155972DE-95E0-4FFA-8F3B-5401E8FF7973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gray">
          <a:xfrm>
            <a:off x="7532441" y="3887934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B8E7AF83-88DD-407B-BEEE-12475AAA4C91}" type="datetime'''''1''6'''''''''''''''''''''''''',7'''''''''''">
              <a:rPr lang="en-US" altLang="en-US" sz="1100" smtClean="0">
                <a:cs typeface="Calibri" panose="020F0502020204030204" pitchFamily="34" charset="0"/>
              </a:rPr>
              <a:pPr/>
              <a:t>16,7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Marcador de Posição do Texto 2">
            <a:extLst>
              <a:ext uri="{FF2B5EF4-FFF2-40B4-BE49-F238E27FC236}">
                <a16:creationId xmlns="" xmlns:a16="http://schemas.microsoft.com/office/drawing/2014/main" id="{8EB019FF-C065-406C-8484-279EC6D2FFA9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6941634" y="3697729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CA3E0A51-13DB-4CB7-8F04-34F96EC2EA28}" type="datetime'''''''''''''''''''''1''''''''''''''''''''2'''''',''''2'''''''">
              <a:rPr lang="en-US" altLang="en-US" sz="1100" smtClean="0">
                <a:cs typeface="Calibri" panose="020F0502020204030204" pitchFamily="34" charset="0"/>
              </a:rPr>
              <a:pPr/>
              <a:t>12,2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2" name="Marcador de Posição do Texto 2">
            <a:extLst>
              <a:ext uri="{FF2B5EF4-FFF2-40B4-BE49-F238E27FC236}">
                <a16:creationId xmlns="" xmlns:a16="http://schemas.microsoft.com/office/drawing/2014/main" id="{67732715-2861-4DF1-A102-FC409A9577F5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532441" y="3302308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9A880FDF-31CA-4281-BDFD-6FD172589BDD}" type="datetime'''''''''''''16'''''''''''''''''''''''''''',''''9'''''">
              <a:rPr lang="en-US" altLang="en-US" sz="1100" smtClean="0">
                <a:cs typeface="Calibri" panose="020F0502020204030204" pitchFamily="34" charset="0"/>
              </a:rPr>
              <a:pPr/>
              <a:t>16,9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3" name="Marcador de Posição do Texto 2">
            <a:extLst>
              <a:ext uri="{FF2B5EF4-FFF2-40B4-BE49-F238E27FC236}">
                <a16:creationId xmlns="" xmlns:a16="http://schemas.microsoft.com/office/drawing/2014/main" id="{69F45ABF-79B1-4C49-85D1-24301AC2301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307606" y="4285461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2A649DC6-B667-430D-BDAE-A510A496E3C0}" type="datetime'''''''''1''''''''''''5'''',''''''''''''''''''''''''''''3'">
              <a:rPr lang="en-US" altLang="en-US" sz="1100" smtClean="0">
                <a:cs typeface="Calibri" panose="020F0502020204030204" pitchFamily="34" charset="0"/>
              </a:rPr>
              <a:pPr/>
              <a:t>15,3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4" name="Marcador de Posição do Texto 2">
            <a:extLst>
              <a:ext uri="{FF2B5EF4-FFF2-40B4-BE49-F238E27FC236}">
                <a16:creationId xmlns="" xmlns:a16="http://schemas.microsoft.com/office/drawing/2014/main" id="{E9BF3104-5423-48EF-964B-E2B8EB0A6CA0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6466431" y="3127618"/>
            <a:ext cx="169548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2C791437-6B14-4659-B53F-EB044C04BFF0}" type="datetime'''''''''8'''''''''''''''''''',''''''''''''''''''''''''9'''''''">
              <a:rPr lang="en-US" altLang="en-US" sz="1100" smtClean="0">
                <a:cs typeface="Calibri" panose="020F0502020204030204" pitchFamily="34" charset="0"/>
              </a:rPr>
              <a:pPr/>
              <a:t>8,9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5" name="Marcador de Posição do Texto 2">
            <a:extLst>
              <a:ext uri="{FF2B5EF4-FFF2-40B4-BE49-F238E27FC236}">
                <a16:creationId xmlns="" xmlns:a16="http://schemas.microsoft.com/office/drawing/2014/main" id="{7D5F4A3C-A91C-4C46-B0B3-D53A81720D0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7192974" y="3504206"/>
            <a:ext cx="224835" cy="1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0638" tIns="0" rIns="20638" bIns="0" numCol="1" spcCol="0" rtlCol="0" anchor="ctr" anchorCtr="0">
            <a:noAutofit/>
          </a:bodyPr>
          <a:lstStyle>
            <a:lvl1pPr marL="172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SzPct val="90000"/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1728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5"/>
              </a:buClr>
              <a:buFont typeface="Calibri" panose="020F0502020204030204" pitchFamily="34" charset="0"/>
              <a:buChar char="‐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ct val="0"/>
              </a:spcBef>
              <a:spcAft>
                <a:spcPct val="0"/>
              </a:spcAft>
              <a:buNone/>
            </a:pPr>
            <a:fld id="{B4202242-2572-4C18-A95F-9383742F93CD}" type="datetime'''''''''1''''''''''''''''4'''''''''''''''',''''''2'''''">
              <a:rPr lang="en-US" altLang="en-US" sz="1100" smtClean="0">
                <a:cs typeface="Calibri" panose="020F0502020204030204" pitchFamily="34" charset="0"/>
              </a:rPr>
              <a:pPr/>
              <a:t>14,2</a:t>
            </a:fld>
            <a:endParaRPr lang="en-US" sz="11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20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3" y="1173938"/>
            <a:ext cx="8452625" cy="227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Stačiakampis 60"/>
          <p:cNvSpPr/>
          <p:nvPr/>
        </p:nvSpPr>
        <p:spPr>
          <a:xfrm>
            <a:off x="323384" y="3441780"/>
            <a:ext cx="86198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Šiuo metu – daug skiriama OPEX, ateityje reiks skirti CAPEX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Vos 25 % NT objektų yra geros arba labai geros būklės, kurių nusidėvėjimas mažesnis nei 20 %.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VNT portfelis dėvisi ir todėl bent 36 % VNT objektų prireiks remonto 7 metų laikotarpyje.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Remonto išlaidos, atsižvelgiant, kad portfelio būklė nėra gera – VNT pakankamai nusidėvėjęs, yra žemos – 2018 m. sudarė 38,7 mln. EUR arba 3 % nuo viso VNT portfelio vertės.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2019-2024 m. laikotarpiui numatytos VNT investicijos siekia 252,1 mln. EUR. Planuojamų remonto darbų išlaidos nėra pakankamos palaikyti ar pagerinti VNT portfelio būklę ir pakelti jo vertę.</a:t>
            </a:r>
            <a:endParaRPr lang="lt-LT" dirty="0">
              <a:solidFill>
                <a:schemeClr val="bg1"/>
              </a:solidFill>
            </a:endParaRPr>
          </a:p>
        </p:txBody>
      </p:sp>
      <p:sp>
        <p:nvSpPr>
          <p:cNvPr id="62" name="Stačiakampis 61"/>
          <p:cNvSpPr/>
          <p:nvPr/>
        </p:nvSpPr>
        <p:spPr>
          <a:xfrm>
            <a:off x="234175" y="239136"/>
            <a:ext cx="8709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800" b="1" dirty="0" smtClean="0">
                <a:solidFill>
                  <a:schemeClr val="bg1"/>
                </a:solidFill>
              </a:rPr>
              <a:t>VNT PORTFELIS DĖVISI</a:t>
            </a:r>
            <a:r>
              <a:rPr lang="lt-LT" sz="1800" b="1" dirty="0" smtClean="0">
                <a:solidFill>
                  <a:schemeClr val="bg1"/>
                </a:solidFill>
                <a:cs typeface="Calibri" pitchFamily="34" charset="0"/>
              </a:rPr>
              <a:t> – 7 METŲ LAIKOTAPRYJE REIKALINGA REMONTUOTI TREČDALĮ PASTATŲ, TAČIAU PLANUOJAMOS INVESTICIJŲ APIMTYS NĖRA PAKANKAMOS </a:t>
            </a:r>
            <a:endParaRPr lang="lt-LT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62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GmTa_rpurR_AF6s.BjFC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9n._1AZXOfUCel9GCT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InwPgkqcfnezkOczIhc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zfsc8wBj2AYhbzQ8Kwhi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zfhiXsm5qWDd0jfmocq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AvOdD3dER345C7oLnLX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9KXN7QvJVbO_xdqksT6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5eHD6rjNymCevhGjo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WihCzWSoDnVGGyZoRq9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DZ.UnWegNSHrfxTtDDXF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0RqV8yoHK3qSArwZqeIc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MtCL.AVBwlNd1UFrPP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WiFVIAfJAbRlnHBlPX4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44jnEnmufcwpaf2_2ihn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jdhCs51vDmKPGltwY0P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u2XvdEKXOLnnjxKL_K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4gWN67DOIZDzQ6rYhIfK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0aS9bAUn3ei5oopR0IEg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XPsZN_dEZ3GOsaTG1Z1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JInFi7p1_Kb5gTmxrwHf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FMwWHC489rdj4CaHXpV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0OP_Jfb2WE2K.WZTM4s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KWw8Nr1H7jKmZP8NTl38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ri8wIoUgk.Ci__slf5upg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1UB_CtjaS7VAjgoqmwF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w3VmvLYG5KywD9vVWrO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rX4XC448jvNSDZF19jn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h9B7nDYepaGKkaLNmRj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yfBhviTUBHgbc7HrlvT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ZCrqs4jO.ghQocrfp0_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VKX8oSKNyZyd2.0i5Ao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R4PxxGOMDDoEXMAKnpC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3Am85c70wdsq2Sq_4B03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jJ3TFVsR0IbFY.xkCY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3cixCJ12LsSarIWYZi5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7p4QCqRNSS8rNnDkcn.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irdQCWPFjHJXcSl41gm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aQlE9BBCFJAnM4mpEs6Q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xTEQpevbrumc6SDgHP6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T_0uXz6lbZocYrAuAL2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8MDBKbTQSkCIHxDJIqm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KYYhwDQ37SwT_GEYBEH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spZYi2vtXbRT_WprnKty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g_ciHIzXMknhGxzVQ0A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Gq2SKoEpXFjc.CCnYH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Qhs3gDVeBCy8HAh21T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S12V0L4fGWDDvFDXj19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bUVk5NK8p5H6RPnvfA_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Cx6dy2ka4HePiozB48e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WzFjG6U7WZAonfmAicj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UUCmwTqej801LW8Gn7dr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e1Zg9Fv08Bv9Mng3mIs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Ua5lFs8vuOdHr07sXW7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rlckriieZiI2fckb1y.K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wxpGJ79gQ.Ixc.8vURr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PoX..59hDDAXv0kwXPz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yV2rfilAxQg0tfNV9x6V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2c2A7NAahinWGI91_3q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h_KJfVAdNKhZUifeJPo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AFMqAQaN9z5fI3Bauk2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Pnws8_enW1904esW0.f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xSsn_5xGuzapWnDoaJy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PNE_zyooTVzkknYmeeg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i33.rPc7fRPod6Xc0R4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LuyRIUgTdBHO2.ZBj2.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6UPnwd1K.SetwT4HwuN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xamvyGTyrFwphkRh.a0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sRYL9PQaJthKycjRqA9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rNjFRdELO2ItceR6xsw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06B1imF0FupTcYcodD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hALaz7mU_LSTo9Jwr.k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hxx9Ud0Yvn.ejSlYDY1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zrOES0lO344PvuHl8g01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X4y7cZS7Ii5UydD9098r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5IlMGNfYs6VPPLwObp5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DGKO6m44z9mI9oD0xvc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tGVENpzbbSx8oGnZ1Lh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xX4.0GXSAzLJ_LGEg20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MF5L6BB3fIwLLyZxQY8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svfPgGA_abVPd9eE.At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EuhfgMERyW7Dmag6g0X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eKThCYl2x1YcrPkVXlCz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XYJRJgXF9MjLsgDuULY0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2FKcDo6GY1S_QQVzwLQ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wGAfrt2lUCkTd8jpQeJA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FcZ7.0GhJGqXNRneGw8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c0HaVlJOZgBn_ST2yIw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z2wijV34xc876Uak0Ce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CSnAENJiGajFGLHF.EZ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X8bmK3JArcGXj1FlGW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elEXVOFgQf6a9OPbL07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YS97_LFd.6PI8VTdLMH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.E0KVVZvLTubLZtHTC8.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y0P6bz81IGXHKLBxgh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s_pmOgmE_pTnZqAR_jOA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0wdE2mfxrtoW.cAgqekN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BLNEmFQt6dGQhrDqVhh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E_dt947KOeACx7sKlKwe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b06B1imF0FupTcYcodD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WiFVIAfJAbRlnHBlPX4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.bUVk5NK8p5H6RPnvfA_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jBdtNgY.Hjxd87P9yaQ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zfQG2KSUU5xx0lIqDU9e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XB9xM9l1M6Y.zzZZlY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LuyRIUgTdBHO2.ZBj2.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vg_ciHIzXMknhGxzVQ0A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2qa8uKqt5v_aksRcRwe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NhXgPj5ay2Q_x9SQBnj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hxx9Ud0Yvn.ejSlYDY1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CFtzLP6zNDRYBVjBXY.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1kUbaFkEHJ6IUBUF4Gi7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Qhs3gDVeBCy8HAh21TC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5wj5jyOYyixfCZBMfzA7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jBdtNgY.Hjxd87P9ya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S12V0L4fGWDDvFDXj19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usRYL9PQaJthKycjRqA9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rBYrLSLT1OP2l962Z9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5B7YtQrgpAczCNmK8uUy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SCx6dy2ka4HePiozB48e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L4AL891j7VumGHSAC0OT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pgefO8SlMewdh6IEpTI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xWy2J36cHi1Dq_7HwrIg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0ryGMdom6oy8XiAljTY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f5nE0yPJYz.3Os_E.ac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WakjfIpiJYsIkol1Uet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DXCUKRK11lNAADvSog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lJ1KcQXZDCSP2WwsoeR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h0ss_i4Xk.YYHYti0EAQ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EmkKwM2mDgSJ0q1TNK_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DUhDiU46.UUpwdUAvPm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0hGQVjN9tC7tVlZdrpQf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00r8FbwV4OWG4S0d_1Q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bPZa4c7YpuEx1b3E1U5z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DCIWP8BM0gn1zi_uBYuD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NRgW5zsvchDkJ5TfYUCg"/>
</p:tagLst>
</file>

<file path=ppt/theme/theme1.xml><?xml version="1.0" encoding="utf-8"?>
<a:theme xmlns:a="http://schemas.openxmlformats.org/drawingml/2006/main" name="LRV">
  <a:themeElements>
    <a:clrScheme name="Custom 1">
      <a:dk1>
        <a:srgbClr val="000000"/>
      </a:dk1>
      <a:lt1>
        <a:srgbClr val="FFFFFF"/>
      </a:lt1>
      <a:dk2>
        <a:srgbClr val="273B51"/>
      </a:dk2>
      <a:lt2>
        <a:srgbClr val="E7E6E6"/>
      </a:lt2>
      <a:accent1>
        <a:srgbClr val="1F529F"/>
      </a:accent1>
      <a:accent2>
        <a:srgbClr val="273B51"/>
      </a:accent2>
      <a:accent3>
        <a:srgbClr val="BBBDBF"/>
      </a:accent3>
      <a:accent4>
        <a:srgbClr val="697685"/>
      </a:accent4>
      <a:accent5>
        <a:srgbClr val="48B9D3"/>
      </a:accent5>
      <a:accent6>
        <a:srgbClr val="FFFFFF"/>
      </a:accent6>
      <a:hlink>
        <a:srgbClr val="48B9D3"/>
      </a:hlink>
      <a:folHlink>
        <a:srgbClr val="FFFFFF"/>
      </a:folHlink>
    </a:clrScheme>
    <a:fontScheme name="Srau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vitta">
    <a:dk1>
      <a:srgbClr val="134753"/>
    </a:dk1>
    <a:lt1>
      <a:srgbClr val="FFFFFF"/>
    </a:lt1>
    <a:dk2>
      <a:srgbClr val="000000"/>
    </a:dk2>
    <a:lt2>
      <a:srgbClr val="C2E8F1"/>
    </a:lt2>
    <a:accent1>
      <a:srgbClr val="3CA1BC"/>
    </a:accent1>
    <a:accent2>
      <a:srgbClr val="48B9D5"/>
    </a:accent2>
    <a:accent3>
      <a:srgbClr val="502523"/>
    </a:accent3>
    <a:accent4>
      <a:srgbClr val="85D1E5"/>
    </a:accent4>
    <a:accent5>
      <a:srgbClr val="ABCD3A"/>
    </a:accent5>
    <a:accent6>
      <a:srgbClr val="588133"/>
    </a:accent6>
    <a:hlink>
      <a:srgbClr val="00ABC0"/>
    </a:hlink>
    <a:folHlink>
      <a:srgbClr val="134753"/>
    </a:folHlink>
  </a:clrScheme>
  <a:fontScheme name="Civitta font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ivitta">
    <a:dk1>
      <a:srgbClr val="134753"/>
    </a:dk1>
    <a:lt1>
      <a:srgbClr val="FFFFFF"/>
    </a:lt1>
    <a:dk2>
      <a:srgbClr val="000000"/>
    </a:dk2>
    <a:lt2>
      <a:srgbClr val="C2E8F1"/>
    </a:lt2>
    <a:accent1>
      <a:srgbClr val="3CA1BC"/>
    </a:accent1>
    <a:accent2>
      <a:srgbClr val="48B9D5"/>
    </a:accent2>
    <a:accent3>
      <a:srgbClr val="502523"/>
    </a:accent3>
    <a:accent4>
      <a:srgbClr val="85D1E5"/>
    </a:accent4>
    <a:accent5>
      <a:srgbClr val="ABCD3A"/>
    </a:accent5>
    <a:accent6>
      <a:srgbClr val="588133"/>
    </a:accent6>
    <a:hlink>
      <a:srgbClr val="00ABC0"/>
    </a:hlink>
    <a:folHlink>
      <a:srgbClr val="134753"/>
    </a:folHlink>
  </a:clrScheme>
  <a:fontScheme name="Civitta font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ivitta">
    <a:dk1>
      <a:srgbClr val="134753"/>
    </a:dk1>
    <a:lt1>
      <a:srgbClr val="FFFFFF"/>
    </a:lt1>
    <a:dk2>
      <a:srgbClr val="000000"/>
    </a:dk2>
    <a:lt2>
      <a:srgbClr val="C2E8F1"/>
    </a:lt2>
    <a:accent1>
      <a:srgbClr val="3CA1BC"/>
    </a:accent1>
    <a:accent2>
      <a:srgbClr val="48B9D5"/>
    </a:accent2>
    <a:accent3>
      <a:srgbClr val="502523"/>
    </a:accent3>
    <a:accent4>
      <a:srgbClr val="85D1E5"/>
    </a:accent4>
    <a:accent5>
      <a:srgbClr val="ABCD3A"/>
    </a:accent5>
    <a:accent6>
      <a:srgbClr val="588133"/>
    </a:accent6>
    <a:hlink>
      <a:srgbClr val="00ABC0"/>
    </a:hlink>
    <a:folHlink>
      <a:srgbClr val="134753"/>
    </a:folHlink>
  </a:clrScheme>
  <a:fontScheme name="Civitta font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14365</TotalTime>
  <Words>1736</Words>
  <Application>Microsoft Office PowerPoint</Application>
  <PresentationFormat>Demonstracija ekrane (16:9)</PresentationFormat>
  <Paragraphs>286</Paragraphs>
  <Slides>18</Slides>
  <Notes>7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3" baseType="lpstr">
      <vt:lpstr>Arial</vt:lpstr>
      <vt:lpstr>Trebuchet MS</vt:lpstr>
      <vt:lpstr>Times New Roman</vt:lpstr>
      <vt:lpstr>Calibri</vt:lpstr>
      <vt:lpstr>LRV</vt:lpstr>
      <vt:lpstr>PowerPoint pristatymas</vt:lpstr>
      <vt:lpstr>Ilgalaikių VNT valdymo gairių ir veiksmų plano rengimą įpareigojantys sprendimai</vt:lpstr>
      <vt:lpstr> VNT valdymas: kur esame ir ką turime atlikti 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VNT EFEKTYVAUS VALDYMO INICIATYVOS APŽVALGA, RYŠYS SU KITAIS PROCESAIS</vt:lpstr>
      <vt:lpstr>SIŪLOMI 2 VALDYMO MODELIAI</vt:lpstr>
      <vt:lpstr>PowerPoint pristatymas</vt:lpstr>
      <vt:lpstr>VNT valdymo reformos vertinimo metrika numato vertinimo rodiklius kiekvienai sričiai, papildomai atskirus rodiklius pagal šakos specifiką</vt:lpstr>
      <vt:lpstr>PAMATINIAI TURTO VALDYMO PRINCIPAI, NUSTATANTYS ILGALAIKES EFEKTYVAUS VNT VALDYMO GAIRES VISOSE NAGRINĖJAMOSE SRITYSE</vt:lpstr>
      <vt:lpstr>PASIŪLYMAI ILGALAIKĖMS EFEKTYVAUS VNT VALDYMO GAIRĖMS ĮGYVENDINTI</vt:lpstr>
      <vt:lpstr>PowerPoint pristatymas</vt:lpstr>
      <vt:lpstr>Šiaurės ir Baltijos šalyse VNT valdymas nėra pilna apimtimi centralizuotas; Vyrauja vieno ar kelių CTV modelis – valdytojui priskiriamas tam tikros srities/sričių turtas 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XVII VYRIAUSYBĖS Mokesčių ir  (dalies) socialinės politikos priemonių pertvarka</dc:title>
  <dc:creator>Daiva Brasiūnaitė</dc:creator>
  <cp:lastModifiedBy>Aušra Vičkačkienė</cp:lastModifiedBy>
  <cp:revision>462</cp:revision>
  <cp:lastPrinted>2017-06-01T14:11:30Z</cp:lastPrinted>
  <dcterms:modified xsi:type="dcterms:W3CDTF">2021-05-17T14:56:49Z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