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sldIdLst>
    <p:sldId id="267" r:id="rId5"/>
    <p:sldId id="268" r:id="rId6"/>
    <p:sldId id="269" r:id="rId7"/>
    <p:sldId id="270" r:id="rId8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529" autoAdjust="0"/>
  </p:normalViewPr>
  <p:slideViewPr>
    <p:cSldViewPr snapToGrid="0" showGuides="1">
      <p:cViewPr varScale="1">
        <p:scale>
          <a:sx n="61" d="100"/>
          <a:sy n="61" d="100"/>
        </p:scale>
        <p:origin x="788" y="56"/>
      </p:cViewPr>
      <p:guideLst>
        <p:guide orient="horz" pos="2160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E4366F-2AE1-4C15-A470-E189F3B7D422}" type="datetimeFigureOut">
              <a:rPr lang="lt-LT" smtClean="0"/>
              <a:t>2021-12-03</a:t>
            </a:fld>
            <a:endParaRPr lang="lt-LT"/>
          </a:p>
        </p:txBody>
      </p:sp>
      <p:sp>
        <p:nvSpPr>
          <p:cNvPr id="4" name="Skaidrės vaizdo vietos rezervavimo ženkla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Pastabų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81F24B-1ECA-497B-B1C2-436058A2DDA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114305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81F24B-1ECA-497B-B1C2-436058A2DDA7}" type="slidenum">
              <a:rPr lang="lt-LT" smtClean="0"/>
              <a:t>1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0064600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81F24B-1ECA-497B-B1C2-436058A2DDA7}" type="slidenum">
              <a:rPr lang="lt-LT" smtClean="0"/>
              <a:t>2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4238617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81F24B-1ECA-497B-B1C2-436058A2DDA7}" type="slidenum">
              <a:rPr lang="lt-LT" smtClean="0"/>
              <a:t>3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5272341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t-LT" smtClean="0"/>
              <a:t>Spustelėkite norėdami redaguoti šablono paantraštės stilių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ACF5D-DB2D-49E4-942E-43ED484DC73D}" type="datetimeFigureOut">
              <a:rPr lang="lt-LT" smtClean="0"/>
              <a:t>2021-12-03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481D5-BF99-4448-8FDC-E8852838E6B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917374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ACF5D-DB2D-49E4-942E-43ED484DC73D}" type="datetimeFigureOut">
              <a:rPr lang="lt-LT" smtClean="0"/>
              <a:t>2021-12-03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481D5-BF99-4448-8FDC-E8852838E6B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400719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ACF5D-DB2D-49E4-942E-43ED484DC73D}" type="datetimeFigureOut">
              <a:rPr lang="lt-LT" smtClean="0"/>
              <a:t>2021-12-03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481D5-BF99-4448-8FDC-E8852838E6B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788246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ACF5D-DB2D-49E4-942E-43ED484DC73D}" type="datetimeFigureOut">
              <a:rPr lang="lt-LT" smtClean="0"/>
              <a:t>2021-12-03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481D5-BF99-4448-8FDC-E8852838E6B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127776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ACF5D-DB2D-49E4-942E-43ED484DC73D}" type="datetimeFigureOut">
              <a:rPr lang="lt-LT" smtClean="0"/>
              <a:t>2021-12-03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481D5-BF99-4448-8FDC-E8852838E6B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015754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ACF5D-DB2D-49E4-942E-43ED484DC73D}" type="datetimeFigureOut">
              <a:rPr lang="lt-LT" smtClean="0"/>
              <a:t>2021-12-03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481D5-BF99-4448-8FDC-E8852838E6B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09358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5" name="Teksto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6" name="Turinio vietos rezervavimo ženklas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7" name="Datos vietos rezervavimo ženkla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ACF5D-DB2D-49E4-942E-43ED484DC73D}" type="datetimeFigureOut">
              <a:rPr lang="lt-LT" smtClean="0"/>
              <a:t>2021-12-03</a:t>
            </a:fld>
            <a:endParaRPr lang="lt-LT"/>
          </a:p>
        </p:txBody>
      </p:sp>
      <p:sp>
        <p:nvSpPr>
          <p:cNvPr id="8" name="Poraštės vietos rezervavimo ženkla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kaidrės numerio vietos rezervavimo ženkla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481D5-BF99-4448-8FDC-E8852838E6B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544962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ACF5D-DB2D-49E4-942E-43ED484DC73D}" type="datetimeFigureOut">
              <a:rPr lang="lt-LT" smtClean="0"/>
              <a:t>2021-12-03</a:t>
            </a:fld>
            <a:endParaRPr lang="lt-LT"/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481D5-BF99-4448-8FDC-E8852838E6B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539408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ACF5D-DB2D-49E4-942E-43ED484DC73D}" type="datetimeFigureOut">
              <a:rPr lang="lt-LT" smtClean="0"/>
              <a:t>2021-12-03</a:t>
            </a:fld>
            <a:endParaRPr lang="lt-LT"/>
          </a:p>
        </p:txBody>
      </p:sp>
      <p:sp>
        <p:nvSpPr>
          <p:cNvPr id="3" name="Poraštės vietos rezervavimo ženkla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481D5-BF99-4448-8FDC-E8852838E6B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737276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ACF5D-DB2D-49E4-942E-43ED484DC73D}" type="datetimeFigureOut">
              <a:rPr lang="lt-LT" smtClean="0"/>
              <a:t>2021-12-03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481D5-BF99-4448-8FDC-E8852838E6B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3157265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Paveikslėlio vietos rezervavimo ženklas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ACF5D-DB2D-49E4-942E-43ED484DC73D}" type="datetimeFigureOut">
              <a:rPr lang="lt-LT" smtClean="0"/>
              <a:t>2021-12-03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481D5-BF99-4448-8FDC-E8852838E6B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416996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o vietos rezervavimo ženkla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ACF5D-DB2D-49E4-942E-43ED484DC73D}" type="datetimeFigureOut">
              <a:rPr lang="lt-LT" smtClean="0"/>
              <a:t>2021-12-03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A481D5-BF99-4448-8FDC-E8852838E6B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282161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apvalintas stačiakampis 4"/>
          <p:cNvSpPr txBox="1"/>
          <p:nvPr/>
        </p:nvSpPr>
        <p:spPr>
          <a:xfrm>
            <a:off x="5100931" y="40018"/>
            <a:ext cx="2259319" cy="57782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1.1. Stiprinti žmonių išteklius ir kompetencijas aukšto lygio mokslui ir mokslu grįstoms technologijoms kurti</a:t>
            </a:r>
            <a:endParaRPr lang="lt-LT" sz="700" kern="1200" dirty="0"/>
          </a:p>
        </p:txBody>
      </p:sp>
      <p:sp>
        <p:nvSpPr>
          <p:cNvPr id="10" name="Suapvalintas stačiakampis 4"/>
          <p:cNvSpPr txBox="1"/>
          <p:nvPr/>
        </p:nvSpPr>
        <p:spPr>
          <a:xfrm>
            <a:off x="5209730" y="781763"/>
            <a:ext cx="2029812" cy="485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Aukšto tarptautinio lygio tyrėjų trūkumas Lietuvos mokslo sistemoje</a:t>
            </a:r>
            <a:endParaRPr lang="lt-LT" sz="700" kern="1200" dirty="0"/>
          </a:p>
        </p:txBody>
      </p:sp>
      <p:sp>
        <p:nvSpPr>
          <p:cNvPr id="14" name="Suapvalintas stačiakampis 4"/>
          <p:cNvSpPr txBox="1"/>
          <p:nvPr/>
        </p:nvSpPr>
        <p:spPr>
          <a:xfrm>
            <a:off x="1743539" y="1435571"/>
            <a:ext cx="1094690" cy="485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>
                <a:solidFill>
                  <a:schemeClr val="tx1"/>
                </a:solidFill>
              </a:rPr>
              <a:t>Doktorantūros absolventų -  pernelyg mažai</a:t>
            </a:r>
            <a:endParaRPr lang="lt-LT" sz="700" kern="1200" dirty="0"/>
          </a:p>
        </p:txBody>
      </p:sp>
      <p:sp>
        <p:nvSpPr>
          <p:cNvPr id="17" name="Suapvalintas stačiakampis 4"/>
          <p:cNvSpPr txBox="1"/>
          <p:nvPr/>
        </p:nvSpPr>
        <p:spPr>
          <a:xfrm>
            <a:off x="5677291" y="2065101"/>
            <a:ext cx="1094690" cy="485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Nepatraukli tyrėjo karjera MSI</a:t>
            </a:r>
            <a:endParaRPr lang="lt-LT" sz="700" kern="1200" dirty="0"/>
          </a:p>
        </p:txBody>
      </p:sp>
      <p:sp>
        <p:nvSpPr>
          <p:cNvPr id="20" name="Suapvalintas stačiakampis 4"/>
          <p:cNvSpPr txBox="1"/>
          <p:nvPr/>
        </p:nvSpPr>
        <p:spPr>
          <a:xfrm>
            <a:off x="9919636" y="1421777"/>
            <a:ext cx="1094690" cy="485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>
                <a:solidFill>
                  <a:schemeClr val="tx1"/>
                </a:solidFill>
              </a:rPr>
              <a:t>Užsienio</a:t>
            </a:r>
            <a:r>
              <a:rPr lang="lt-LT" sz="700" kern="1200" dirty="0" smtClean="0"/>
              <a:t> talentams nepatraukli MTEP sistema</a:t>
            </a:r>
            <a:endParaRPr lang="lt-LT" sz="700" kern="1200" dirty="0"/>
          </a:p>
        </p:txBody>
      </p:sp>
      <p:sp>
        <p:nvSpPr>
          <p:cNvPr id="23" name="Suapvalintas stačiakampis 4"/>
          <p:cNvSpPr txBox="1"/>
          <p:nvPr/>
        </p:nvSpPr>
        <p:spPr>
          <a:xfrm>
            <a:off x="292284" y="2235868"/>
            <a:ext cx="1094690" cy="485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Į doktorantūrą įstojančių studentų perpus mažiau nei ES</a:t>
            </a:r>
            <a:endParaRPr lang="lt-LT" sz="700" kern="1200" dirty="0"/>
          </a:p>
        </p:txBody>
      </p:sp>
      <p:sp>
        <p:nvSpPr>
          <p:cNvPr id="26" name="Suapvalintas stačiakampis 4"/>
          <p:cNvSpPr txBox="1"/>
          <p:nvPr/>
        </p:nvSpPr>
        <p:spPr>
          <a:xfrm>
            <a:off x="1599797" y="3252183"/>
            <a:ext cx="1094690" cy="485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I, II pakopų ir vientisųjų studijų studentai menkai įtraukiami į MTEP veiklas</a:t>
            </a:r>
            <a:endParaRPr lang="lt-LT" sz="700" kern="1200" dirty="0"/>
          </a:p>
        </p:txBody>
      </p:sp>
      <p:sp>
        <p:nvSpPr>
          <p:cNvPr id="32" name="Suapvalintas stačiakampis 4"/>
          <p:cNvSpPr txBox="1"/>
          <p:nvPr/>
        </p:nvSpPr>
        <p:spPr>
          <a:xfrm>
            <a:off x="186559" y="3373366"/>
            <a:ext cx="1261623" cy="485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>
                <a:solidFill>
                  <a:schemeClr val="tx1"/>
                </a:solidFill>
              </a:rPr>
              <a:t>Pralaimima konkurencinė kova dėl doktorantų su užsienio MSI</a:t>
            </a:r>
            <a:endParaRPr lang="lt-LT" sz="700" kern="1200" dirty="0">
              <a:solidFill>
                <a:schemeClr val="tx1"/>
              </a:solidFill>
            </a:endParaRPr>
          </a:p>
        </p:txBody>
      </p:sp>
      <p:sp>
        <p:nvSpPr>
          <p:cNvPr id="35" name="Suapvalintas stačiakampis 4"/>
          <p:cNvSpPr txBox="1"/>
          <p:nvPr/>
        </p:nvSpPr>
        <p:spPr>
          <a:xfrm>
            <a:off x="3035782" y="4614147"/>
            <a:ext cx="1094690" cy="485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t-LT" sz="700" kern="1200" dirty="0" smtClean="0"/>
              <a:t>Trūksta valstybės finansuojamų doktorantūros studijų vietų</a:t>
            </a:r>
            <a:endParaRPr lang="lt-LT" sz="700" kern="1200" dirty="0"/>
          </a:p>
        </p:txBody>
      </p:sp>
      <p:sp>
        <p:nvSpPr>
          <p:cNvPr id="38" name="Suapvalintas stačiakampis 4"/>
          <p:cNvSpPr txBox="1"/>
          <p:nvPr/>
        </p:nvSpPr>
        <p:spPr>
          <a:xfrm>
            <a:off x="3855987" y="5185442"/>
            <a:ext cx="1094690" cy="485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t-LT" sz="700" kern="1200" dirty="0" smtClean="0"/>
              <a:t>Mažas valstybės biudžeto (be ES lėšų) finansavimas MTEP</a:t>
            </a:r>
            <a:endParaRPr lang="lt-LT" sz="700" kern="1200" dirty="0"/>
          </a:p>
        </p:txBody>
      </p:sp>
      <p:sp>
        <p:nvSpPr>
          <p:cNvPr id="41" name="Suapvalintas stačiakampis 4"/>
          <p:cNvSpPr txBox="1"/>
          <p:nvPr/>
        </p:nvSpPr>
        <p:spPr>
          <a:xfrm>
            <a:off x="3394746" y="3993467"/>
            <a:ext cx="1094690" cy="485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dirty="0">
                <a:solidFill>
                  <a:schemeClr val="tx1"/>
                </a:solidFill>
              </a:rPr>
              <a:t>Per mažas valstybės finansuojamų doktorantūros studijų vietų kiekis ir skiriamas dėmesys</a:t>
            </a:r>
          </a:p>
        </p:txBody>
      </p:sp>
      <p:sp>
        <p:nvSpPr>
          <p:cNvPr id="47" name="Suapvalintas stačiakampis 4"/>
          <p:cNvSpPr txBox="1"/>
          <p:nvPr/>
        </p:nvSpPr>
        <p:spPr>
          <a:xfrm>
            <a:off x="2192082" y="2104744"/>
            <a:ext cx="1094690" cy="485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Bent trečdalis doktorantų nebaigia doktorantūros studijų</a:t>
            </a:r>
            <a:endParaRPr lang="lt-LT" sz="700" kern="1200" dirty="0"/>
          </a:p>
        </p:txBody>
      </p:sp>
      <p:sp>
        <p:nvSpPr>
          <p:cNvPr id="50" name="Suapvalintas stačiakampis 4"/>
          <p:cNvSpPr txBox="1"/>
          <p:nvPr/>
        </p:nvSpPr>
        <p:spPr>
          <a:xfrm>
            <a:off x="3466121" y="2674788"/>
            <a:ext cx="911354" cy="48620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MSI stinga paskatų į konkursinių priemonių paraiškas įtraukti doktorantus / jaunus tyrėjus</a:t>
            </a:r>
            <a:endParaRPr lang="lt-LT" sz="700" kern="1200" dirty="0"/>
          </a:p>
        </p:txBody>
      </p:sp>
      <p:cxnSp>
        <p:nvCxnSpPr>
          <p:cNvPr id="75" name="Tiesioji jungtis 74"/>
          <p:cNvCxnSpPr>
            <a:stCxn id="50" idx="1"/>
            <a:endCxn id="50" idx="1"/>
          </p:cNvCxnSpPr>
          <p:nvPr/>
        </p:nvCxnSpPr>
        <p:spPr>
          <a:xfrm>
            <a:off x="3466121" y="2917891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6" name="Suapvalintas stačiakampis 4"/>
          <p:cNvSpPr txBox="1"/>
          <p:nvPr/>
        </p:nvSpPr>
        <p:spPr>
          <a:xfrm>
            <a:off x="3854626" y="3295468"/>
            <a:ext cx="1094690" cy="485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dirty="0" smtClean="0"/>
              <a:t>Nekonkurencingas </a:t>
            </a:r>
            <a:r>
              <a:rPr lang="lt-LT" sz="700" dirty="0"/>
              <a:t>tyrėjų atlygis šalies ir tarptautinėje rinkoje </a:t>
            </a:r>
            <a:endParaRPr lang="lt-LT" sz="700" kern="1200" dirty="0"/>
          </a:p>
        </p:txBody>
      </p:sp>
      <p:sp>
        <p:nvSpPr>
          <p:cNvPr id="279" name="Suapvalintas stačiakampis 4"/>
          <p:cNvSpPr txBox="1"/>
          <p:nvPr/>
        </p:nvSpPr>
        <p:spPr>
          <a:xfrm>
            <a:off x="3856737" y="5760414"/>
            <a:ext cx="1094690" cy="485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>
                <a:solidFill>
                  <a:schemeClr val="tx1"/>
                </a:solidFill>
              </a:rPr>
              <a:t>Nevertinama mokslinė kompetencija, valstybės mastu nesuprantama MTEP rezultatų vertė</a:t>
            </a:r>
            <a:endParaRPr lang="lt-LT" sz="700" kern="1200" dirty="0">
              <a:solidFill>
                <a:schemeClr val="tx1"/>
              </a:solidFill>
            </a:endParaRPr>
          </a:p>
        </p:txBody>
      </p:sp>
      <p:sp>
        <p:nvSpPr>
          <p:cNvPr id="282" name="Suapvalintas stačiakampis 4"/>
          <p:cNvSpPr txBox="1"/>
          <p:nvPr/>
        </p:nvSpPr>
        <p:spPr>
          <a:xfrm>
            <a:off x="3852700" y="6344650"/>
            <a:ext cx="1094690" cy="485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>
                <a:solidFill>
                  <a:schemeClr val="tx1"/>
                </a:solidFill>
              </a:rPr>
              <a:t>Menkai išreikštas valstybės institucijų poreikis MTEP paslaugoms </a:t>
            </a:r>
            <a:endParaRPr lang="lt-LT" sz="700" kern="1200" dirty="0">
              <a:solidFill>
                <a:schemeClr val="tx1"/>
              </a:solidFill>
            </a:endParaRPr>
          </a:p>
        </p:txBody>
      </p:sp>
      <p:sp>
        <p:nvSpPr>
          <p:cNvPr id="285" name="Suapvalintas stačiakampis 4"/>
          <p:cNvSpPr txBox="1"/>
          <p:nvPr/>
        </p:nvSpPr>
        <p:spPr>
          <a:xfrm>
            <a:off x="6304672" y="2896212"/>
            <a:ext cx="1094690" cy="485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Paskatų (tarptautinio lygio) tyrėjo karjerai vystyti trūkumas </a:t>
            </a:r>
            <a:endParaRPr lang="lt-LT" sz="700" kern="1200" dirty="0"/>
          </a:p>
        </p:txBody>
      </p:sp>
      <p:sp>
        <p:nvSpPr>
          <p:cNvPr id="336" name="Suapvalintas stačiakampis 4"/>
          <p:cNvSpPr txBox="1"/>
          <p:nvPr/>
        </p:nvSpPr>
        <p:spPr>
          <a:xfrm>
            <a:off x="5556956" y="5210497"/>
            <a:ext cx="1094690" cy="485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ES mastu aukštosiose mokyklose didžiausia orientacija į dėstymą  (didžiausi dėstymo krūviai)</a:t>
            </a:r>
            <a:endParaRPr lang="lt-LT" sz="700" kern="1200" dirty="0"/>
          </a:p>
        </p:txBody>
      </p:sp>
      <p:sp>
        <p:nvSpPr>
          <p:cNvPr id="339" name="Suapvalintas stačiakampis 4"/>
          <p:cNvSpPr txBox="1"/>
          <p:nvPr/>
        </p:nvSpPr>
        <p:spPr>
          <a:xfrm>
            <a:off x="5556956" y="5858708"/>
            <a:ext cx="1094690" cy="5611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dirty="0" smtClean="0"/>
              <a:t>Mokslo </a:t>
            </a:r>
            <a:r>
              <a:rPr lang="lt-LT" sz="700" dirty="0"/>
              <a:t>veiklų bazinis finansavimas išlieka itin mažas, kai studijų veiklų finansavimas artimas ES vidurkiui</a:t>
            </a:r>
            <a:endParaRPr lang="lt-LT" sz="700" kern="1200" dirty="0"/>
          </a:p>
        </p:txBody>
      </p:sp>
      <p:sp>
        <p:nvSpPr>
          <p:cNvPr id="342" name="Suapvalintas stačiakampis 4"/>
          <p:cNvSpPr txBox="1"/>
          <p:nvPr/>
        </p:nvSpPr>
        <p:spPr>
          <a:xfrm>
            <a:off x="4979739" y="3902968"/>
            <a:ext cx="1326641" cy="41876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>
                <a:solidFill>
                  <a:schemeClr val="tx1"/>
                </a:solidFill>
              </a:rPr>
              <a:t>Mažas valstybės biudžeto (be ES lėšų) finansavimas konkursinėms MTEP priemonėms</a:t>
            </a:r>
            <a:endParaRPr lang="lt-LT" sz="700" kern="1200" dirty="0">
              <a:solidFill>
                <a:schemeClr val="tx1"/>
              </a:solidFill>
            </a:endParaRPr>
          </a:p>
        </p:txBody>
      </p:sp>
      <p:sp>
        <p:nvSpPr>
          <p:cNvPr id="348" name="Suapvalintas stačiakampis 4"/>
          <p:cNvSpPr txBox="1"/>
          <p:nvPr/>
        </p:nvSpPr>
        <p:spPr>
          <a:xfrm>
            <a:off x="7839095" y="4961908"/>
            <a:ext cx="1094690" cy="485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Stinga aukšto tarptautinio lygio MTEP rezultatų (žr. prie 1.2 uždavinio)</a:t>
            </a:r>
            <a:endParaRPr lang="lt-LT" sz="700" kern="1200" dirty="0"/>
          </a:p>
        </p:txBody>
      </p:sp>
      <p:cxnSp>
        <p:nvCxnSpPr>
          <p:cNvPr id="360" name="Tiesioji jungtis 359"/>
          <p:cNvCxnSpPr>
            <a:stCxn id="38" idx="2"/>
            <a:endCxn id="38" idx="2"/>
          </p:cNvCxnSpPr>
          <p:nvPr/>
        </p:nvCxnSpPr>
        <p:spPr>
          <a:xfrm>
            <a:off x="4187333" y="546942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6" name="Suapvalintas stačiakampis 4"/>
          <p:cNvSpPr txBox="1"/>
          <p:nvPr/>
        </p:nvSpPr>
        <p:spPr>
          <a:xfrm>
            <a:off x="8633259" y="2179510"/>
            <a:ext cx="1094690" cy="485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Mažas Lietuvos mokslo sistemos žinomumas užsienyje</a:t>
            </a:r>
            <a:endParaRPr lang="lt-LT" sz="700" kern="1200" dirty="0"/>
          </a:p>
        </p:txBody>
      </p:sp>
      <p:sp>
        <p:nvSpPr>
          <p:cNvPr id="462" name="Suapvalintas stačiakampis 4"/>
          <p:cNvSpPr txBox="1"/>
          <p:nvPr/>
        </p:nvSpPr>
        <p:spPr>
          <a:xfrm>
            <a:off x="10018438" y="2189872"/>
            <a:ext cx="1094690" cy="485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u="none" kern="1200" dirty="0" smtClean="0"/>
              <a:t>Ribotai veikianti užsienio tyrėjų pritraukimo sistema</a:t>
            </a:r>
            <a:endParaRPr lang="lt-LT" sz="700" u="none" kern="1200" dirty="0"/>
          </a:p>
        </p:txBody>
      </p:sp>
      <p:sp>
        <p:nvSpPr>
          <p:cNvPr id="465" name="Suapvalintas stačiakampis 4"/>
          <p:cNvSpPr txBox="1"/>
          <p:nvPr/>
        </p:nvSpPr>
        <p:spPr>
          <a:xfrm>
            <a:off x="9453464" y="2790223"/>
            <a:ext cx="1094690" cy="485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Ribota Lietuvos siūlomų galimybių sklaida užsienio valstybėse</a:t>
            </a:r>
            <a:endParaRPr lang="lt-LT" sz="700" kern="1200" dirty="0"/>
          </a:p>
        </p:txBody>
      </p:sp>
      <p:sp>
        <p:nvSpPr>
          <p:cNvPr id="474" name="Suapvalintas stačiakampis 4"/>
          <p:cNvSpPr txBox="1"/>
          <p:nvPr/>
        </p:nvSpPr>
        <p:spPr>
          <a:xfrm>
            <a:off x="10970020" y="3968036"/>
            <a:ext cx="1094690" cy="485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Dideli vieno tyrėjo pritraukimo kaštai</a:t>
            </a:r>
            <a:endParaRPr lang="lt-LT" sz="700" kern="1200" dirty="0"/>
          </a:p>
        </p:txBody>
      </p:sp>
      <p:sp>
        <p:nvSpPr>
          <p:cNvPr id="486" name="Suapvalintas stačiakampis 4"/>
          <p:cNvSpPr txBox="1"/>
          <p:nvPr/>
        </p:nvSpPr>
        <p:spPr>
          <a:xfrm>
            <a:off x="10970020" y="5260258"/>
            <a:ext cx="1094690" cy="485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dirty="0" smtClean="0"/>
              <a:t>Mažai </a:t>
            </a:r>
            <a:r>
              <a:rPr lang="lt-LT" sz="700" kern="1200" dirty="0" smtClean="0"/>
              <a:t>išnaudojamos tarptautinių programų talentų pritraukimo priemonės</a:t>
            </a:r>
            <a:endParaRPr lang="lt-LT" sz="700" kern="1200" dirty="0"/>
          </a:p>
        </p:txBody>
      </p:sp>
      <p:sp>
        <p:nvSpPr>
          <p:cNvPr id="489" name="Suapvalintas stačiakampis 4"/>
          <p:cNvSpPr txBox="1"/>
          <p:nvPr/>
        </p:nvSpPr>
        <p:spPr>
          <a:xfrm>
            <a:off x="9600463" y="5107617"/>
            <a:ext cx="1094690" cy="485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Neužtikrinama užsienio tyrėjų integracija į tolimesnę MSI veiklą</a:t>
            </a:r>
            <a:endParaRPr lang="lt-LT" sz="700" kern="1200" dirty="0"/>
          </a:p>
        </p:txBody>
      </p:sp>
      <p:sp>
        <p:nvSpPr>
          <p:cNvPr id="492" name="Suapvalintas stačiakampis 4"/>
          <p:cNvSpPr txBox="1"/>
          <p:nvPr/>
        </p:nvSpPr>
        <p:spPr>
          <a:xfrm>
            <a:off x="7492766" y="6003385"/>
            <a:ext cx="1094690" cy="485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dirty="0" smtClean="0"/>
              <a:t>Lietuvos </a:t>
            </a:r>
            <a:r>
              <a:rPr lang="lt-LT" sz="700" dirty="0"/>
              <a:t>mokslo </a:t>
            </a:r>
            <a:r>
              <a:rPr lang="lt-LT" sz="700" dirty="0" smtClean="0"/>
              <a:t>sistemos </a:t>
            </a:r>
            <a:r>
              <a:rPr lang="lt-LT" sz="700" dirty="0"/>
              <a:t>ir MSI vidaus kultūra nepalanki </a:t>
            </a:r>
            <a:r>
              <a:rPr lang="lt-LT" sz="700" dirty="0" err="1"/>
              <a:t>tarptautiškumo</a:t>
            </a:r>
            <a:r>
              <a:rPr lang="lt-LT" sz="700" dirty="0"/>
              <a:t> plėtrai</a:t>
            </a:r>
            <a:endParaRPr lang="lt-LT" sz="700" kern="1200" dirty="0"/>
          </a:p>
        </p:txBody>
      </p:sp>
      <p:sp>
        <p:nvSpPr>
          <p:cNvPr id="655" name="Suapvalintas stačiakampis 4"/>
          <p:cNvSpPr txBox="1"/>
          <p:nvPr/>
        </p:nvSpPr>
        <p:spPr>
          <a:xfrm>
            <a:off x="9027189" y="4180227"/>
            <a:ext cx="1395486" cy="4339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Neišplėtoti Lietuvos mokslo  </a:t>
            </a:r>
            <a:r>
              <a:rPr lang="lt-LT" sz="700" u="none" kern="1200" dirty="0" smtClean="0"/>
              <a:t>žinomumo </a:t>
            </a:r>
            <a:r>
              <a:rPr lang="lt-LT" sz="700" kern="1200" dirty="0" smtClean="0"/>
              <a:t>didinimo užsienyje </a:t>
            </a:r>
            <a:r>
              <a:rPr lang="lt-LT" sz="700" kern="1200" dirty="0" err="1" smtClean="0"/>
              <a:t>pajėgumai</a:t>
            </a:r>
            <a:endParaRPr lang="lt-LT" sz="700" u="none" kern="1200" dirty="0"/>
          </a:p>
        </p:txBody>
      </p:sp>
      <p:cxnSp>
        <p:nvCxnSpPr>
          <p:cNvPr id="3" name="Tiesioji jungtis 2"/>
          <p:cNvCxnSpPr>
            <a:stCxn id="6" idx="2"/>
            <a:endCxn id="10" idx="0"/>
          </p:cNvCxnSpPr>
          <p:nvPr/>
        </p:nvCxnSpPr>
        <p:spPr>
          <a:xfrm flipH="1">
            <a:off x="6224636" y="617843"/>
            <a:ext cx="5955" cy="163920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Tiesioji jungtis 4"/>
          <p:cNvCxnSpPr>
            <a:stCxn id="10" idx="2"/>
            <a:endCxn id="14" idx="0"/>
          </p:cNvCxnSpPr>
          <p:nvPr/>
        </p:nvCxnSpPr>
        <p:spPr>
          <a:xfrm flipH="1">
            <a:off x="2290884" y="1267705"/>
            <a:ext cx="3933752" cy="167866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Tiesioji jungtis 7"/>
          <p:cNvCxnSpPr>
            <a:stCxn id="10" idx="2"/>
            <a:endCxn id="17" idx="0"/>
          </p:cNvCxnSpPr>
          <p:nvPr/>
        </p:nvCxnSpPr>
        <p:spPr>
          <a:xfrm>
            <a:off x="6224636" y="1267705"/>
            <a:ext cx="0" cy="797396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Tiesioji jungtis 10"/>
          <p:cNvCxnSpPr>
            <a:stCxn id="10" idx="2"/>
            <a:endCxn id="20" idx="0"/>
          </p:cNvCxnSpPr>
          <p:nvPr/>
        </p:nvCxnSpPr>
        <p:spPr>
          <a:xfrm>
            <a:off x="6224636" y="1267705"/>
            <a:ext cx="4242345" cy="154072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Tiesioji jungtis 12"/>
          <p:cNvCxnSpPr>
            <a:stCxn id="14" idx="2"/>
            <a:endCxn id="17" idx="0"/>
          </p:cNvCxnSpPr>
          <p:nvPr/>
        </p:nvCxnSpPr>
        <p:spPr>
          <a:xfrm>
            <a:off x="2290884" y="1921513"/>
            <a:ext cx="3933752" cy="143588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Tiesioji jungtis 15"/>
          <p:cNvCxnSpPr>
            <a:stCxn id="20" idx="2"/>
            <a:endCxn id="17" idx="0"/>
          </p:cNvCxnSpPr>
          <p:nvPr/>
        </p:nvCxnSpPr>
        <p:spPr>
          <a:xfrm flipH="1">
            <a:off x="6224636" y="1907719"/>
            <a:ext cx="4242345" cy="157382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Tiesioji jungtis 18"/>
          <p:cNvCxnSpPr>
            <a:stCxn id="14" idx="2"/>
            <a:endCxn id="47" idx="0"/>
          </p:cNvCxnSpPr>
          <p:nvPr/>
        </p:nvCxnSpPr>
        <p:spPr>
          <a:xfrm>
            <a:off x="2290884" y="1921513"/>
            <a:ext cx="448543" cy="183231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Tiesioji jungtis 21"/>
          <p:cNvCxnSpPr>
            <a:stCxn id="14" idx="2"/>
            <a:endCxn id="23" idx="0"/>
          </p:cNvCxnSpPr>
          <p:nvPr/>
        </p:nvCxnSpPr>
        <p:spPr>
          <a:xfrm flipH="1">
            <a:off x="839629" y="1921513"/>
            <a:ext cx="1451255" cy="314355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Tiesioji jungtis 24"/>
          <p:cNvCxnSpPr>
            <a:stCxn id="23" idx="2"/>
            <a:endCxn id="26" idx="0"/>
          </p:cNvCxnSpPr>
          <p:nvPr/>
        </p:nvCxnSpPr>
        <p:spPr>
          <a:xfrm>
            <a:off x="839629" y="2721810"/>
            <a:ext cx="1307513" cy="530373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Tiesioji jungtis 30"/>
          <p:cNvCxnSpPr>
            <a:stCxn id="23" idx="2"/>
            <a:endCxn id="32" idx="0"/>
          </p:cNvCxnSpPr>
          <p:nvPr/>
        </p:nvCxnSpPr>
        <p:spPr>
          <a:xfrm flipH="1">
            <a:off x="817371" y="2721810"/>
            <a:ext cx="22258" cy="651556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Tiesioji jungtis 33"/>
          <p:cNvCxnSpPr>
            <a:stCxn id="32" idx="2"/>
            <a:endCxn id="35" idx="0"/>
          </p:cNvCxnSpPr>
          <p:nvPr/>
        </p:nvCxnSpPr>
        <p:spPr>
          <a:xfrm>
            <a:off x="817371" y="3859308"/>
            <a:ext cx="2765756" cy="754839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Tiesioji jungtis 36"/>
          <p:cNvCxnSpPr>
            <a:stCxn id="32" idx="2"/>
            <a:endCxn id="41" idx="0"/>
          </p:cNvCxnSpPr>
          <p:nvPr/>
        </p:nvCxnSpPr>
        <p:spPr>
          <a:xfrm>
            <a:off x="817371" y="3859308"/>
            <a:ext cx="3124720" cy="134159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Tiesioji jungtis 39"/>
          <p:cNvCxnSpPr>
            <a:stCxn id="47" idx="2"/>
            <a:endCxn id="50" idx="0"/>
          </p:cNvCxnSpPr>
          <p:nvPr/>
        </p:nvCxnSpPr>
        <p:spPr>
          <a:xfrm>
            <a:off x="2739427" y="2590686"/>
            <a:ext cx="1182371" cy="84102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Tiesioji jungtis 42"/>
          <p:cNvCxnSpPr>
            <a:stCxn id="47" idx="2"/>
            <a:endCxn id="41" idx="0"/>
          </p:cNvCxnSpPr>
          <p:nvPr/>
        </p:nvCxnSpPr>
        <p:spPr>
          <a:xfrm>
            <a:off x="2739427" y="2590686"/>
            <a:ext cx="1202664" cy="1402781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Tiesioji jungtis 52"/>
          <p:cNvCxnSpPr>
            <a:stCxn id="35" idx="2"/>
            <a:endCxn id="38" idx="0"/>
          </p:cNvCxnSpPr>
          <p:nvPr/>
        </p:nvCxnSpPr>
        <p:spPr>
          <a:xfrm>
            <a:off x="3583127" y="5100089"/>
            <a:ext cx="820205" cy="85353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Tiesioji jungtis 55"/>
          <p:cNvCxnSpPr>
            <a:stCxn id="38" idx="2"/>
            <a:endCxn id="279" idx="0"/>
          </p:cNvCxnSpPr>
          <p:nvPr/>
        </p:nvCxnSpPr>
        <p:spPr>
          <a:xfrm>
            <a:off x="4403332" y="5671384"/>
            <a:ext cx="750" cy="89030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Tiesioji jungtis 59"/>
          <p:cNvCxnSpPr>
            <a:stCxn id="282" idx="0"/>
            <a:endCxn id="282" idx="0"/>
          </p:cNvCxnSpPr>
          <p:nvPr/>
        </p:nvCxnSpPr>
        <p:spPr>
          <a:xfrm>
            <a:off x="4400045" y="634465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Tiesioji jungtis 61"/>
          <p:cNvCxnSpPr>
            <a:stCxn id="279" idx="2"/>
            <a:endCxn id="282" idx="0"/>
          </p:cNvCxnSpPr>
          <p:nvPr/>
        </p:nvCxnSpPr>
        <p:spPr>
          <a:xfrm flipH="1">
            <a:off x="4400045" y="6246356"/>
            <a:ext cx="4037" cy="98294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Tiesioji jungtis 67"/>
          <p:cNvCxnSpPr>
            <a:stCxn id="17" idx="2"/>
            <a:endCxn id="276" idx="0"/>
          </p:cNvCxnSpPr>
          <p:nvPr/>
        </p:nvCxnSpPr>
        <p:spPr>
          <a:xfrm flipH="1">
            <a:off x="4401971" y="2551043"/>
            <a:ext cx="1822665" cy="744425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Tiesioji jungtis 100"/>
          <p:cNvCxnSpPr>
            <a:stCxn id="285" idx="2"/>
            <a:endCxn id="336" idx="0"/>
          </p:cNvCxnSpPr>
          <p:nvPr/>
        </p:nvCxnSpPr>
        <p:spPr>
          <a:xfrm flipH="1">
            <a:off x="6104301" y="3382154"/>
            <a:ext cx="747716" cy="1828343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Tiesioji jungtis 103"/>
          <p:cNvCxnSpPr>
            <a:stCxn id="336" idx="2"/>
            <a:endCxn id="339" idx="0"/>
          </p:cNvCxnSpPr>
          <p:nvPr/>
        </p:nvCxnSpPr>
        <p:spPr>
          <a:xfrm>
            <a:off x="6104301" y="5696439"/>
            <a:ext cx="0" cy="162269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Tiesioji jungtis 105"/>
          <p:cNvCxnSpPr>
            <a:stCxn id="285" idx="2"/>
            <a:endCxn id="342" idx="0"/>
          </p:cNvCxnSpPr>
          <p:nvPr/>
        </p:nvCxnSpPr>
        <p:spPr>
          <a:xfrm flipH="1">
            <a:off x="5643060" y="3382154"/>
            <a:ext cx="1208957" cy="520814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Tiesioji jungtis 107"/>
          <p:cNvCxnSpPr>
            <a:stCxn id="285" idx="2"/>
            <a:endCxn id="348" idx="0"/>
          </p:cNvCxnSpPr>
          <p:nvPr/>
        </p:nvCxnSpPr>
        <p:spPr>
          <a:xfrm>
            <a:off x="6852017" y="3382154"/>
            <a:ext cx="1534423" cy="1579754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Tiesioji jungtis 124"/>
          <p:cNvCxnSpPr>
            <a:stCxn id="20" idx="2"/>
            <a:endCxn id="462" idx="0"/>
          </p:cNvCxnSpPr>
          <p:nvPr/>
        </p:nvCxnSpPr>
        <p:spPr>
          <a:xfrm>
            <a:off x="10466981" y="1907719"/>
            <a:ext cx="98802" cy="282153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Tiesioji jungtis 126"/>
          <p:cNvCxnSpPr>
            <a:stCxn id="20" idx="2"/>
            <a:endCxn id="456" idx="0"/>
          </p:cNvCxnSpPr>
          <p:nvPr/>
        </p:nvCxnSpPr>
        <p:spPr>
          <a:xfrm flipH="1">
            <a:off x="9180604" y="1907719"/>
            <a:ext cx="1286377" cy="271791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7" name="Tiesioji jungtis 256"/>
          <p:cNvCxnSpPr>
            <a:stCxn id="456" idx="2"/>
            <a:endCxn id="348" idx="0"/>
          </p:cNvCxnSpPr>
          <p:nvPr/>
        </p:nvCxnSpPr>
        <p:spPr>
          <a:xfrm flipH="1">
            <a:off x="8386440" y="2665452"/>
            <a:ext cx="794164" cy="2296456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1" name="Tiesioji jungtis 260"/>
          <p:cNvCxnSpPr>
            <a:stCxn id="456" idx="2"/>
            <a:endCxn id="655" idx="0"/>
          </p:cNvCxnSpPr>
          <p:nvPr/>
        </p:nvCxnSpPr>
        <p:spPr>
          <a:xfrm>
            <a:off x="9180604" y="2665452"/>
            <a:ext cx="544328" cy="1514775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1" name="Tiesioji jungtis 280"/>
          <p:cNvCxnSpPr>
            <a:stCxn id="17" idx="2"/>
            <a:endCxn id="285" idx="0"/>
          </p:cNvCxnSpPr>
          <p:nvPr/>
        </p:nvCxnSpPr>
        <p:spPr>
          <a:xfrm>
            <a:off x="6224636" y="2551043"/>
            <a:ext cx="627381" cy="345169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4" name="Tiesioji jungtis 323"/>
          <p:cNvCxnSpPr>
            <a:stCxn id="462" idx="2"/>
            <a:endCxn id="465" idx="0"/>
          </p:cNvCxnSpPr>
          <p:nvPr/>
        </p:nvCxnSpPr>
        <p:spPr>
          <a:xfrm flipH="1">
            <a:off x="10000809" y="2675814"/>
            <a:ext cx="564974" cy="114409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0" name="Tiesioji jungtis 329"/>
          <p:cNvCxnSpPr>
            <a:stCxn id="462" idx="2"/>
            <a:endCxn id="474" idx="0"/>
          </p:cNvCxnSpPr>
          <p:nvPr/>
        </p:nvCxnSpPr>
        <p:spPr>
          <a:xfrm>
            <a:off x="10565783" y="2675814"/>
            <a:ext cx="951582" cy="1292222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4" name="Tiesioji jungtis 343"/>
          <p:cNvCxnSpPr>
            <a:stCxn id="465" idx="2"/>
            <a:endCxn id="655" idx="0"/>
          </p:cNvCxnSpPr>
          <p:nvPr/>
        </p:nvCxnSpPr>
        <p:spPr>
          <a:xfrm flipH="1">
            <a:off x="9724932" y="3276165"/>
            <a:ext cx="275877" cy="904062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6" name="Tiesioji jungtis 355"/>
          <p:cNvCxnSpPr>
            <a:stCxn id="474" idx="2"/>
            <a:endCxn id="486" idx="0"/>
          </p:cNvCxnSpPr>
          <p:nvPr/>
        </p:nvCxnSpPr>
        <p:spPr>
          <a:xfrm>
            <a:off x="11517365" y="4453978"/>
            <a:ext cx="0" cy="806280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9" name="Tiesioji jungtis 358"/>
          <p:cNvCxnSpPr>
            <a:stCxn id="474" idx="2"/>
            <a:endCxn id="489" idx="0"/>
          </p:cNvCxnSpPr>
          <p:nvPr/>
        </p:nvCxnSpPr>
        <p:spPr>
          <a:xfrm flipH="1">
            <a:off x="10147808" y="4453978"/>
            <a:ext cx="1369557" cy="653639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3" name="Tiesioji jungtis 362"/>
          <p:cNvCxnSpPr>
            <a:stCxn id="489" idx="2"/>
            <a:endCxn id="489" idx="2"/>
          </p:cNvCxnSpPr>
          <p:nvPr/>
        </p:nvCxnSpPr>
        <p:spPr>
          <a:xfrm>
            <a:off x="10147808" y="5593559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7" name="Tiesioji jungtis 366"/>
          <p:cNvCxnSpPr>
            <a:stCxn id="489" idx="2"/>
            <a:endCxn id="492" idx="0"/>
          </p:cNvCxnSpPr>
          <p:nvPr/>
        </p:nvCxnSpPr>
        <p:spPr>
          <a:xfrm flipH="1">
            <a:off x="8040111" y="5593559"/>
            <a:ext cx="2107697" cy="409826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6" name="Tiesioji jungtis 475"/>
          <p:cNvCxnSpPr>
            <a:stCxn id="342" idx="2"/>
            <a:endCxn id="38" idx="0"/>
          </p:cNvCxnSpPr>
          <p:nvPr/>
        </p:nvCxnSpPr>
        <p:spPr>
          <a:xfrm flipH="1">
            <a:off x="4403332" y="4321735"/>
            <a:ext cx="1239728" cy="863707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2" name="Tiesioji jungtis 641"/>
          <p:cNvCxnSpPr>
            <a:stCxn id="285" idx="2"/>
            <a:endCxn id="492" idx="0"/>
          </p:cNvCxnSpPr>
          <p:nvPr/>
        </p:nvCxnSpPr>
        <p:spPr>
          <a:xfrm>
            <a:off x="6852017" y="3382154"/>
            <a:ext cx="1188094" cy="2621231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21876" y="127596"/>
            <a:ext cx="2997008" cy="846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700" dirty="0" smtClean="0"/>
              <a:t>1 strateginio tikslo rodiklis: </a:t>
            </a:r>
            <a:r>
              <a:rPr lang="lt-LT" sz="700" dirty="0"/>
              <a:t>v</a:t>
            </a:r>
            <a:r>
              <a:rPr lang="es-ES" sz="700" dirty="0" smtClean="0"/>
              <a:t>isos </a:t>
            </a:r>
            <a:r>
              <a:rPr lang="es-ES" sz="700" dirty="0"/>
              <a:t>išlaidos MTEP, palyginti su </a:t>
            </a:r>
            <a:r>
              <a:rPr lang="es-ES" sz="700" dirty="0" smtClean="0"/>
              <a:t>BVP</a:t>
            </a:r>
            <a:r>
              <a:rPr lang="lt-LT" sz="700" dirty="0" smtClean="0"/>
              <a:t> (proc.)</a:t>
            </a:r>
          </a:p>
          <a:p>
            <a:endParaRPr lang="lt-LT" sz="700" dirty="0" smtClean="0"/>
          </a:p>
          <a:p>
            <a:r>
              <a:rPr lang="lt-LT" sz="700" dirty="0" smtClean="0"/>
              <a:t>1.1. uždavinio rodikliai</a:t>
            </a:r>
            <a:r>
              <a:rPr lang="lt-LT" sz="700" dirty="0"/>
              <a:t>: </a:t>
            </a:r>
            <a:endParaRPr lang="lt-LT" sz="7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lt-LT" sz="700" dirty="0" smtClean="0"/>
              <a:t>Naujų </a:t>
            </a:r>
            <a:r>
              <a:rPr lang="lt-LT" sz="700" dirty="0"/>
              <a:t>mokslų daktaro laipsnį apsigynusių asmenų skaičius tūkstančiui </a:t>
            </a:r>
            <a:r>
              <a:rPr lang="lt-LT" sz="700" dirty="0" smtClean="0"/>
              <a:t>gyventojų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lt-LT" sz="700" dirty="0" smtClean="0"/>
              <a:t>Tyrėjai </a:t>
            </a:r>
            <a:r>
              <a:rPr lang="lt-LT" sz="700" dirty="0"/>
              <a:t>aukštojo mokslo ir valdžios sektoriuose, dalis nuo visos darbo jėgos (viso etato ekvivalentu</a:t>
            </a:r>
            <a:r>
              <a:rPr lang="lt-LT" sz="700" dirty="0" smtClean="0"/>
              <a:t>)</a:t>
            </a:r>
          </a:p>
        </p:txBody>
      </p:sp>
      <p:sp>
        <p:nvSpPr>
          <p:cNvPr id="88" name="Suapvalintas stačiakampis 4"/>
          <p:cNvSpPr txBox="1"/>
          <p:nvPr/>
        </p:nvSpPr>
        <p:spPr>
          <a:xfrm>
            <a:off x="5159874" y="3015591"/>
            <a:ext cx="1094690" cy="485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dirty="0" smtClean="0"/>
              <a:t>Nėra </a:t>
            </a:r>
            <a:r>
              <a:rPr lang="lt-LT" sz="700" dirty="0"/>
              <a:t>MTEP projektų institucinio perkėlimo sistemos (angl</a:t>
            </a:r>
            <a:r>
              <a:rPr lang="lt-LT" sz="700" dirty="0" smtClean="0"/>
              <a:t>.)</a:t>
            </a:r>
            <a:r>
              <a:rPr lang="lt-LT" sz="700" i="1" dirty="0" smtClean="0"/>
              <a:t> </a:t>
            </a:r>
            <a:r>
              <a:rPr lang="lt-LT" sz="700" i="1" dirty="0" err="1"/>
              <a:t>grant</a:t>
            </a:r>
            <a:r>
              <a:rPr lang="lt-LT" sz="700" i="1" dirty="0"/>
              <a:t> </a:t>
            </a:r>
            <a:r>
              <a:rPr lang="lt-LT" sz="700" i="1" dirty="0" err="1"/>
              <a:t>portability</a:t>
            </a:r>
            <a:endParaRPr lang="lt-LT" sz="700" kern="1200" dirty="0"/>
          </a:p>
        </p:txBody>
      </p:sp>
      <p:cxnSp>
        <p:nvCxnSpPr>
          <p:cNvPr id="90" name="Tiesioji jungtis 89"/>
          <p:cNvCxnSpPr>
            <a:stCxn id="17" idx="2"/>
            <a:endCxn id="88" idx="0"/>
          </p:cNvCxnSpPr>
          <p:nvPr/>
        </p:nvCxnSpPr>
        <p:spPr>
          <a:xfrm flipH="1">
            <a:off x="5707219" y="2551043"/>
            <a:ext cx="517417" cy="464548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Tiesioji jungtis 79"/>
          <p:cNvCxnSpPr>
            <a:stCxn id="486" idx="2"/>
            <a:endCxn id="492" idx="0"/>
          </p:cNvCxnSpPr>
          <p:nvPr/>
        </p:nvCxnSpPr>
        <p:spPr>
          <a:xfrm flipH="1">
            <a:off x="8040111" y="5746200"/>
            <a:ext cx="3477254" cy="257185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Tiesioji jungtis 123"/>
          <p:cNvCxnSpPr>
            <a:stCxn id="50" idx="2"/>
            <a:endCxn id="276" idx="0"/>
          </p:cNvCxnSpPr>
          <p:nvPr/>
        </p:nvCxnSpPr>
        <p:spPr>
          <a:xfrm>
            <a:off x="3921798" y="3160994"/>
            <a:ext cx="480173" cy="134474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6261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apvalintas stačiakampis 4"/>
          <p:cNvSpPr txBox="1"/>
          <p:nvPr/>
        </p:nvSpPr>
        <p:spPr>
          <a:xfrm>
            <a:off x="5357090" y="74425"/>
            <a:ext cx="1477820" cy="57357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1.2. Kurti aukšto lygio mokslo žinias, didinančias šalies konkurencingumą</a:t>
            </a:r>
            <a:endParaRPr lang="lt-LT" sz="700" kern="1200" dirty="0"/>
          </a:p>
        </p:txBody>
      </p:sp>
      <p:sp>
        <p:nvSpPr>
          <p:cNvPr id="9" name="Suapvalintas stačiakampis 4"/>
          <p:cNvSpPr txBox="1"/>
          <p:nvPr/>
        </p:nvSpPr>
        <p:spPr>
          <a:xfrm>
            <a:off x="3372826" y="936930"/>
            <a:ext cx="1175625" cy="57357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Stinga aukšto tarptautinio lygio MTEP rezultatų</a:t>
            </a:r>
            <a:endParaRPr lang="lt-LT" sz="700" kern="1200" dirty="0" smtClean="0">
              <a:solidFill>
                <a:schemeClr val="tx1"/>
              </a:solidFill>
            </a:endParaRPr>
          </a:p>
        </p:txBody>
      </p:sp>
      <p:sp>
        <p:nvSpPr>
          <p:cNvPr id="13" name="Suapvalintas stačiakampis 4"/>
          <p:cNvSpPr txBox="1"/>
          <p:nvPr/>
        </p:nvSpPr>
        <p:spPr>
          <a:xfrm>
            <a:off x="9327085" y="723912"/>
            <a:ext cx="1175625" cy="57357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Neišnaudotas dalyvavimo tarptautinėse MTEP programose potencialas</a:t>
            </a:r>
            <a:endParaRPr lang="lt-LT" sz="700" kern="1200" dirty="0"/>
          </a:p>
        </p:txBody>
      </p:sp>
      <p:sp>
        <p:nvSpPr>
          <p:cNvPr id="16" name="Suapvalintas stačiakampis 4"/>
          <p:cNvSpPr txBox="1"/>
          <p:nvPr/>
        </p:nvSpPr>
        <p:spPr>
          <a:xfrm>
            <a:off x="1560950" y="2749162"/>
            <a:ext cx="1175625" cy="57357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Neoptimali  finansavimo priemonių paketo struktūra </a:t>
            </a:r>
            <a:endParaRPr lang="lt-LT" sz="700" kern="1200" dirty="0"/>
          </a:p>
        </p:txBody>
      </p:sp>
      <p:sp>
        <p:nvSpPr>
          <p:cNvPr id="19" name="Suapvalintas stačiakampis 4"/>
          <p:cNvSpPr txBox="1"/>
          <p:nvPr/>
        </p:nvSpPr>
        <p:spPr>
          <a:xfrm>
            <a:off x="4009077" y="2063265"/>
            <a:ext cx="1175625" cy="57357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Mažai stiprių tyrėjų grupių</a:t>
            </a:r>
            <a:endParaRPr lang="lt-LT" sz="700" kern="1200" dirty="0"/>
          </a:p>
        </p:txBody>
      </p:sp>
      <p:sp>
        <p:nvSpPr>
          <p:cNvPr id="28" name="Suapvalintas stačiakampis 4"/>
          <p:cNvSpPr txBox="1"/>
          <p:nvPr/>
        </p:nvSpPr>
        <p:spPr>
          <a:xfrm>
            <a:off x="401042" y="4022749"/>
            <a:ext cx="1175625" cy="57357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t-BR" sz="700" dirty="0" smtClean="0">
                <a:solidFill>
                  <a:schemeClr val="tx1"/>
                </a:solidFill>
              </a:rPr>
              <a:t>Menkas </a:t>
            </a:r>
            <a:r>
              <a:rPr lang="pt-BR" sz="700" dirty="0">
                <a:solidFill>
                  <a:schemeClr val="tx1"/>
                </a:solidFill>
              </a:rPr>
              <a:t>konkursinio finansavimo prieinamumas ir </a:t>
            </a:r>
            <a:r>
              <a:rPr lang="pt-BR" sz="700" dirty="0" smtClean="0">
                <a:solidFill>
                  <a:schemeClr val="tx1"/>
                </a:solidFill>
              </a:rPr>
              <a:t>tvarumas</a:t>
            </a:r>
            <a:r>
              <a:rPr lang="lt-LT" sz="700" dirty="0" smtClean="0">
                <a:solidFill>
                  <a:schemeClr val="tx1"/>
                </a:solidFill>
              </a:rPr>
              <a:t> (fragmentacija, nesubalansuotas kvietimų grafikas)</a:t>
            </a:r>
            <a:endParaRPr lang="lt-LT" sz="700" kern="1200" dirty="0">
              <a:solidFill>
                <a:schemeClr val="tx1"/>
              </a:solidFill>
            </a:endParaRPr>
          </a:p>
        </p:txBody>
      </p:sp>
      <p:sp>
        <p:nvSpPr>
          <p:cNvPr id="31" name="Suapvalintas stačiakampis 4"/>
          <p:cNvSpPr txBox="1"/>
          <p:nvPr/>
        </p:nvSpPr>
        <p:spPr>
          <a:xfrm>
            <a:off x="2123851" y="4134889"/>
            <a:ext cx="1175625" cy="57357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>
                <a:solidFill>
                  <a:schemeClr val="tx1"/>
                </a:solidFill>
              </a:rPr>
              <a:t>Mažas valstybės biudžeto (be ES lėšų) finansavimas MTEP </a:t>
            </a:r>
            <a:endParaRPr lang="lt-LT" sz="700" kern="1200" dirty="0">
              <a:solidFill>
                <a:schemeClr val="tx1"/>
              </a:solidFill>
            </a:endParaRPr>
          </a:p>
        </p:txBody>
      </p:sp>
      <p:sp>
        <p:nvSpPr>
          <p:cNvPr id="34" name="Suapvalintas stačiakampis 4"/>
          <p:cNvSpPr txBox="1"/>
          <p:nvPr/>
        </p:nvSpPr>
        <p:spPr>
          <a:xfrm>
            <a:off x="4077893" y="3176428"/>
            <a:ext cx="1175625" cy="57357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Ribota prieiga prie naujausių mokslo laimėjimų, tendencijų</a:t>
            </a:r>
            <a:endParaRPr lang="lt-LT" sz="700" kern="1200" dirty="0"/>
          </a:p>
        </p:txBody>
      </p:sp>
      <p:sp>
        <p:nvSpPr>
          <p:cNvPr id="37" name="Suapvalintas stačiakampis 4"/>
          <p:cNvSpPr txBox="1"/>
          <p:nvPr/>
        </p:nvSpPr>
        <p:spPr>
          <a:xfrm>
            <a:off x="3753540" y="4444652"/>
            <a:ext cx="1175625" cy="57357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u="none" kern="1200" dirty="0" smtClean="0"/>
              <a:t>Netvarus mokslo duomenų bazių prieinamumas, ribotai atveriama mokslinė informacija (publikacijos, duomenys)</a:t>
            </a:r>
            <a:endParaRPr lang="lt-LT" sz="700" kern="1200" dirty="0"/>
          </a:p>
        </p:txBody>
      </p:sp>
      <p:sp>
        <p:nvSpPr>
          <p:cNvPr id="40" name="Suapvalintas stačiakampis 4"/>
          <p:cNvSpPr txBox="1"/>
          <p:nvPr/>
        </p:nvSpPr>
        <p:spPr>
          <a:xfrm>
            <a:off x="5446643" y="6041396"/>
            <a:ext cx="1175625" cy="57357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u="none" kern="1200" dirty="0" smtClean="0"/>
              <a:t>Menkai išnaudojamos </a:t>
            </a:r>
            <a:r>
              <a:rPr lang="lt-LT" sz="700" kern="1200" dirty="0" smtClean="0"/>
              <a:t>įsitraukimo į tarptautines MTEP infrastruktūras ir tinklus suteikiamos galimybės</a:t>
            </a:r>
            <a:endParaRPr lang="lt-LT" sz="700" u="none" kern="1200" dirty="0"/>
          </a:p>
        </p:txBody>
      </p:sp>
      <p:sp>
        <p:nvSpPr>
          <p:cNvPr id="46" name="Suapvalintas stačiakampis 4"/>
          <p:cNvSpPr txBox="1"/>
          <p:nvPr/>
        </p:nvSpPr>
        <p:spPr>
          <a:xfrm>
            <a:off x="5922877" y="2820030"/>
            <a:ext cx="1175625" cy="57357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Aukšto tarptautinio lygio tyrėjų trūkumas Lietuvos mokslo sistemoje (žr. prie 1.1 uždavinio)</a:t>
            </a:r>
            <a:endParaRPr lang="lt-LT" sz="700" kern="1200" dirty="0"/>
          </a:p>
        </p:txBody>
      </p:sp>
      <p:sp>
        <p:nvSpPr>
          <p:cNvPr id="49" name="Suapvalintas stačiakampis 4"/>
          <p:cNvSpPr txBox="1"/>
          <p:nvPr/>
        </p:nvSpPr>
        <p:spPr>
          <a:xfrm>
            <a:off x="5585223" y="3801465"/>
            <a:ext cx="1175625" cy="57357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MTEP potencialas išskaidytas dideliame kiekyje smulkių tyrėjų grupių / MSI</a:t>
            </a:r>
            <a:endParaRPr lang="lt-LT" sz="700" kern="1200" dirty="0">
              <a:solidFill>
                <a:srgbClr val="00B050"/>
              </a:solidFill>
            </a:endParaRPr>
          </a:p>
        </p:txBody>
      </p:sp>
      <p:cxnSp>
        <p:nvCxnSpPr>
          <p:cNvPr id="54" name="Tiesioji jungtis 53"/>
          <p:cNvCxnSpPr>
            <a:stCxn id="16" idx="2"/>
            <a:endCxn id="28" idx="0"/>
          </p:cNvCxnSpPr>
          <p:nvPr/>
        </p:nvCxnSpPr>
        <p:spPr>
          <a:xfrm flipH="1">
            <a:off x="988855" y="3322740"/>
            <a:ext cx="1159908" cy="700009"/>
          </a:xfrm>
          <a:prstGeom prst="line">
            <a:avLst/>
          </a:prstGeom>
          <a:ln w="6350">
            <a:tailEnd type="arrow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60" name="Tiesioji jungtis 59"/>
          <p:cNvCxnSpPr>
            <a:stCxn id="9" idx="2"/>
            <a:endCxn id="16" idx="0"/>
          </p:cNvCxnSpPr>
          <p:nvPr/>
        </p:nvCxnSpPr>
        <p:spPr>
          <a:xfrm flipH="1">
            <a:off x="2148763" y="1510508"/>
            <a:ext cx="1811876" cy="1238654"/>
          </a:xfrm>
          <a:prstGeom prst="line">
            <a:avLst/>
          </a:prstGeom>
          <a:ln w="6350">
            <a:tailEnd type="arrow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62" name="Tiesioji jungtis 61"/>
          <p:cNvCxnSpPr>
            <a:stCxn id="9" idx="2"/>
            <a:endCxn id="19" idx="0"/>
          </p:cNvCxnSpPr>
          <p:nvPr/>
        </p:nvCxnSpPr>
        <p:spPr>
          <a:xfrm>
            <a:off x="3960639" y="1510508"/>
            <a:ext cx="636251" cy="552757"/>
          </a:xfrm>
          <a:prstGeom prst="line">
            <a:avLst/>
          </a:prstGeom>
          <a:ln w="63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66" name="Tiesioji jungtis 65"/>
          <p:cNvCxnSpPr>
            <a:stCxn id="6" idx="2"/>
            <a:endCxn id="13" idx="0"/>
          </p:cNvCxnSpPr>
          <p:nvPr/>
        </p:nvCxnSpPr>
        <p:spPr>
          <a:xfrm>
            <a:off x="6096000" y="648003"/>
            <a:ext cx="3818898" cy="75909"/>
          </a:xfrm>
          <a:prstGeom prst="line">
            <a:avLst/>
          </a:prstGeom>
          <a:ln w="6350">
            <a:tailEnd type="arrow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68" name="Tiesioji jungtis 67"/>
          <p:cNvCxnSpPr>
            <a:stCxn id="19" idx="2"/>
            <a:endCxn id="31" idx="0"/>
          </p:cNvCxnSpPr>
          <p:nvPr/>
        </p:nvCxnSpPr>
        <p:spPr>
          <a:xfrm flipH="1">
            <a:off x="2711664" y="2636843"/>
            <a:ext cx="1885226" cy="1498046"/>
          </a:xfrm>
          <a:prstGeom prst="line">
            <a:avLst/>
          </a:prstGeom>
          <a:ln w="6350">
            <a:tailEnd type="arrow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70" name="Tiesioji jungtis 69"/>
          <p:cNvCxnSpPr>
            <a:stCxn id="16" idx="2"/>
            <a:endCxn id="31" idx="0"/>
          </p:cNvCxnSpPr>
          <p:nvPr/>
        </p:nvCxnSpPr>
        <p:spPr>
          <a:xfrm>
            <a:off x="2148763" y="3322740"/>
            <a:ext cx="562901" cy="812149"/>
          </a:xfrm>
          <a:prstGeom prst="line">
            <a:avLst/>
          </a:prstGeom>
          <a:ln w="6350">
            <a:tailEnd type="arrow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72" name="Tiesioji jungtis 71"/>
          <p:cNvCxnSpPr>
            <a:stCxn id="19" idx="2"/>
            <a:endCxn id="34" idx="0"/>
          </p:cNvCxnSpPr>
          <p:nvPr/>
        </p:nvCxnSpPr>
        <p:spPr>
          <a:xfrm>
            <a:off x="4596890" y="2636843"/>
            <a:ext cx="68816" cy="539585"/>
          </a:xfrm>
          <a:prstGeom prst="line">
            <a:avLst/>
          </a:prstGeom>
          <a:ln w="6350">
            <a:tailEnd type="arrow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74" name="Tiesioji jungtis 73"/>
          <p:cNvCxnSpPr>
            <a:stCxn id="19" idx="2"/>
            <a:endCxn id="46" idx="0"/>
          </p:cNvCxnSpPr>
          <p:nvPr/>
        </p:nvCxnSpPr>
        <p:spPr>
          <a:xfrm>
            <a:off x="4596890" y="2636843"/>
            <a:ext cx="1913800" cy="183187"/>
          </a:xfrm>
          <a:prstGeom prst="line">
            <a:avLst/>
          </a:prstGeom>
          <a:ln w="6350">
            <a:tailEnd type="arrow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76" name="Tiesioji jungtis 75"/>
          <p:cNvCxnSpPr>
            <a:stCxn id="19" idx="2"/>
            <a:endCxn id="49" idx="0"/>
          </p:cNvCxnSpPr>
          <p:nvPr/>
        </p:nvCxnSpPr>
        <p:spPr>
          <a:xfrm>
            <a:off x="4596890" y="2636843"/>
            <a:ext cx="1576146" cy="1164622"/>
          </a:xfrm>
          <a:prstGeom prst="line">
            <a:avLst/>
          </a:prstGeom>
          <a:ln w="6350">
            <a:tailEnd type="arrow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sp>
        <p:nvSpPr>
          <p:cNvPr id="79" name="Suapvalintas stačiakampis 4"/>
          <p:cNvSpPr txBox="1"/>
          <p:nvPr/>
        </p:nvSpPr>
        <p:spPr>
          <a:xfrm>
            <a:off x="6287182" y="5193215"/>
            <a:ext cx="1175625" cy="57655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dirty="0"/>
              <a:t>Mokslo veiklų bazinis finansavimas išlieka itin mažas, kai studijų veiklų finansavimas artimas ES vidurkiui</a:t>
            </a:r>
          </a:p>
        </p:txBody>
      </p:sp>
      <p:cxnSp>
        <p:nvCxnSpPr>
          <p:cNvPr id="84" name="Tiesioji jungtis 83"/>
          <p:cNvCxnSpPr>
            <a:stCxn id="34" idx="2"/>
            <a:endCxn id="37" idx="0"/>
          </p:cNvCxnSpPr>
          <p:nvPr/>
        </p:nvCxnSpPr>
        <p:spPr>
          <a:xfrm flipH="1">
            <a:off x="4341353" y="3750006"/>
            <a:ext cx="324353" cy="694646"/>
          </a:xfrm>
          <a:prstGeom prst="line">
            <a:avLst/>
          </a:prstGeom>
          <a:ln w="6350">
            <a:tailEnd type="arrow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88" name="Tiesioji jungtis 87"/>
          <p:cNvCxnSpPr>
            <a:stCxn id="34" idx="2"/>
            <a:endCxn id="40" idx="0"/>
          </p:cNvCxnSpPr>
          <p:nvPr/>
        </p:nvCxnSpPr>
        <p:spPr>
          <a:xfrm>
            <a:off x="4665706" y="3750006"/>
            <a:ext cx="1368750" cy="2291390"/>
          </a:xfrm>
          <a:prstGeom prst="line">
            <a:avLst/>
          </a:prstGeom>
          <a:ln w="6350">
            <a:tailEnd type="arrow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90" name="Tiesioji jungtis 89"/>
          <p:cNvCxnSpPr>
            <a:stCxn id="49" idx="2"/>
            <a:endCxn id="79" idx="0"/>
          </p:cNvCxnSpPr>
          <p:nvPr/>
        </p:nvCxnSpPr>
        <p:spPr>
          <a:xfrm>
            <a:off x="6173036" y="4375043"/>
            <a:ext cx="701959" cy="818172"/>
          </a:xfrm>
          <a:prstGeom prst="line">
            <a:avLst/>
          </a:prstGeom>
          <a:ln w="6350">
            <a:tailEnd type="arrow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139" name="Tiesioji jungtis 138"/>
          <p:cNvCxnSpPr>
            <a:stCxn id="34" idx="2"/>
            <a:endCxn id="31" idx="0"/>
          </p:cNvCxnSpPr>
          <p:nvPr/>
        </p:nvCxnSpPr>
        <p:spPr>
          <a:xfrm flipH="1">
            <a:off x="2711664" y="3750006"/>
            <a:ext cx="1954042" cy="384883"/>
          </a:xfrm>
          <a:prstGeom prst="line">
            <a:avLst/>
          </a:prstGeom>
          <a:ln w="6350">
            <a:tailEnd type="arrow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sp>
        <p:nvSpPr>
          <p:cNvPr id="164" name="Suapvalintas stačiakampis 4"/>
          <p:cNvSpPr txBox="1"/>
          <p:nvPr/>
        </p:nvSpPr>
        <p:spPr>
          <a:xfrm>
            <a:off x="7457710" y="1380042"/>
            <a:ext cx="1177200" cy="5724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Neaktyvus dalyvavimas tarptautinėse MTEP programose</a:t>
            </a:r>
            <a:endParaRPr lang="lt-LT" sz="700" kern="1200" dirty="0"/>
          </a:p>
        </p:txBody>
      </p:sp>
      <p:sp>
        <p:nvSpPr>
          <p:cNvPr id="167" name="Suapvalintas stačiakampis 4"/>
          <p:cNvSpPr txBox="1"/>
          <p:nvPr/>
        </p:nvSpPr>
        <p:spPr>
          <a:xfrm>
            <a:off x="10122195" y="4369153"/>
            <a:ext cx="785922" cy="37120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>
                <a:solidFill>
                  <a:schemeClr val="tx1"/>
                </a:solidFill>
              </a:rPr>
              <a:t>Trūksta gebėjimų rengti tarptautines paraiškas </a:t>
            </a:r>
            <a:endParaRPr lang="lt-LT" sz="700" kern="1200" dirty="0">
              <a:solidFill>
                <a:schemeClr val="tx1"/>
              </a:solidFill>
            </a:endParaRPr>
          </a:p>
        </p:txBody>
      </p:sp>
      <p:sp>
        <p:nvSpPr>
          <p:cNvPr id="170" name="Suapvalintas stačiakampis 4"/>
          <p:cNvSpPr txBox="1"/>
          <p:nvPr/>
        </p:nvSpPr>
        <p:spPr>
          <a:xfrm>
            <a:off x="7404257" y="4549370"/>
            <a:ext cx="1177200" cy="5724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dirty="0" smtClean="0"/>
              <a:t>Neišgrynintas </a:t>
            </a:r>
            <a:r>
              <a:rPr lang="lt-LT" sz="700" dirty="0"/>
              <a:t>NCP vaidmuo – išskaidytas tinklas, stinga kompetencijų, skiriama tik dalis etato</a:t>
            </a:r>
            <a:endParaRPr lang="lt-LT" sz="700" kern="1200" dirty="0"/>
          </a:p>
        </p:txBody>
      </p:sp>
      <p:sp>
        <p:nvSpPr>
          <p:cNvPr id="173" name="Suapvalintas stačiakampis 4"/>
          <p:cNvSpPr txBox="1"/>
          <p:nvPr/>
        </p:nvSpPr>
        <p:spPr>
          <a:xfrm>
            <a:off x="9669578" y="2071319"/>
            <a:ext cx="1074622" cy="52508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dirty="0" smtClean="0"/>
              <a:t>Nekonkurencingas </a:t>
            </a:r>
            <a:r>
              <a:rPr lang="lt-LT" sz="700" dirty="0"/>
              <a:t>tyrėjų atlyginimas ir </a:t>
            </a:r>
            <a:r>
              <a:rPr lang="lt-LT" sz="700" dirty="0" smtClean="0"/>
              <a:t>paskatų </a:t>
            </a:r>
            <a:r>
              <a:rPr lang="lt-LT" sz="700" dirty="0"/>
              <a:t>dalyvauti tarptautinėse programose trūkumas</a:t>
            </a:r>
            <a:endParaRPr lang="lt-LT" sz="700" kern="1200" dirty="0"/>
          </a:p>
        </p:txBody>
      </p:sp>
      <p:sp>
        <p:nvSpPr>
          <p:cNvPr id="182" name="Suapvalintas stačiakampis 4"/>
          <p:cNvSpPr txBox="1"/>
          <p:nvPr/>
        </p:nvSpPr>
        <p:spPr>
          <a:xfrm>
            <a:off x="10971297" y="1380042"/>
            <a:ext cx="1177200" cy="5724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Menkos projektų ir iš tarptautinių programų gaunamo finansavimo apimtys</a:t>
            </a:r>
            <a:endParaRPr lang="lt-LT" sz="700" kern="1200" dirty="0"/>
          </a:p>
        </p:txBody>
      </p:sp>
      <p:sp>
        <p:nvSpPr>
          <p:cNvPr id="189" name="Suapvalintas stačiakampis 4"/>
          <p:cNvSpPr txBox="1"/>
          <p:nvPr/>
        </p:nvSpPr>
        <p:spPr>
          <a:xfrm>
            <a:off x="10806049" y="5395314"/>
            <a:ext cx="1177200" cy="5724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Ribotas MSI tarptautinių kontaktų ratas</a:t>
            </a:r>
            <a:endParaRPr lang="lt-LT" sz="700" kern="1200" dirty="0"/>
          </a:p>
        </p:txBody>
      </p:sp>
      <p:sp>
        <p:nvSpPr>
          <p:cNvPr id="192" name="Suapvalintas stačiakampis 4"/>
          <p:cNvSpPr txBox="1"/>
          <p:nvPr/>
        </p:nvSpPr>
        <p:spPr>
          <a:xfrm>
            <a:off x="9190679" y="6041985"/>
            <a:ext cx="1177200" cy="5724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dirty="0" smtClean="0"/>
              <a:t>Neaktyvus </a:t>
            </a:r>
            <a:r>
              <a:rPr lang="lt-LT" sz="700" dirty="0"/>
              <a:t>įsitraukimas į ES ir kitas tarptautines ekspertines, mokslo politikos grupes</a:t>
            </a:r>
            <a:endParaRPr lang="lt-LT" sz="700" kern="1200" dirty="0">
              <a:solidFill>
                <a:schemeClr val="tx1"/>
              </a:solidFill>
            </a:endParaRPr>
          </a:p>
        </p:txBody>
      </p:sp>
      <p:sp>
        <p:nvSpPr>
          <p:cNvPr id="195" name="Suapvalintas stačiakampis 4"/>
          <p:cNvSpPr txBox="1"/>
          <p:nvPr/>
        </p:nvSpPr>
        <p:spPr>
          <a:xfrm>
            <a:off x="10699750" y="6083027"/>
            <a:ext cx="1427370" cy="53076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Neišplėtoti instituciniai Lietuvos mokslo žinomumo didinimo ir partnerių paieškos </a:t>
            </a:r>
            <a:r>
              <a:rPr lang="lt-LT" sz="700" kern="1200" dirty="0" err="1" smtClean="0"/>
              <a:t>pajėgumai</a:t>
            </a:r>
            <a:r>
              <a:rPr lang="lt-LT" sz="700" kern="1200" dirty="0" smtClean="0"/>
              <a:t> užsienyje </a:t>
            </a:r>
            <a:endParaRPr lang="lt-LT" sz="700" kern="1200" dirty="0"/>
          </a:p>
        </p:txBody>
      </p:sp>
      <p:cxnSp>
        <p:nvCxnSpPr>
          <p:cNvPr id="218" name="Tiesioji jungtis 217"/>
          <p:cNvCxnSpPr>
            <a:stCxn id="164" idx="2"/>
            <a:endCxn id="19" idx="0"/>
          </p:cNvCxnSpPr>
          <p:nvPr/>
        </p:nvCxnSpPr>
        <p:spPr>
          <a:xfrm flipH="1">
            <a:off x="4596890" y="1952442"/>
            <a:ext cx="3449420" cy="110823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6" name="Tiesioji jungtis 255"/>
          <p:cNvCxnSpPr>
            <a:stCxn id="13" idx="2"/>
            <a:endCxn id="164" idx="0"/>
          </p:cNvCxnSpPr>
          <p:nvPr/>
        </p:nvCxnSpPr>
        <p:spPr>
          <a:xfrm flipH="1">
            <a:off x="8046310" y="1297490"/>
            <a:ext cx="1868588" cy="82552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2" name="Tiesioji jungtis 261"/>
          <p:cNvCxnSpPr>
            <a:stCxn id="13" idx="2"/>
            <a:endCxn id="182" idx="0"/>
          </p:cNvCxnSpPr>
          <p:nvPr/>
        </p:nvCxnSpPr>
        <p:spPr>
          <a:xfrm>
            <a:off x="9914898" y="1297490"/>
            <a:ext cx="1644999" cy="82552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4" name="Tiesioji jungtis 263"/>
          <p:cNvCxnSpPr>
            <a:stCxn id="164" idx="2"/>
            <a:endCxn id="167" idx="0"/>
          </p:cNvCxnSpPr>
          <p:nvPr/>
        </p:nvCxnSpPr>
        <p:spPr>
          <a:xfrm>
            <a:off x="8046310" y="1952442"/>
            <a:ext cx="2468846" cy="2416711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6" name="Tiesioji jungtis 265"/>
          <p:cNvCxnSpPr>
            <a:stCxn id="164" idx="2"/>
            <a:endCxn id="170" idx="0"/>
          </p:cNvCxnSpPr>
          <p:nvPr/>
        </p:nvCxnSpPr>
        <p:spPr>
          <a:xfrm flipH="1">
            <a:off x="7992857" y="1952442"/>
            <a:ext cx="53453" cy="2596928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Tiesioji jungtis 271"/>
          <p:cNvCxnSpPr>
            <a:stCxn id="164" idx="2"/>
            <a:endCxn id="173" idx="0"/>
          </p:cNvCxnSpPr>
          <p:nvPr/>
        </p:nvCxnSpPr>
        <p:spPr>
          <a:xfrm>
            <a:off x="8046310" y="1952442"/>
            <a:ext cx="2160579" cy="118877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4" name="Tiesioji jungtis 273"/>
          <p:cNvCxnSpPr>
            <a:stCxn id="182" idx="2"/>
            <a:endCxn id="112" idx="0"/>
          </p:cNvCxnSpPr>
          <p:nvPr/>
        </p:nvCxnSpPr>
        <p:spPr>
          <a:xfrm flipH="1">
            <a:off x="10943114" y="1952442"/>
            <a:ext cx="616783" cy="1697474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6" name="Tiesioji jungtis 275"/>
          <p:cNvCxnSpPr>
            <a:stCxn id="182" idx="2"/>
            <a:endCxn id="189" idx="0"/>
          </p:cNvCxnSpPr>
          <p:nvPr/>
        </p:nvCxnSpPr>
        <p:spPr>
          <a:xfrm flipH="1">
            <a:off x="11394649" y="1952442"/>
            <a:ext cx="165248" cy="3442872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8" name="Tiesioji jungtis 277"/>
          <p:cNvCxnSpPr>
            <a:stCxn id="189" idx="2"/>
            <a:endCxn id="192" idx="0"/>
          </p:cNvCxnSpPr>
          <p:nvPr/>
        </p:nvCxnSpPr>
        <p:spPr>
          <a:xfrm flipH="1">
            <a:off x="9779279" y="5967714"/>
            <a:ext cx="1615370" cy="74271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Tiesioji jungtis 279"/>
          <p:cNvCxnSpPr>
            <a:stCxn id="189" idx="2"/>
            <a:endCxn id="195" idx="0"/>
          </p:cNvCxnSpPr>
          <p:nvPr/>
        </p:nvCxnSpPr>
        <p:spPr>
          <a:xfrm>
            <a:off x="11394649" y="5967714"/>
            <a:ext cx="18786" cy="115313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1" name="Tiesioji jungtis 320"/>
          <p:cNvCxnSpPr>
            <a:stCxn id="182" idx="2"/>
            <a:endCxn id="173" idx="0"/>
          </p:cNvCxnSpPr>
          <p:nvPr/>
        </p:nvCxnSpPr>
        <p:spPr>
          <a:xfrm flipH="1">
            <a:off x="10206889" y="1952442"/>
            <a:ext cx="1353008" cy="118877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3" name="Suapvalintas stačiakampis 4"/>
          <p:cNvSpPr txBox="1"/>
          <p:nvPr/>
        </p:nvSpPr>
        <p:spPr>
          <a:xfrm>
            <a:off x="2162339" y="4921086"/>
            <a:ext cx="1094690" cy="485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>
                <a:solidFill>
                  <a:schemeClr val="tx1"/>
                </a:solidFill>
              </a:rPr>
              <a:t>Nevertinama mokslinė kompetencija, valstybės mastu nesuprantama MTEP rezultatų vertė</a:t>
            </a:r>
            <a:endParaRPr lang="lt-LT" sz="700" kern="1200" dirty="0">
              <a:solidFill>
                <a:schemeClr val="tx1"/>
              </a:solidFill>
            </a:endParaRPr>
          </a:p>
        </p:txBody>
      </p:sp>
      <p:sp>
        <p:nvSpPr>
          <p:cNvPr id="334" name="Suapvalintas stačiakampis 4"/>
          <p:cNvSpPr txBox="1"/>
          <p:nvPr/>
        </p:nvSpPr>
        <p:spPr>
          <a:xfrm>
            <a:off x="2162339" y="5557304"/>
            <a:ext cx="1094690" cy="485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>
                <a:solidFill>
                  <a:schemeClr val="tx1"/>
                </a:solidFill>
              </a:rPr>
              <a:t>Menkai išreikštas valstybės institucijų poreikis MTEP paslaugoms </a:t>
            </a:r>
            <a:endParaRPr lang="lt-LT" sz="700" kern="1200" dirty="0">
              <a:solidFill>
                <a:schemeClr val="tx1"/>
              </a:solidFill>
            </a:endParaRPr>
          </a:p>
        </p:txBody>
      </p:sp>
      <p:cxnSp>
        <p:nvCxnSpPr>
          <p:cNvPr id="335" name="Tiesioji jungtis 334"/>
          <p:cNvCxnSpPr>
            <a:stCxn id="31" idx="2"/>
            <a:endCxn id="333" idx="0"/>
          </p:cNvCxnSpPr>
          <p:nvPr/>
        </p:nvCxnSpPr>
        <p:spPr>
          <a:xfrm flipH="1">
            <a:off x="2709684" y="4708467"/>
            <a:ext cx="1980" cy="212619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6" name="Tiesioji jungtis 335"/>
          <p:cNvCxnSpPr>
            <a:stCxn id="334" idx="0"/>
            <a:endCxn id="334" idx="0"/>
          </p:cNvCxnSpPr>
          <p:nvPr/>
        </p:nvCxnSpPr>
        <p:spPr>
          <a:xfrm>
            <a:off x="2709684" y="5557304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7" name="Tiesioji jungtis 336"/>
          <p:cNvCxnSpPr>
            <a:stCxn id="333" idx="2"/>
            <a:endCxn id="334" idx="0"/>
          </p:cNvCxnSpPr>
          <p:nvPr/>
        </p:nvCxnSpPr>
        <p:spPr>
          <a:xfrm>
            <a:off x="2709684" y="5407028"/>
            <a:ext cx="0" cy="150276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1" name="Tiesioji jungtis 400"/>
          <p:cNvCxnSpPr>
            <a:stCxn id="19" idx="2"/>
            <a:endCxn id="16" idx="0"/>
          </p:cNvCxnSpPr>
          <p:nvPr/>
        </p:nvCxnSpPr>
        <p:spPr>
          <a:xfrm flipH="1">
            <a:off x="2148763" y="2636843"/>
            <a:ext cx="2448127" cy="112319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8" name="Tiesioji jungtis 467"/>
          <p:cNvCxnSpPr>
            <a:stCxn id="164" idx="2"/>
            <a:endCxn id="46" idx="0"/>
          </p:cNvCxnSpPr>
          <p:nvPr/>
        </p:nvCxnSpPr>
        <p:spPr>
          <a:xfrm flipH="1">
            <a:off x="6510690" y="1952442"/>
            <a:ext cx="1535620" cy="867588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1" name="Tiesioji jungtis 490"/>
          <p:cNvCxnSpPr>
            <a:stCxn id="189" idx="2"/>
            <a:endCxn id="40" idx="0"/>
          </p:cNvCxnSpPr>
          <p:nvPr/>
        </p:nvCxnSpPr>
        <p:spPr>
          <a:xfrm flipH="1">
            <a:off x="6034456" y="5967714"/>
            <a:ext cx="5360193" cy="73682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Suapvalintas stačiakampis 4"/>
          <p:cNvSpPr txBox="1"/>
          <p:nvPr/>
        </p:nvSpPr>
        <p:spPr>
          <a:xfrm>
            <a:off x="8038019" y="3442824"/>
            <a:ext cx="1119570" cy="52434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dirty="0" smtClean="0">
                <a:solidFill>
                  <a:schemeClr val="tx1"/>
                </a:solidFill>
              </a:rPr>
              <a:t>Santykinai mažas tarptautinių </a:t>
            </a:r>
            <a:r>
              <a:rPr lang="lt-LT" sz="700" dirty="0">
                <a:solidFill>
                  <a:schemeClr val="tx1"/>
                </a:solidFill>
              </a:rPr>
              <a:t>MTEP </a:t>
            </a:r>
            <a:r>
              <a:rPr lang="lt-LT" sz="700" dirty="0" smtClean="0">
                <a:solidFill>
                  <a:schemeClr val="tx1"/>
                </a:solidFill>
              </a:rPr>
              <a:t>projektų koordinatorių skaičius</a:t>
            </a:r>
            <a:endParaRPr lang="lt-LT" sz="700" kern="1200" dirty="0">
              <a:solidFill>
                <a:schemeClr val="tx1"/>
              </a:solidFill>
            </a:endParaRPr>
          </a:p>
        </p:txBody>
      </p:sp>
      <p:cxnSp>
        <p:nvCxnSpPr>
          <p:cNvPr id="17" name="Tiesioji rodyklės jungtis 16"/>
          <p:cNvCxnSpPr>
            <a:stCxn id="164" idx="2"/>
            <a:endCxn id="69" idx="0"/>
          </p:cNvCxnSpPr>
          <p:nvPr/>
        </p:nvCxnSpPr>
        <p:spPr>
          <a:xfrm>
            <a:off x="8046310" y="1952442"/>
            <a:ext cx="551494" cy="149038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Tiesioji rodyklės jungtis 22"/>
          <p:cNvCxnSpPr>
            <a:stCxn id="69" idx="2"/>
            <a:endCxn id="189" idx="0"/>
          </p:cNvCxnSpPr>
          <p:nvPr/>
        </p:nvCxnSpPr>
        <p:spPr>
          <a:xfrm>
            <a:off x="8597804" y="3967164"/>
            <a:ext cx="2796845" cy="14281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1" name="Tiesioji rodyklės jungtis 480"/>
          <p:cNvCxnSpPr>
            <a:stCxn id="69" idx="2"/>
            <a:endCxn id="167" idx="0"/>
          </p:cNvCxnSpPr>
          <p:nvPr/>
        </p:nvCxnSpPr>
        <p:spPr>
          <a:xfrm>
            <a:off x="8597804" y="3967164"/>
            <a:ext cx="1917352" cy="40198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Tiesioji rodyklės jungtis 2"/>
          <p:cNvCxnSpPr>
            <a:stCxn id="6" idx="2"/>
            <a:endCxn id="9" idx="0"/>
          </p:cNvCxnSpPr>
          <p:nvPr/>
        </p:nvCxnSpPr>
        <p:spPr>
          <a:xfrm flipH="1">
            <a:off x="3960639" y="648003"/>
            <a:ext cx="2135361" cy="28892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Suapvalintas stačiakampis 4"/>
          <p:cNvSpPr txBox="1"/>
          <p:nvPr/>
        </p:nvSpPr>
        <p:spPr>
          <a:xfrm>
            <a:off x="9705018" y="2895607"/>
            <a:ext cx="1268930" cy="65877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dirty="0" smtClean="0"/>
              <a:t>Vystant </a:t>
            </a:r>
            <a:r>
              <a:rPr lang="lt-LT" sz="700" dirty="0"/>
              <a:t>nacionalinius prioritetus (pvz., </a:t>
            </a:r>
            <a:r>
              <a:rPr lang="lt-LT" sz="700" dirty="0" smtClean="0"/>
              <a:t>lituanistika), </a:t>
            </a:r>
            <a:r>
              <a:rPr lang="lt-LT" sz="700" dirty="0"/>
              <a:t>kartu ir kitose srityse vis dar trūksta nacionalinių priemonių glaudesnės sąsajos (kur įmanoma) su tarptautinėmis programomis</a:t>
            </a:r>
          </a:p>
        </p:txBody>
      </p:sp>
      <p:cxnSp>
        <p:nvCxnSpPr>
          <p:cNvPr id="463" name="Tiesioji rodyklės jungtis 462"/>
          <p:cNvCxnSpPr>
            <a:stCxn id="164" idx="2"/>
            <a:endCxn id="73" idx="0"/>
          </p:cNvCxnSpPr>
          <p:nvPr/>
        </p:nvCxnSpPr>
        <p:spPr>
          <a:xfrm>
            <a:off x="8046310" y="1952442"/>
            <a:ext cx="2293173" cy="9431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5" name="Tiesioji rodyklės jungtis 464"/>
          <p:cNvCxnSpPr>
            <a:stCxn id="182" idx="2"/>
            <a:endCxn id="73" idx="0"/>
          </p:cNvCxnSpPr>
          <p:nvPr/>
        </p:nvCxnSpPr>
        <p:spPr>
          <a:xfrm flipH="1">
            <a:off x="10339483" y="1952442"/>
            <a:ext cx="1220414" cy="9431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68655" y="31194"/>
            <a:ext cx="34543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700" dirty="0" smtClean="0"/>
              <a:t>1 strateginio tikslo rodiklis: </a:t>
            </a:r>
            <a:r>
              <a:rPr lang="lt-LT" sz="700" dirty="0"/>
              <a:t>v</a:t>
            </a:r>
            <a:r>
              <a:rPr lang="es-ES" sz="700" dirty="0" smtClean="0"/>
              <a:t>isos </a:t>
            </a:r>
            <a:r>
              <a:rPr lang="es-ES" sz="700" dirty="0"/>
              <a:t>išlaidos MTEP, palyginti su </a:t>
            </a:r>
            <a:r>
              <a:rPr lang="es-ES" sz="700" dirty="0" smtClean="0"/>
              <a:t>BVP</a:t>
            </a:r>
            <a:r>
              <a:rPr lang="lt-LT" sz="700" dirty="0" smtClean="0"/>
              <a:t> (proc.)</a:t>
            </a:r>
          </a:p>
          <a:p>
            <a:endParaRPr lang="lt-LT" sz="700" dirty="0" smtClean="0"/>
          </a:p>
          <a:p>
            <a:r>
              <a:rPr lang="lt-LT" sz="700" dirty="0" smtClean="0"/>
              <a:t>1.2. uždavinio rodikliai</a:t>
            </a:r>
            <a:r>
              <a:rPr lang="lt-LT" sz="700" dirty="0"/>
              <a:t>: </a:t>
            </a:r>
            <a:endParaRPr lang="lt-LT" sz="7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lt-LT" sz="700" dirty="0" smtClean="0"/>
              <a:t>Lietuvos institucijose dirbančių tyrėjų publikacijų, patenkančių tarp 10 procentų pasaulyje dažniausiai cituojamų mokslinių publikacijų, dalis, procentai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lt-LT" sz="700" dirty="0" smtClean="0"/>
              <a:t>Aukštojo </a:t>
            </a:r>
            <a:r>
              <a:rPr lang="lt-LT" sz="700" dirty="0"/>
              <a:t>mokslo ir valdžios sektorių MTEP finansavimas iš ES ir tarptautinių organizacijų lėšų (be lėšų pateiktų per valstybės biudžetą), dalis nuo viso aukštojo mokslo ir valdžios sektorių MTEP </a:t>
            </a:r>
            <a:r>
              <a:rPr lang="lt-LT" sz="700" dirty="0" smtClean="0"/>
              <a:t>finansavimo, procentai</a:t>
            </a:r>
          </a:p>
        </p:txBody>
      </p:sp>
      <p:sp>
        <p:nvSpPr>
          <p:cNvPr id="112" name="Suapvalintas stačiakampis 4"/>
          <p:cNvSpPr txBox="1"/>
          <p:nvPr/>
        </p:nvSpPr>
        <p:spPr>
          <a:xfrm>
            <a:off x="10468168" y="3649916"/>
            <a:ext cx="949891" cy="37954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dirty="0">
                <a:solidFill>
                  <a:schemeClr val="tx1"/>
                </a:solidFill>
              </a:rPr>
              <a:t>Trūksta gebėjimų administruoti tarptautinius projektus (ypač didelės apimties)</a:t>
            </a:r>
            <a:r>
              <a:rPr lang="lt-LT" sz="700" kern="1200" dirty="0" smtClean="0">
                <a:solidFill>
                  <a:schemeClr val="tx1"/>
                </a:solidFill>
              </a:rPr>
              <a:t> </a:t>
            </a:r>
            <a:endParaRPr lang="lt-LT" sz="700" kern="1200" dirty="0">
              <a:solidFill>
                <a:schemeClr val="tx1"/>
              </a:solidFill>
            </a:endParaRPr>
          </a:p>
        </p:txBody>
      </p:sp>
      <p:cxnSp>
        <p:nvCxnSpPr>
          <p:cNvPr id="118" name="Tiesioji jungtis 117"/>
          <p:cNvCxnSpPr>
            <a:stCxn id="112" idx="2"/>
            <a:endCxn id="167" idx="0"/>
          </p:cNvCxnSpPr>
          <p:nvPr/>
        </p:nvCxnSpPr>
        <p:spPr>
          <a:xfrm flipH="1">
            <a:off x="10515156" y="4029464"/>
            <a:ext cx="427958" cy="339689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Suapvalintas stačiakampis 4"/>
          <p:cNvSpPr txBox="1"/>
          <p:nvPr/>
        </p:nvSpPr>
        <p:spPr>
          <a:xfrm>
            <a:off x="5530485" y="4610364"/>
            <a:ext cx="832768" cy="5454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dirty="0" smtClean="0"/>
              <a:t>Tam </a:t>
            </a:r>
            <a:r>
              <a:rPr lang="lt-LT" sz="700" dirty="0"/>
              <a:t>tikrose mokslo srityse per didelė </a:t>
            </a:r>
            <a:r>
              <a:rPr lang="lt-LT" sz="700" dirty="0" smtClean="0"/>
              <a:t>orientacija kiekybinius </a:t>
            </a:r>
            <a:r>
              <a:rPr lang="lt-LT" sz="700" dirty="0"/>
              <a:t>rezultatus</a:t>
            </a:r>
            <a:endParaRPr lang="lt-LT" sz="700" kern="1200" dirty="0"/>
          </a:p>
        </p:txBody>
      </p:sp>
      <p:cxnSp>
        <p:nvCxnSpPr>
          <p:cNvPr id="131" name="Tiesioji jungtis 130"/>
          <p:cNvCxnSpPr>
            <a:stCxn id="49" idx="2"/>
            <a:endCxn id="128" idx="0"/>
          </p:cNvCxnSpPr>
          <p:nvPr/>
        </p:nvCxnSpPr>
        <p:spPr>
          <a:xfrm flipH="1">
            <a:off x="5946869" y="4375043"/>
            <a:ext cx="226167" cy="235321"/>
          </a:xfrm>
          <a:prstGeom prst="line">
            <a:avLst/>
          </a:prstGeom>
          <a:ln w="6350">
            <a:tailEnd type="arrow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</p:spTree>
    <p:extLst>
      <p:ext uri="{BB962C8B-B14F-4D97-AF65-F5344CB8AC3E}">
        <p14:creationId xmlns:p14="http://schemas.microsoft.com/office/powerpoint/2010/main" val="1012229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apvalintas stačiakampis 4"/>
          <p:cNvSpPr txBox="1"/>
          <p:nvPr/>
        </p:nvSpPr>
        <p:spPr>
          <a:xfrm>
            <a:off x="5698326" y="187885"/>
            <a:ext cx="1486245" cy="4893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1.3. Skatinti mokslui imlaus verslo kūrimąsi bei mokslo ir verslo bendradarbiavimą ir plėtoti verslumo kultūrą mokslo ir studijų institucijose</a:t>
            </a:r>
            <a:endParaRPr lang="lt-LT" sz="700" kern="1200" dirty="0"/>
          </a:p>
        </p:txBody>
      </p:sp>
      <p:sp>
        <p:nvSpPr>
          <p:cNvPr id="9" name="Suapvalintas stačiakampis 4"/>
          <p:cNvSpPr txBox="1"/>
          <p:nvPr/>
        </p:nvSpPr>
        <p:spPr>
          <a:xfrm>
            <a:off x="3321687" y="837109"/>
            <a:ext cx="1143297" cy="4843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Neišplėtoti MSI „trečiosios misijos“ (verslumo, žinių ir technologijų perdavimo) </a:t>
            </a:r>
            <a:r>
              <a:rPr lang="lt-LT" sz="700" kern="1200" dirty="0" err="1" smtClean="0"/>
              <a:t>pajėgumai</a:t>
            </a:r>
            <a:r>
              <a:rPr lang="lt-LT" sz="700" kern="1200" dirty="0" smtClean="0"/>
              <a:t>  </a:t>
            </a:r>
            <a:endParaRPr lang="lt-LT" sz="700" kern="1200" dirty="0" smtClean="0">
              <a:solidFill>
                <a:schemeClr val="tx1"/>
              </a:solidFill>
            </a:endParaRPr>
          </a:p>
        </p:txBody>
      </p:sp>
      <p:sp>
        <p:nvSpPr>
          <p:cNvPr id="12" name="Suapvalintas stačiakampis 4"/>
          <p:cNvSpPr txBox="1"/>
          <p:nvPr/>
        </p:nvSpPr>
        <p:spPr>
          <a:xfrm>
            <a:off x="4238236" y="1640957"/>
            <a:ext cx="993104" cy="4843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Neišnaudojamas MSI vidinis potencialas</a:t>
            </a:r>
            <a:endParaRPr lang="lt-LT" sz="700" kern="1200" dirty="0"/>
          </a:p>
        </p:txBody>
      </p:sp>
      <p:sp>
        <p:nvSpPr>
          <p:cNvPr id="15" name="Suapvalintas stačiakampis 4"/>
          <p:cNvSpPr txBox="1"/>
          <p:nvPr/>
        </p:nvSpPr>
        <p:spPr>
          <a:xfrm>
            <a:off x="527178" y="1640957"/>
            <a:ext cx="993104" cy="4843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Ribotai veikianti pagalbos efektyvesnei Lietuvos MSI sukurtų žinių ir technologijų sklaidai sistema</a:t>
            </a:r>
            <a:endParaRPr lang="lt-LT" sz="700" kern="1200" dirty="0"/>
          </a:p>
        </p:txBody>
      </p:sp>
      <p:sp>
        <p:nvSpPr>
          <p:cNvPr id="18" name="Suapvalintas stačiakampis 4"/>
          <p:cNvSpPr txBox="1"/>
          <p:nvPr/>
        </p:nvSpPr>
        <p:spPr>
          <a:xfrm>
            <a:off x="1992899" y="2346874"/>
            <a:ext cx="1323134" cy="4843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>
                <a:solidFill>
                  <a:schemeClr val="tx1"/>
                </a:solidFill>
              </a:rPr>
              <a:t>Mažas </a:t>
            </a:r>
            <a:r>
              <a:rPr lang="lt-LT" sz="700" kern="1200" dirty="0" smtClean="0"/>
              <a:t>valstybės biudžeto (be ES </a:t>
            </a:r>
            <a:r>
              <a:rPr lang="lt-LT" sz="700" kern="1200" dirty="0" err="1" smtClean="0"/>
              <a:t>lešų</a:t>
            </a:r>
            <a:r>
              <a:rPr lang="lt-LT" sz="700" kern="1200" dirty="0" smtClean="0"/>
              <a:t>) MTEP finansavimas riboja MSI galimybes plėtoti visą MTEP ciklą – nuo idėjos iki jos patekimo į rinką</a:t>
            </a:r>
            <a:endParaRPr lang="lt-LT" sz="700" kern="1200" dirty="0">
              <a:solidFill>
                <a:schemeClr val="tx1"/>
              </a:solidFill>
            </a:endParaRPr>
          </a:p>
        </p:txBody>
      </p:sp>
      <p:sp>
        <p:nvSpPr>
          <p:cNvPr id="21" name="Suapvalintas stačiakampis 4"/>
          <p:cNvSpPr txBox="1"/>
          <p:nvPr/>
        </p:nvSpPr>
        <p:spPr>
          <a:xfrm>
            <a:off x="6104071" y="2877734"/>
            <a:ext cx="993104" cy="4843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Ribotas MSI gimstančių komercinį potencialą turinčių MTEP idėjų srautas</a:t>
            </a:r>
            <a:endParaRPr lang="lt-LT" sz="700" kern="1200" dirty="0"/>
          </a:p>
        </p:txBody>
      </p:sp>
      <p:sp>
        <p:nvSpPr>
          <p:cNvPr id="24" name="Suapvalintas stačiakampis 4"/>
          <p:cNvSpPr txBox="1"/>
          <p:nvPr/>
        </p:nvSpPr>
        <p:spPr>
          <a:xfrm>
            <a:off x="4131619" y="3948399"/>
            <a:ext cx="1567501" cy="57066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u="none" kern="1200" dirty="0" smtClean="0"/>
              <a:t>Ribota </a:t>
            </a:r>
            <a:r>
              <a:rPr lang="lt-LT" sz="700" u="none" kern="1200" dirty="0" err="1" smtClean="0"/>
              <a:t>antreprenerystės</a:t>
            </a:r>
            <a:r>
              <a:rPr lang="lt-LT" sz="700" u="none" kern="1200" dirty="0" smtClean="0"/>
              <a:t> kompetencijų, horizontaliųjų įgūdžių (</a:t>
            </a:r>
            <a:r>
              <a:rPr lang="lt-LT" sz="700" u="none" kern="1200" dirty="0" err="1" smtClean="0"/>
              <a:t>anlg</a:t>
            </a:r>
            <a:r>
              <a:rPr lang="lt-LT" sz="700" u="none" kern="1200" dirty="0" smtClean="0"/>
              <a:t>. </a:t>
            </a:r>
            <a:r>
              <a:rPr lang="lt-LT" sz="700" i="1" u="none" kern="1200" dirty="0" err="1" smtClean="0"/>
              <a:t>transversal</a:t>
            </a:r>
            <a:r>
              <a:rPr lang="lt-LT" sz="700" i="1" u="none" kern="1200" dirty="0" smtClean="0"/>
              <a:t> </a:t>
            </a:r>
            <a:r>
              <a:rPr lang="lt-LT" sz="700" i="1" u="none" kern="1200" dirty="0" err="1" smtClean="0"/>
              <a:t>skills</a:t>
            </a:r>
            <a:r>
              <a:rPr lang="lt-LT" sz="700" u="none" kern="1200" dirty="0" smtClean="0"/>
              <a:t>) ugdymo integracija į studentų, tyrėjų rengimo programas</a:t>
            </a:r>
            <a:endParaRPr lang="lt-LT" sz="700" kern="1200" dirty="0"/>
          </a:p>
        </p:txBody>
      </p:sp>
      <p:sp>
        <p:nvSpPr>
          <p:cNvPr id="30" name="Suapvalintas stačiakampis 4"/>
          <p:cNvSpPr txBox="1"/>
          <p:nvPr/>
        </p:nvSpPr>
        <p:spPr>
          <a:xfrm>
            <a:off x="5034510" y="5182561"/>
            <a:ext cx="792132" cy="4377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err="1" smtClean="0"/>
              <a:t>Prototipavimo</a:t>
            </a:r>
            <a:r>
              <a:rPr lang="lt-LT" sz="700" kern="1200" dirty="0" smtClean="0"/>
              <a:t>, demonstracinių erdvių </a:t>
            </a:r>
            <a:r>
              <a:rPr lang="lt-LT" sz="700" kern="1200" dirty="0" smtClean="0">
                <a:solidFill>
                  <a:schemeClr val="tx1"/>
                </a:solidFill>
              </a:rPr>
              <a:t>ir veiklų </a:t>
            </a:r>
            <a:r>
              <a:rPr lang="lt-LT" sz="700" kern="1200" dirty="0" smtClean="0"/>
              <a:t>stygius</a:t>
            </a:r>
            <a:endParaRPr lang="lt-LT" sz="700" kern="1200" dirty="0"/>
          </a:p>
        </p:txBody>
      </p:sp>
      <p:sp>
        <p:nvSpPr>
          <p:cNvPr id="36" name="Suapvalintas stačiakampis 4"/>
          <p:cNvSpPr txBox="1"/>
          <p:nvPr/>
        </p:nvSpPr>
        <p:spPr>
          <a:xfrm>
            <a:off x="2750045" y="4023639"/>
            <a:ext cx="993104" cy="4843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dirty="0" smtClean="0">
                <a:solidFill>
                  <a:schemeClr val="tx1"/>
                </a:solidFill>
              </a:rPr>
              <a:t>Neišplėtota mokslo vadybos sistema</a:t>
            </a:r>
            <a:endParaRPr lang="lt-LT" sz="700" dirty="0">
              <a:solidFill>
                <a:schemeClr val="tx1"/>
              </a:solidFill>
            </a:endParaRPr>
          </a:p>
        </p:txBody>
      </p:sp>
      <p:sp>
        <p:nvSpPr>
          <p:cNvPr id="39" name="Suapvalintas stačiakampis 4"/>
          <p:cNvSpPr txBox="1"/>
          <p:nvPr/>
        </p:nvSpPr>
        <p:spPr>
          <a:xfrm>
            <a:off x="5115831" y="6328510"/>
            <a:ext cx="1016682" cy="49404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dirty="0" smtClean="0">
                <a:solidFill>
                  <a:schemeClr val="tx1"/>
                </a:solidFill>
              </a:rPr>
              <a:t>Žinių </a:t>
            </a:r>
            <a:r>
              <a:rPr lang="lt-LT" sz="700" dirty="0">
                <a:solidFill>
                  <a:schemeClr val="tx1"/>
                </a:solidFill>
              </a:rPr>
              <a:t>ir technologijų </a:t>
            </a:r>
            <a:r>
              <a:rPr lang="lt-LT" sz="700" dirty="0" smtClean="0">
                <a:solidFill>
                  <a:schemeClr val="tx1"/>
                </a:solidFill>
              </a:rPr>
              <a:t>perdavimo kompetencijų </a:t>
            </a:r>
            <a:r>
              <a:rPr lang="lt-LT" sz="700" kern="1200" dirty="0" smtClean="0">
                <a:solidFill>
                  <a:schemeClr val="tx1"/>
                </a:solidFill>
              </a:rPr>
              <a:t>ir specialistų stygius (įskaitant intelektinės nuosavybės klausimus)</a:t>
            </a:r>
            <a:endParaRPr lang="lt-LT" sz="700" kern="1200" dirty="0">
              <a:solidFill>
                <a:schemeClr val="tx1"/>
              </a:solidFill>
            </a:endParaRPr>
          </a:p>
        </p:txBody>
      </p:sp>
      <p:sp>
        <p:nvSpPr>
          <p:cNvPr id="52" name="Suapvalintas stačiakampis 4"/>
          <p:cNvSpPr txBox="1"/>
          <p:nvPr/>
        </p:nvSpPr>
        <p:spPr>
          <a:xfrm>
            <a:off x="2302249" y="5229828"/>
            <a:ext cx="1323424" cy="4843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u="none" kern="1200" dirty="0" smtClean="0"/>
              <a:t>Neišnaudojamos įsijungimo į nacionalinius ar tarptautinius MSI </a:t>
            </a:r>
            <a:r>
              <a:rPr lang="lt-LT" sz="700" u="none" kern="1200" dirty="0" err="1" smtClean="0"/>
              <a:t>antreprenerystės</a:t>
            </a:r>
            <a:r>
              <a:rPr lang="lt-LT" sz="700" u="none" kern="1200" dirty="0" smtClean="0"/>
              <a:t> tinklus, struktūras teikiamos galimybės</a:t>
            </a:r>
            <a:endParaRPr lang="lt-LT" sz="700" kern="1200" dirty="0"/>
          </a:p>
        </p:txBody>
      </p:sp>
      <p:sp>
        <p:nvSpPr>
          <p:cNvPr id="55" name="Suapvalintas stačiakampis 4"/>
          <p:cNvSpPr txBox="1"/>
          <p:nvPr/>
        </p:nvSpPr>
        <p:spPr>
          <a:xfrm>
            <a:off x="527178" y="5722865"/>
            <a:ext cx="1650100" cy="4843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Neišplėtoti Lietuvos ir MSI instituciniai partnerių paieškos </a:t>
            </a:r>
            <a:r>
              <a:rPr lang="lt-LT" sz="700" kern="1200" dirty="0" err="1" smtClean="0"/>
              <a:t>pajėgumai</a:t>
            </a:r>
            <a:r>
              <a:rPr lang="lt-LT" sz="700" kern="1200" dirty="0" smtClean="0"/>
              <a:t> užsienio valstybėse siekiant atverti mokslo rinkas</a:t>
            </a:r>
            <a:endParaRPr lang="lt-LT" sz="700" kern="1200" dirty="0"/>
          </a:p>
        </p:txBody>
      </p:sp>
      <p:sp>
        <p:nvSpPr>
          <p:cNvPr id="58" name="Suapvalintas stačiakampis 4"/>
          <p:cNvSpPr txBox="1"/>
          <p:nvPr/>
        </p:nvSpPr>
        <p:spPr>
          <a:xfrm>
            <a:off x="88686" y="3460809"/>
            <a:ext cx="993104" cy="4843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t-BR" sz="700" dirty="0" smtClean="0">
                <a:solidFill>
                  <a:schemeClr val="tx1"/>
                </a:solidFill>
              </a:rPr>
              <a:t>Menkas </a:t>
            </a:r>
            <a:r>
              <a:rPr lang="pt-BR" sz="700" dirty="0">
                <a:solidFill>
                  <a:schemeClr val="tx1"/>
                </a:solidFill>
              </a:rPr>
              <a:t>konkursinio finansavimo prieinamumas ir </a:t>
            </a:r>
            <a:r>
              <a:rPr lang="pt-BR" sz="700" dirty="0" smtClean="0">
                <a:solidFill>
                  <a:schemeClr val="tx1"/>
                </a:solidFill>
              </a:rPr>
              <a:t>tvarumas </a:t>
            </a:r>
            <a:endParaRPr lang="lt-LT" sz="700" kern="1200" dirty="0">
              <a:solidFill>
                <a:schemeClr val="tx1"/>
              </a:solidFill>
            </a:endParaRPr>
          </a:p>
        </p:txBody>
      </p:sp>
      <p:sp>
        <p:nvSpPr>
          <p:cNvPr id="64" name="Suapvalintas stačiakampis 4"/>
          <p:cNvSpPr txBox="1"/>
          <p:nvPr/>
        </p:nvSpPr>
        <p:spPr>
          <a:xfrm>
            <a:off x="9690655" y="1591321"/>
            <a:ext cx="993104" cy="4843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Žemas verslo sektoriaus MTEP ir absorbcinis MTEP potencialas</a:t>
            </a:r>
            <a:endParaRPr lang="lt-LT" sz="700" kern="1200" dirty="0"/>
          </a:p>
        </p:txBody>
      </p:sp>
      <p:sp>
        <p:nvSpPr>
          <p:cNvPr id="70" name="Suapvalintas stačiakampis 4"/>
          <p:cNvSpPr txBox="1"/>
          <p:nvPr/>
        </p:nvSpPr>
        <p:spPr>
          <a:xfrm>
            <a:off x="8164117" y="3145761"/>
            <a:ext cx="1047607" cy="4843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Neišplėtota </a:t>
            </a:r>
            <a:r>
              <a:rPr lang="lt-LT" sz="700" kern="1200" dirty="0" smtClean="0">
                <a:solidFill>
                  <a:schemeClr val="tx1"/>
                </a:solidFill>
              </a:rPr>
              <a:t>nacionalinė</a:t>
            </a:r>
            <a:r>
              <a:rPr lang="lt-LT" sz="700" kern="1200" dirty="0" smtClean="0"/>
              <a:t> MSI kompleksinės paramos sistema studentų, tyrėjų </a:t>
            </a:r>
            <a:r>
              <a:rPr lang="lt-LT" sz="700" kern="1200" dirty="0" err="1" smtClean="0"/>
              <a:t>atžalinėms</a:t>
            </a:r>
            <a:r>
              <a:rPr lang="lt-LT" sz="700" kern="1200" dirty="0" smtClean="0"/>
              <a:t> įmonėms</a:t>
            </a:r>
            <a:endParaRPr lang="lt-LT" sz="700" kern="1200" dirty="0"/>
          </a:p>
        </p:txBody>
      </p:sp>
      <p:sp>
        <p:nvSpPr>
          <p:cNvPr id="82" name="Suapvalintas stačiakampis 4"/>
          <p:cNvSpPr txBox="1"/>
          <p:nvPr/>
        </p:nvSpPr>
        <p:spPr>
          <a:xfrm>
            <a:off x="9922846" y="2635574"/>
            <a:ext cx="993104" cy="4843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Mokslui imlaus verslo įmonės – daugiausiai nedidelio kapitalo</a:t>
            </a:r>
            <a:endParaRPr lang="lt-LT" sz="700" kern="1200" dirty="0"/>
          </a:p>
        </p:txBody>
      </p:sp>
      <p:sp>
        <p:nvSpPr>
          <p:cNvPr id="85" name="Suapvalintas stačiakampis 4"/>
          <p:cNvSpPr txBox="1"/>
          <p:nvPr/>
        </p:nvSpPr>
        <p:spPr>
          <a:xfrm>
            <a:off x="10968130" y="2260972"/>
            <a:ext cx="1182743" cy="57022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Neišnaudotos tiesioginių užsienio investicijų į MTEP pritraukimo galimybės </a:t>
            </a:r>
            <a:r>
              <a:rPr lang="lt-LT" sz="700" kern="1200" dirty="0" smtClean="0">
                <a:solidFill>
                  <a:schemeClr val="accent1"/>
                </a:solidFill>
              </a:rPr>
              <a:t>(EIM ekonomikos transformacijos ir</a:t>
            </a:r>
            <a:r>
              <a:rPr lang="lt-LT" sz="700" dirty="0" smtClean="0">
                <a:solidFill>
                  <a:schemeClr val="accent1"/>
                </a:solidFill>
              </a:rPr>
              <a:t> </a:t>
            </a:r>
            <a:r>
              <a:rPr lang="lt-LT" sz="700" dirty="0">
                <a:solidFill>
                  <a:schemeClr val="accent1"/>
                </a:solidFill>
              </a:rPr>
              <a:t>konkurencingumo plėtros </a:t>
            </a:r>
            <a:r>
              <a:rPr lang="lt-LT" sz="700" kern="1200" dirty="0" smtClean="0">
                <a:solidFill>
                  <a:schemeClr val="accent1"/>
                </a:solidFill>
              </a:rPr>
              <a:t>programa)</a:t>
            </a:r>
            <a:endParaRPr lang="lt-LT" sz="700" kern="1200" dirty="0"/>
          </a:p>
        </p:txBody>
      </p:sp>
      <p:sp>
        <p:nvSpPr>
          <p:cNvPr id="88" name="Suapvalintas stačiakampis 4"/>
          <p:cNvSpPr txBox="1"/>
          <p:nvPr/>
        </p:nvSpPr>
        <p:spPr>
          <a:xfrm>
            <a:off x="9641738" y="3481785"/>
            <a:ext cx="1133479" cy="4970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dirty="0"/>
              <a:t>Pagalbos mokslui imlių verslo įmonių augimui </a:t>
            </a:r>
            <a:r>
              <a:rPr lang="lt-LT" sz="700" dirty="0" smtClean="0"/>
              <a:t>stygius </a:t>
            </a:r>
            <a:r>
              <a:rPr lang="lt-LT" sz="700" kern="1200" dirty="0" smtClean="0">
                <a:solidFill>
                  <a:schemeClr val="accent1"/>
                </a:solidFill>
              </a:rPr>
              <a:t>(EIM </a:t>
            </a:r>
            <a:r>
              <a:rPr lang="lt-LT" sz="700" dirty="0" smtClean="0">
                <a:solidFill>
                  <a:schemeClr val="accent1"/>
                </a:solidFill>
              </a:rPr>
              <a:t>ekonomikos transformacijos</a:t>
            </a:r>
            <a:r>
              <a:rPr lang="lt-LT" sz="700" kern="1200" dirty="0" smtClean="0">
                <a:solidFill>
                  <a:schemeClr val="accent1"/>
                </a:solidFill>
              </a:rPr>
              <a:t> ir konkurencingumo plėtros programa)</a:t>
            </a:r>
            <a:endParaRPr lang="lt-LT" sz="700" kern="1200" dirty="0"/>
          </a:p>
        </p:txBody>
      </p:sp>
      <p:sp>
        <p:nvSpPr>
          <p:cNvPr id="91" name="Suapvalintas stačiakampis 4"/>
          <p:cNvSpPr txBox="1"/>
          <p:nvPr/>
        </p:nvSpPr>
        <p:spPr>
          <a:xfrm>
            <a:off x="10849413" y="3524860"/>
            <a:ext cx="1240987" cy="59127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dirty="0" smtClean="0"/>
              <a:t>Mokslu </a:t>
            </a:r>
            <a:r>
              <a:rPr lang="lt-LT" sz="700" dirty="0"/>
              <a:t>grįstų inovacijų kultūros ir jų vertės supratimo versle </a:t>
            </a:r>
            <a:r>
              <a:rPr lang="lt-LT" sz="700" dirty="0" smtClean="0"/>
              <a:t>stygius </a:t>
            </a:r>
            <a:r>
              <a:rPr lang="lt-LT" sz="700" dirty="0" smtClean="0">
                <a:solidFill>
                  <a:schemeClr val="accent1"/>
                </a:solidFill>
              </a:rPr>
              <a:t>(</a:t>
            </a:r>
            <a:r>
              <a:rPr lang="lt-LT" sz="700" dirty="0">
                <a:solidFill>
                  <a:schemeClr val="accent1"/>
                </a:solidFill>
              </a:rPr>
              <a:t>EIM ekonomikos </a:t>
            </a:r>
            <a:r>
              <a:rPr lang="lt-LT" sz="700" dirty="0" smtClean="0">
                <a:solidFill>
                  <a:schemeClr val="accent1"/>
                </a:solidFill>
              </a:rPr>
              <a:t>transformacijos ir konkurencingumo plėtros </a:t>
            </a:r>
            <a:r>
              <a:rPr lang="lt-LT" sz="700" kern="1200" dirty="0" smtClean="0">
                <a:solidFill>
                  <a:schemeClr val="accent1"/>
                </a:solidFill>
              </a:rPr>
              <a:t>programa)</a:t>
            </a:r>
            <a:endParaRPr lang="lt-LT" sz="700" kern="1200" dirty="0"/>
          </a:p>
        </p:txBody>
      </p:sp>
      <p:cxnSp>
        <p:nvCxnSpPr>
          <p:cNvPr id="93" name="Tiesioji jungtis 92"/>
          <p:cNvCxnSpPr>
            <a:stCxn id="6" idx="2"/>
            <a:endCxn id="9" idx="0"/>
          </p:cNvCxnSpPr>
          <p:nvPr/>
        </p:nvCxnSpPr>
        <p:spPr>
          <a:xfrm flipH="1">
            <a:off x="3893336" y="677205"/>
            <a:ext cx="2548113" cy="159904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Tiesioji jungtis 96"/>
          <p:cNvCxnSpPr>
            <a:stCxn id="9" idx="2"/>
            <a:endCxn id="12" idx="0"/>
          </p:cNvCxnSpPr>
          <p:nvPr/>
        </p:nvCxnSpPr>
        <p:spPr>
          <a:xfrm>
            <a:off x="3893336" y="1321429"/>
            <a:ext cx="841452" cy="319528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Tiesioji jungtis 98"/>
          <p:cNvCxnSpPr>
            <a:stCxn id="21" idx="0"/>
            <a:endCxn id="21" idx="0"/>
          </p:cNvCxnSpPr>
          <p:nvPr/>
        </p:nvCxnSpPr>
        <p:spPr>
          <a:xfrm>
            <a:off x="6600623" y="2877734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Tiesioji jungtis 106"/>
          <p:cNvCxnSpPr>
            <a:stCxn id="64" idx="2"/>
            <a:endCxn id="330" idx="0"/>
          </p:cNvCxnSpPr>
          <p:nvPr/>
        </p:nvCxnSpPr>
        <p:spPr>
          <a:xfrm flipH="1">
            <a:off x="8687922" y="2075641"/>
            <a:ext cx="1499285" cy="159904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Tiesioji jungtis 108"/>
          <p:cNvCxnSpPr>
            <a:stCxn id="330" idx="2"/>
            <a:endCxn id="70" idx="0"/>
          </p:cNvCxnSpPr>
          <p:nvPr/>
        </p:nvCxnSpPr>
        <p:spPr>
          <a:xfrm flipH="1">
            <a:off x="8687921" y="2717769"/>
            <a:ext cx="1" cy="427992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Tiesioji jungtis 122"/>
          <p:cNvCxnSpPr>
            <a:stCxn id="82" idx="2"/>
            <a:endCxn id="88" idx="0"/>
          </p:cNvCxnSpPr>
          <p:nvPr/>
        </p:nvCxnSpPr>
        <p:spPr>
          <a:xfrm flipH="1">
            <a:off x="10208478" y="3119894"/>
            <a:ext cx="210920" cy="361891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Tiesioji jungtis 124"/>
          <p:cNvCxnSpPr>
            <a:stCxn id="82" idx="2"/>
            <a:endCxn id="91" idx="0"/>
          </p:cNvCxnSpPr>
          <p:nvPr/>
        </p:nvCxnSpPr>
        <p:spPr>
          <a:xfrm>
            <a:off x="10419398" y="3119894"/>
            <a:ext cx="1050509" cy="404966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Tiesioji jungtis 128"/>
          <p:cNvCxnSpPr>
            <a:stCxn id="64" idx="2"/>
            <a:endCxn id="82" idx="0"/>
          </p:cNvCxnSpPr>
          <p:nvPr/>
        </p:nvCxnSpPr>
        <p:spPr>
          <a:xfrm>
            <a:off x="10187207" y="2075641"/>
            <a:ext cx="232191" cy="559933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Tiesioji jungtis 130"/>
          <p:cNvCxnSpPr>
            <a:stCxn id="64" idx="2"/>
            <a:endCxn id="85" idx="0"/>
          </p:cNvCxnSpPr>
          <p:nvPr/>
        </p:nvCxnSpPr>
        <p:spPr>
          <a:xfrm>
            <a:off x="10187207" y="2075641"/>
            <a:ext cx="1372295" cy="185331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Tiesioji jungtis 138"/>
          <p:cNvCxnSpPr>
            <a:stCxn id="36" idx="2"/>
            <a:endCxn id="39" idx="0"/>
          </p:cNvCxnSpPr>
          <p:nvPr/>
        </p:nvCxnSpPr>
        <p:spPr>
          <a:xfrm>
            <a:off x="3246597" y="4507959"/>
            <a:ext cx="2377575" cy="1820551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Tiesioji jungtis 142"/>
          <p:cNvCxnSpPr>
            <a:stCxn id="36" idx="2"/>
            <a:endCxn id="52" idx="0"/>
          </p:cNvCxnSpPr>
          <p:nvPr/>
        </p:nvCxnSpPr>
        <p:spPr>
          <a:xfrm flipH="1">
            <a:off x="2963961" y="4507959"/>
            <a:ext cx="282636" cy="721869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Tiesioji jungtis 144"/>
          <p:cNvCxnSpPr>
            <a:stCxn id="21" idx="2"/>
            <a:endCxn id="24" idx="0"/>
          </p:cNvCxnSpPr>
          <p:nvPr/>
        </p:nvCxnSpPr>
        <p:spPr>
          <a:xfrm flipH="1">
            <a:off x="4915370" y="3362054"/>
            <a:ext cx="1685253" cy="586345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Tiesioji jungtis 148"/>
          <p:cNvCxnSpPr>
            <a:stCxn id="21" idx="2"/>
            <a:endCxn id="30" idx="0"/>
          </p:cNvCxnSpPr>
          <p:nvPr/>
        </p:nvCxnSpPr>
        <p:spPr>
          <a:xfrm flipH="1">
            <a:off x="5430576" y="3362054"/>
            <a:ext cx="1170047" cy="1820507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Tiesioji jungtis 152"/>
          <p:cNvCxnSpPr>
            <a:stCxn id="12" idx="2"/>
            <a:endCxn id="36" idx="0"/>
          </p:cNvCxnSpPr>
          <p:nvPr/>
        </p:nvCxnSpPr>
        <p:spPr>
          <a:xfrm flipH="1">
            <a:off x="3246597" y="2125277"/>
            <a:ext cx="1488191" cy="1898362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Tiesioji jungtis 154"/>
          <p:cNvCxnSpPr>
            <a:stCxn id="15" idx="2"/>
            <a:endCxn id="55" idx="0"/>
          </p:cNvCxnSpPr>
          <p:nvPr/>
        </p:nvCxnSpPr>
        <p:spPr>
          <a:xfrm>
            <a:off x="1023730" y="2125277"/>
            <a:ext cx="328498" cy="3597588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Tiesioji jungtis 156"/>
          <p:cNvCxnSpPr>
            <a:stCxn id="15" idx="2"/>
            <a:endCxn id="58" idx="0"/>
          </p:cNvCxnSpPr>
          <p:nvPr/>
        </p:nvCxnSpPr>
        <p:spPr>
          <a:xfrm flipH="1">
            <a:off x="585238" y="2125277"/>
            <a:ext cx="438492" cy="1335532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3" name="Tiesioji jungtis 272"/>
          <p:cNvCxnSpPr>
            <a:stCxn id="12" idx="2"/>
            <a:endCxn id="18" idx="0"/>
          </p:cNvCxnSpPr>
          <p:nvPr/>
        </p:nvCxnSpPr>
        <p:spPr>
          <a:xfrm flipH="1">
            <a:off x="2654466" y="2125277"/>
            <a:ext cx="2080322" cy="221597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Tiesioji jungtis 287"/>
          <p:cNvCxnSpPr>
            <a:stCxn id="15" idx="2"/>
            <a:endCxn id="18" idx="0"/>
          </p:cNvCxnSpPr>
          <p:nvPr/>
        </p:nvCxnSpPr>
        <p:spPr>
          <a:xfrm>
            <a:off x="1023730" y="2125277"/>
            <a:ext cx="1630736" cy="221597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3" name="Suapvalintas stačiakampis 4"/>
          <p:cNvSpPr txBox="1"/>
          <p:nvPr/>
        </p:nvSpPr>
        <p:spPr>
          <a:xfrm>
            <a:off x="2108546" y="2903667"/>
            <a:ext cx="1094690" cy="485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>
                <a:solidFill>
                  <a:schemeClr val="tx1"/>
                </a:solidFill>
              </a:rPr>
              <a:t>Nevertinama mokslinė kompetencija, valstybės mastu nesuprantama MTEP rezultatų vertė</a:t>
            </a:r>
            <a:endParaRPr lang="lt-LT" sz="700" kern="1200" dirty="0">
              <a:solidFill>
                <a:schemeClr val="tx1"/>
              </a:solidFill>
            </a:endParaRPr>
          </a:p>
        </p:txBody>
      </p:sp>
      <p:sp>
        <p:nvSpPr>
          <p:cNvPr id="294" name="Suapvalintas stačiakampis 4"/>
          <p:cNvSpPr txBox="1"/>
          <p:nvPr/>
        </p:nvSpPr>
        <p:spPr>
          <a:xfrm>
            <a:off x="1589814" y="3630192"/>
            <a:ext cx="1094690" cy="485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>
                <a:solidFill>
                  <a:schemeClr val="tx1"/>
                </a:solidFill>
              </a:rPr>
              <a:t>Menkai išreikštas valstybės institucijų poreikis MTEP paslaugoms </a:t>
            </a:r>
            <a:endParaRPr lang="lt-LT" sz="700" kern="1200" dirty="0">
              <a:solidFill>
                <a:schemeClr val="tx1"/>
              </a:solidFill>
            </a:endParaRPr>
          </a:p>
        </p:txBody>
      </p:sp>
      <p:cxnSp>
        <p:nvCxnSpPr>
          <p:cNvPr id="295" name="Tiesioji jungtis 294"/>
          <p:cNvCxnSpPr>
            <a:stCxn id="294" idx="0"/>
            <a:endCxn id="294" idx="0"/>
          </p:cNvCxnSpPr>
          <p:nvPr/>
        </p:nvCxnSpPr>
        <p:spPr>
          <a:xfrm>
            <a:off x="2137159" y="363019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6" name="Tiesioji jungtis 295"/>
          <p:cNvCxnSpPr>
            <a:stCxn id="293" idx="2"/>
            <a:endCxn id="294" idx="0"/>
          </p:cNvCxnSpPr>
          <p:nvPr/>
        </p:nvCxnSpPr>
        <p:spPr>
          <a:xfrm flipH="1">
            <a:off x="2137159" y="3389609"/>
            <a:ext cx="518732" cy="240583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8" name="Tiesioji jungtis 297"/>
          <p:cNvCxnSpPr>
            <a:stCxn id="18" idx="2"/>
            <a:endCxn id="293" idx="0"/>
          </p:cNvCxnSpPr>
          <p:nvPr/>
        </p:nvCxnSpPr>
        <p:spPr>
          <a:xfrm>
            <a:off x="2654466" y="2831194"/>
            <a:ext cx="1425" cy="72473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2" name="Tiesioji jungtis 321"/>
          <p:cNvCxnSpPr>
            <a:stCxn id="15" idx="2"/>
            <a:endCxn id="294" idx="0"/>
          </p:cNvCxnSpPr>
          <p:nvPr/>
        </p:nvCxnSpPr>
        <p:spPr>
          <a:xfrm>
            <a:off x="1023730" y="2125277"/>
            <a:ext cx="1113429" cy="1504915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0" name="Suapvalintas stačiakampis 4"/>
          <p:cNvSpPr txBox="1"/>
          <p:nvPr/>
        </p:nvSpPr>
        <p:spPr>
          <a:xfrm>
            <a:off x="8139188" y="2235545"/>
            <a:ext cx="1097467" cy="4822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Nedidelis MSI gimstančių </a:t>
            </a:r>
            <a:r>
              <a:rPr lang="lt-LT" sz="700" kern="1200" dirty="0" err="1" smtClean="0"/>
              <a:t>atžalinių</a:t>
            </a:r>
            <a:r>
              <a:rPr lang="lt-LT" sz="700" kern="1200" dirty="0" smtClean="0"/>
              <a:t> įmonių skaičius</a:t>
            </a:r>
            <a:endParaRPr lang="lt-LT" sz="700" kern="1200" dirty="0"/>
          </a:p>
        </p:txBody>
      </p:sp>
      <p:cxnSp>
        <p:nvCxnSpPr>
          <p:cNvPr id="378" name="Tiesioji jungtis 377"/>
          <p:cNvCxnSpPr>
            <a:stCxn id="9" idx="2"/>
            <a:endCxn id="64" idx="0"/>
          </p:cNvCxnSpPr>
          <p:nvPr/>
        </p:nvCxnSpPr>
        <p:spPr>
          <a:xfrm>
            <a:off x="3893336" y="1321429"/>
            <a:ext cx="6293871" cy="269892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8" name="Tiesioji jungtis 507"/>
          <p:cNvCxnSpPr>
            <a:stCxn id="36" idx="2"/>
            <a:endCxn id="55" idx="0"/>
          </p:cNvCxnSpPr>
          <p:nvPr/>
        </p:nvCxnSpPr>
        <p:spPr>
          <a:xfrm flipH="1">
            <a:off x="1352228" y="4507959"/>
            <a:ext cx="1894369" cy="1214906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Suapvalintas stačiakampis 4"/>
          <p:cNvSpPr txBox="1"/>
          <p:nvPr/>
        </p:nvSpPr>
        <p:spPr>
          <a:xfrm>
            <a:off x="4013052" y="4579800"/>
            <a:ext cx="993104" cy="4843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dirty="0"/>
              <a:t>Ribota viešai prieinamų MSI paslaugų, konsultavimo veiklų pasiūla visuomenei ir verslui</a:t>
            </a:r>
          </a:p>
        </p:txBody>
      </p:sp>
      <p:cxnSp>
        <p:nvCxnSpPr>
          <p:cNvPr id="61" name="Tiesioji rodyklės jungtis 60"/>
          <p:cNvCxnSpPr>
            <a:stCxn id="36" idx="2"/>
            <a:endCxn id="104" idx="0"/>
          </p:cNvCxnSpPr>
          <p:nvPr/>
        </p:nvCxnSpPr>
        <p:spPr>
          <a:xfrm>
            <a:off x="3246597" y="4507959"/>
            <a:ext cx="1263007" cy="7184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2" name="Tiesioji rodyklės jungtis 481"/>
          <p:cNvCxnSpPr>
            <a:stCxn id="330" idx="2"/>
            <a:endCxn id="21" idx="0"/>
          </p:cNvCxnSpPr>
          <p:nvPr/>
        </p:nvCxnSpPr>
        <p:spPr>
          <a:xfrm flipH="1">
            <a:off x="6600623" y="2717769"/>
            <a:ext cx="2087299" cy="1599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1" name="Tiesioji rodyklės jungtis 490"/>
          <p:cNvCxnSpPr>
            <a:stCxn id="21" idx="2"/>
            <a:endCxn id="39" idx="0"/>
          </p:cNvCxnSpPr>
          <p:nvPr/>
        </p:nvCxnSpPr>
        <p:spPr>
          <a:xfrm flipH="1">
            <a:off x="5624172" y="3362054"/>
            <a:ext cx="976451" cy="29664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6" name="Tiesioji rodyklės jungtis 345"/>
          <p:cNvCxnSpPr>
            <a:stCxn id="104" idx="2"/>
            <a:endCxn id="39" idx="0"/>
          </p:cNvCxnSpPr>
          <p:nvPr/>
        </p:nvCxnSpPr>
        <p:spPr>
          <a:xfrm>
            <a:off x="4509604" y="5064120"/>
            <a:ext cx="1114568" cy="12643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Tiesioji rodyklės jungtis 168"/>
          <p:cNvCxnSpPr>
            <a:stCxn id="104" idx="2"/>
            <a:endCxn id="30" idx="0"/>
          </p:cNvCxnSpPr>
          <p:nvPr/>
        </p:nvCxnSpPr>
        <p:spPr>
          <a:xfrm>
            <a:off x="4509604" y="5064120"/>
            <a:ext cx="920972" cy="11844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Tiesioji rodyklės jungtis 184"/>
          <p:cNvCxnSpPr>
            <a:stCxn id="6" idx="2"/>
            <a:endCxn id="64" idx="0"/>
          </p:cNvCxnSpPr>
          <p:nvPr/>
        </p:nvCxnSpPr>
        <p:spPr>
          <a:xfrm>
            <a:off x="6441449" y="677205"/>
            <a:ext cx="3745758" cy="9141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Tiesioji rodyklės jungtis 186"/>
          <p:cNvCxnSpPr>
            <a:stCxn id="12" idx="2"/>
            <a:endCxn id="21" idx="0"/>
          </p:cNvCxnSpPr>
          <p:nvPr/>
        </p:nvCxnSpPr>
        <p:spPr>
          <a:xfrm>
            <a:off x="4734788" y="2125277"/>
            <a:ext cx="1865835" cy="75245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Tiesioji rodyklės jungtis 188"/>
          <p:cNvCxnSpPr>
            <a:stCxn id="9" idx="2"/>
            <a:endCxn id="15" idx="0"/>
          </p:cNvCxnSpPr>
          <p:nvPr/>
        </p:nvCxnSpPr>
        <p:spPr>
          <a:xfrm flipH="1">
            <a:off x="1023730" y="1321429"/>
            <a:ext cx="2869606" cy="3195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121876" y="127596"/>
            <a:ext cx="29970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700" dirty="0" smtClean="0"/>
              <a:t>1 strateginio tikslo rodiklis: </a:t>
            </a:r>
            <a:r>
              <a:rPr lang="lt-LT" sz="700" dirty="0"/>
              <a:t>v</a:t>
            </a:r>
            <a:r>
              <a:rPr lang="es-ES" sz="700" dirty="0" smtClean="0"/>
              <a:t>isos </a:t>
            </a:r>
            <a:r>
              <a:rPr lang="es-ES" sz="700" dirty="0"/>
              <a:t>išlaidos MTEP, palyginti su </a:t>
            </a:r>
            <a:r>
              <a:rPr lang="es-ES" sz="700" dirty="0" smtClean="0"/>
              <a:t>BVP</a:t>
            </a:r>
            <a:r>
              <a:rPr lang="lt-LT" sz="700" dirty="0" smtClean="0"/>
              <a:t> (proc.)</a:t>
            </a:r>
          </a:p>
          <a:p>
            <a:endParaRPr lang="lt-LT" sz="700" dirty="0" smtClean="0"/>
          </a:p>
          <a:p>
            <a:r>
              <a:rPr lang="lt-LT" sz="700" dirty="0" smtClean="0"/>
              <a:t>1.3. uždavinio rodikliai</a:t>
            </a:r>
            <a:r>
              <a:rPr lang="lt-LT" sz="700" dirty="0"/>
              <a:t>: </a:t>
            </a:r>
            <a:endParaRPr lang="lt-LT" sz="7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lt-LT" sz="700" dirty="0"/>
              <a:t>Aukštojo mokslo ir valdžios sektorių MTEP veiklos finansavimo </a:t>
            </a:r>
            <a:r>
              <a:rPr lang="lt-LT" sz="700" dirty="0" smtClean="0"/>
              <a:t>dalis: </a:t>
            </a:r>
          </a:p>
          <a:p>
            <a:pPr marL="269875" indent="-171450">
              <a:buFont typeface="Arial" panose="020B0604020202020204" pitchFamily="34" charset="0"/>
              <a:buChar char="•"/>
            </a:pPr>
            <a:r>
              <a:rPr lang="lt-LT" sz="700" dirty="0"/>
              <a:t>Lietuvos verslo įmonių </a:t>
            </a:r>
            <a:r>
              <a:rPr lang="lt-LT" sz="700" dirty="0" smtClean="0"/>
              <a:t>lėšomis</a:t>
            </a:r>
          </a:p>
          <a:p>
            <a:pPr marL="269875" indent="-171450">
              <a:buFont typeface="Arial" panose="020B0604020202020204" pitchFamily="34" charset="0"/>
              <a:buChar char="•"/>
            </a:pPr>
            <a:r>
              <a:rPr lang="lt-LT" sz="700" dirty="0"/>
              <a:t>užsienio verslo įmonių </a:t>
            </a:r>
            <a:r>
              <a:rPr lang="lt-LT" sz="700" dirty="0" smtClean="0"/>
              <a:t>lėšomis</a:t>
            </a:r>
          </a:p>
          <a:p>
            <a:pPr marL="177800" indent="-171450">
              <a:buFont typeface="Arial" panose="020B0604020202020204" pitchFamily="34" charset="0"/>
              <a:buChar char="•"/>
            </a:pPr>
            <a:r>
              <a:rPr lang="lt-LT" sz="700" dirty="0"/>
              <a:t>Tyrėjai verslo sektoriuje, dalis nuo visos darbo jėgos (viso etato ekvivalentu)</a:t>
            </a:r>
          </a:p>
        </p:txBody>
      </p:sp>
      <p:sp>
        <p:nvSpPr>
          <p:cNvPr id="59" name="Suapvalintas stačiakampis 4"/>
          <p:cNvSpPr txBox="1"/>
          <p:nvPr/>
        </p:nvSpPr>
        <p:spPr>
          <a:xfrm>
            <a:off x="4483312" y="2514501"/>
            <a:ext cx="1094690" cy="485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ES mastu aukštosiose mokyklose didžiausia orientacija į dėstymą  (didžiausi dėstymo krūviai)</a:t>
            </a:r>
            <a:endParaRPr lang="lt-LT" sz="700" kern="1200" dirty="0"/>
          </a:p>
        </p:txBody>
      </p:sp>
      <p:cxnSp>
        <p:nvCxnSpPr>
          <p:cNvPr id="60" name="Tiesioji jungtis 59"/>
          <p:cNvCxnSpPr>
            <a:stCxn id="12" idx="2"/>
            <a:endCxn id="59" idx="0"/>
          </p:cNvCxnSpPr>
          <p:nvPr/>
        </p:nvCxnSpPr>
        <p:spPr>
          <a:xfrm>
            <a:off x="4734788" y="2125277"/>
            <a:ext cx="295869" cy="389224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Tiesioji jungtis 61"/>
          <p:cNvCxnSpPr>
            <a:stCxn id="59" idx="2"/>
            <a:endCxn id="65" idx="0"/>
          </p:cNvCxnSpPr>
          <p:nvPr/>
        </p:nvCxnSpPr>
        <p:spPr>
          <a:xfrm flipH="1">
            <a:off x="4996690" y="3000443"/>
            <a:ext cx="33967" cy="100138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Suapvalintas stačiakampis 4"/>
          <p:cNvSpPr txBox="1"/>
          <p:nvPr/>
        </p:nvSpPr>
        <p:spPr>
          <a:xfrm>
            <a:off x="4408877" y="3100581"/>
            <a:ext cx="1175625" cy="57655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dirty="0"/>
              <a:t>Mokslo veiklų bazinis finansavimas išlieka itin mažas, kai studijų veiklų finansavimas artimas ES vidurkiui</a:t>
            </a:r>
          </a:p>
        </p:txBody>
      </p:sp>
    </p:spTree>
    <p:extLst>
      <p:ext uri="{BB962C8B-B14F-4D97-AF65-F5344CB8AC3E}">
        <p14:creationId xmlns:p14="http://schemas.microsoft.com/office/powerpoint/2010/main" val="563648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apvalintas stačiakampis 4"/>
          <p:cNvSpPr txBox="1"/>
          <p:nvPr/>
        </p:nvSpPr>
        <p:spPr>
          <a:xfrm>
            <a:off x="5474642" y="220387"/>
            <a:ext cx="1315741" cy="64988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26670" tIns="26670" rIns="26670" bIns="26670" numCol="1" spcCol="1270" anchor="ctr" anchorCtr="0">
            <a:noAutofit/>
          </a:bodyPr>
          <a:lstStyle/>
          <a:p>
            <a:pPr lvl="0"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3.7. Plėtoti mokslu grįstas studijas, geriau panaudojant laisvųjų mokslinių tyrimų potencialą, ir prisidėti prie Lietuvai ir pasauliui aktualių iššūkių sprendimo</a:t>
            </a:r>
            <a:endParaRPr lang="lt-LT" sz="700" kern="1200" dirty="0"/>
          </a:p>
        </p:txBody>
      </p:sp>
      <p:sp>
        <p:nvSpPr>
          <p:cNvPr id="9" name="Suapvalintas stačiakampis 4"/>
          <p:cNvSpPr txBox="1"/>
          <p:nvPr/>
        </p:nvSpPr>
        <p:spPr>
          <a:xfrm>
            <a:off x="5609169" y="1071815"/>
            <a:ext cx="1046688" cy="64988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26670" tIns="26670" rIns="26670" bIns="26670" numCol="1" spcCol="1270" anchor="ctr" anchorCtr="0">
            <a:noAutofit/>
          </a:bodyPr>
          <a:lstStyle/>
          <a:p>
            <a:pPr lvl="0"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Neišnaudojamas Lietuvos mokslo potencialas sprendžiant </a:t>
            </a:r>
            <a:r>
              <a:rPr lang="lt-LT" sz="700" dirty="0"/>
              <a:t>valstybei bei visuomenei kylančius iššūkius ir didinant studijų kokybę</a:t>
            </a:r>
            <a:endParaRPr lang="lt-LT" sz="700" kern="1200" dirty="0" smtClean="0">
              <a:solidFill>
                <a:schemeClr val="tx1"/>
              </a:solidFill>
            </a:endParaRPr>
          </a:p>
        </p:txBody>
      </p:sp>
      <p:sp>
        <p:nvSpPr>
          <p:cNvPr id="12" name="Suapvalintas stačiakampis 4"/>
          <p:cNvSpPr txBox="1"/>
          <p:nvPr/>
        </p:nvSpPr>
        <p:spPr>
          <a:xfrm>
            <a:off x="1135335" y="2026622"/>
            <a:ext cx="1046688" cy="64988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26670" tIns="26670" rIns="26670" bIns="26670" numCol="1" spcCol="1270" anchor="ctr" anchorCtr="0">
            <a:noAutofit/>
          </a:bodyPr>
          <a:lstStyle/>
          <a:p>
            <a:pPr lvl="0"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Studijos menkai grįstos MSI MTEP veikla</a:t>
            </a:r>
            <a:endParaRPr lang="lt-LT" sz="700" kern="1200" dirty="0"/>
          </a:p>
        </p:txBody>
      </p:sp>
      <p:sp>
        <p:nvSpPr>
          <p:cNvPr id="15" name="Suapvalintas stačiakampis 4"/>
          <p:cNvSpPr txBox="1"/>
          <p:nvPr/>
        </p:nvSpPr>
        <p:spPr>
          <a:xfrm>
            <a:off x="491638" y="2849919"/>
            <a:ext cx="1046688" cy="64988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26670" tIns="26670" rIns="26670" bIns="26670" numCol="1" spcCol="1270" anchor="ctr" anchorCtr="0">
            <a:noAutofit/>
          </a:bodyPr>
          <a:lstStyle/>
          <a:p>
            <a:pPr lvl="0"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Neambicingos MSI MTEP veiklos ilgalaikės strategijos</a:t>
            </a:r>
            <a:endParaRPr lang="lt-LT" sz="700" kern="1200" dirty="0"/>
          </a:p>
        </p:txBody>
      </p:sp>
      <p:sp>
        <p:nvSpPr>
          <p:cNvPr id="21" name="Suapvalintas stačiakampis 4"/>
          <p:cNvSpPr txBox="1"/>
          <p:nvPr/>
        </p:nvSpPr>
        <p:spPr>
          <a:xfrm>
            <a:off x="1218622" y="4072271"/>
            <a:ext cx="1046688" cy="64988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26670" tIns="26670" rIns="26670" bIns="26670" numCol="1" spcCol="1270" anchor="ctr" anchorCtr="0">
            <a:noAutofit/>
          </a:bodyPr>
          <a:lstStyle/>
          <a:p>
            <a:pPr lvl="0"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Dideli MTEP veiklos finansavimo svyravimai</a:t>
            </a:r>
            <a:endParaRPr lang="lt-LT" sz="700" kern="1200" dirty="0"/>
          </a:p>
        </p:txBody>
      </p:sp>
      <p:sp>
        <p:nvSpPr>
          <p:cNvPr id="24" name="Suapvalintas stačiakampis 4"/>
          <p:cNvSpPr txBox="1"/>
          <p:nvPr/>
        </p:nvSpPr>
        <p:spPr>
          <a:xfrm>
            <a:off x="88647" y="3799242"/>
            <a:ext cx="1046688" cy="64988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26670" tIns="26670" rIns="26670" bIns="26670" numCol="1" spcCol="1270" anchor="ctr" anchorCtr="0">
            <a:noAutofit/>
          </a:bodyPr>
          <a:lstStyle/>
          <a:p>
            <a:pPr lvl="0"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Menkas supratimas, kad  aukštoji mokykla – institucija, kurioje vykdoma MTEP veikla</a:t>
            </a:r>
            <a:endParaRPr lang="lt-LT" sz="700" kern="1200" dirty="0"/>
          </a:p>
        </p:txBody>
      </p:sp>
      <p:sp>
        <p:nvSpPr>
          <p:cNvPr id="27" name="Suapvalintas stačiakampis 4"/>
          <p:cNvSpPr txBox="1"/>
          <p:nvPr/>
        </p:nvSpPr>
        <p:spPr>
          <a:xfrm>
            <a:off x="99291" y="4622539"/>
            <a:ext cx="1046688" cy="64988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26670" tIns="26670" rIns="26670" bIns="2667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dirty="0"/>
              <a:t>Mokslo veiklų bazinis finansavimas išlieka itin mažas, kai studijų veiklų finansavimas artimas ES vidurkiui</a:t>
            </a:r>
          </a:p>
        </p:txBody>
      </p:sp>
      <p:sp>
        <p:nvSpPr>
          <p:cNvPr id="30" name="Suapvalintas stačiakampis 4"/>
          <p:cNvSpPr txBox="1"/>
          <p:nvPr/>
        </p:nvSpPr>
        <p:spPr>
          <a:xfrm>
            <a:off x="4796552" y="2026622"/>
            <a:ext cx="1046688" cy="64988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26670" tIns="26670" rIns="26670" bIns="26670" numCol="1" spcCol="1270" anchor="ctr" anchorCtr="0">
            <a:noAutofit/>
          </a:bodyPr>
          <a:lstStyle/>
          <a:p>
            <a:pPr lvl="0"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Investuojama į dabarties, o ne ateities poreikius – naujų mokslo, verslo nišų kūrimą</a:t>
            </a:r>
            <a:endParaRPr lang="lt-LT" sz="700" kern="1200" dirty="0"/>
          </a:p>
        </p:txBody>
      </p:sp>
      <p:sp>
        <p:nvSpPr>
          <p:cNvPr id="36" name="Suapvalintas stačiakampis 4"/>
          <p:cNvSpPr txBox="1"/>
          <p:nvPr/>
        </p:nvSpPr>
        <p:spPr>
          <a:xfrm>
            <a:off x="5336877" y="2927341"/>
            <a:ext cx="1177510" cy="77278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26670" tIns="26670" rIns="26670" bIns="26670" numCol="1" spcCol="1270" anchor="ctr" anchorCtr="0">
            <a:noAutofit/>
          </a:bodyPr>
          <a:lstStyle/>
          <a:p>
            <a:pPr lvl="0"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dirty="0" smtClean="0"/>
              <a:t>Nedidelės </a:t>
            </a:r>
            <a:r>
              <a:rPr lang="lt-LT" sz="700" dirty="0"/>
              <a:t>finansinės apimties konkursinės prioritetinių mokslinių tyrimų programos, </a:t>
            </a:r>
            <a:r>
              <a:rPr lang="lt-LT" sz="700" dirty="0" smtClean="0"/>
              <a:t>menka </a:t>
            </a:r>
            <a:r>
              <a:rPr lang="lt-LT" sz="700" dirty="0"/>
              <a:t>laisvųjų mokslinių tyrimų (angl. </a:t>
            </a:r>
            <a:r>
              <a:rPr lang="lt-LT" sz="700" dirty="0" err="1"/>
              <a:t>blue</a:t>
            </a:r>
            <a:r>
              <a:rPr lang="lt-LT" sz="700" dirty="0"/>
              <a:t> </a:t>
            </a:r>
            <a:r>
              <a:rPr lang="lt-LT" sz="700" dirty="0" err="1"/>
              <a:t>sky</a:t>
            </a:r>
            <a:r>
              <a:rPr lang="lt-LT" sz="700" dirty="0"/>
              <a:t> </a:t>
            </a:r>
            <a:r>
              <a:rPr lang="lt-LT" sz="700" dirty="0" err="1"/>
              <a:t>research</a:t>
            </a:r>
            <a:r>
              <a:rPr lang="lt-LT" sz="700" dirty="0"/>
              <a:t>) aprėptis</a:t>
            </a:r>
            <a:endParaRPr lang="lt-LT" sz="700" u="none" kern="1200" dirty="0"/>
          </a:p>
        </p:txBody>
      </p:sp>
      <p:sp>
        <p:nvSpPr>
          <p:cNvPr id="39" name="Suapvalintas stačiakampis 4"/>
          <p:cNvSpPr txBox="1"/>
          <p:nvPr/>
        </p:nvSpPr>
        <p:spPr>
          <a:xfrm>
            <a:off x="6368543" y="2033656"/>
            <a:ext cx="1046688" cy="64988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26670" tIns="26670" rIns="26670" bIns="26670" numCol="1" spcCol="1270" anchor="ctr" anchorCtr="0">
            <a:noAutofit/>
          </a:bodyPr>
          <a:lstStyle/>
          <a:p>
            <a:pPr lvl="0"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Menka mokslo pasiekimų integracija įvairiose valstybės valdymo srityse</a:t>
            </a:r>
            <a:endParaRPr lang="lt-LT" sz="700" kern="1200" dirty="0"/>
          </a:p>
        </p:txBody>
      </p:sp>
      <p:sp>
        <p:nvSpPr>
          <p:cNvPr id="45" name="Suapvalintas stačiakampis 4"/>
          <p:cNvSpPr txBox="1"/>
          <p:nvPr/>
        </p:nvSpPr>
        <p:spPr>
          <a:xfrm>
            <a:off x="8440561" y="2033656"/>
            <a:ext cx="1046688" cy="64988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26670" tIns="26670" rIns="26670" bIns="26670" numCol="1" spcCol="1270" anchor="ctr" anchorCtr="0">
            <a:noAutofit/>
          </a:bodyPr>
          <a:lstStyle/>
          <a:p>
            <a:pPr lvl="0"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Dominuoja ribotas (</a:t>
            </a:r>
            <a:r>
              <a:rPr lang="lt-LT" sz="700" kern="1200" dirty="0" err="1" smtClean="0"/>
              <a:t>ekonomizuotas</a:t>
            </a:r>
            <a:r>
              <a:rPr lang="lt-LT" sz="700" kern="1200" dirty="0" smtClean="0"/>
              <a:t>) požiūris į mokslo misiją</a:t>
            </a:r>
            <a:endParaRPr lang="lt-LT" sz="700" kern="1200" dirty="0"/>
          </a:p>
        </p:txBody>
      </p:sp>
      <p:sp>
        <p:nvSpPr>
          <p:cNvPr id="48" name="Suapvalintas stačiakampis 4"/>
          <p:cNvSpPr txBox="1"/>
          <p:nvPr/>
        </p:nvSpPr>
        <p:spPr>
          <a:xfrm>
            <a:off x="8442145" y="2843347"/>
            <a:ext cx="1046688" cy="51580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26670" tIns="26670" rIns="26670" bIns="26670" numCol="1" spcCol="1270" anchor="ctr" anchorCtr="0">
            <a:noAutofit/>
          </a:bodyPr>
          <a:lstStyle/>
          <a:p>
            <a:pPr lvl="0"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Stinga visuomenei </a:t>
            </a:r>
            <a:r>
              <a:rPr lang="lt-LT" sz="700" u="none" kern="1200" dirty="0" smtClean="0"/>
              <a:t>patrauklios </a:t>
            </a:r>
            <a:r>
              <a:rPr lang="lt-LT" sz="700" kern="1200" dirty="0" smtClean="0"/>
              <a:t>mokslo </a:t>
            </a:r>
            <a:r>
              <a:rPr lang="lt-LT" sz="700" u="none" kern="1200" dirty="0" smtClean="0"/>
              <a:t>svarbos ir rezultatų sklaidos</a:t>
            </a:r>
            <a:endParaRPr lang="lt-LT" sz="700" kern="1200" dirty="0"/>
          </a:p>
        </p:txBody>
      </p:sp>
      <p:sp>
        <p:nvSpPr>
          <p:cNvPr id="51" name="Suapvalintas stačiakampis 4"/>
          <p:cNvSpPr txBox="1"/>
          <p:nvPr/>
        </p:nvSpPr>
        <p:spPr>
          <a:xfrm>
            <a:off x="10789782" y="2026621"/>
            <a:ext cx="1046688" cy="64988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26670" tIns="26670" rIns="26670" bIns="26670" numCol="1" spcCol="1270" anchor="ctr" anchorCtr="0">
            <a:noAutofit/>
          </a:bodyPr>
          <a:lstStyle/>
          <a:p>
            <a:pPr lvl="0"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Ribotas indėlis prisidedant prie pasaulinių mokslo vystymo veiklų</a:t>
            </a:r>
            <a:endParaRPr lang="lt-LT" sz="700" kern="1200" dirty="0"/>
          </a:p>
        </p:txBody>
      </p:sp>
      <p:sp>
        <p:nvSpPr>
          <p:cNvPr id="54" name="Suapvalintas stačiakampis 4"/>
          <p:cNvSpPr txBox="1"/>
          <p:nvPr/>
        </p:nvSpPr>
        <p:spPr>
          <a:xfrm>
            <a:off x="9703981" y="3010184"/>
            <a:ext cx="1474381" cy="58362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26670" tIns="26670" rIns="26670" bIns="2667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dirty="0" smtClean="0"/>
              <a:t>Vystant </a:t>
            </a:r>
            <a:r>
              <a:rPr lang="lt-LT" sz="700" dirty="0"/>
              <a:t>nacionalinius prioritetus (pvz., </a:t>
            </a:r>
            <a:r>
              <a:rPr lang="lt-LT" sz="700" dirty="0" smtClean="0"/>
              <a:t>lituanistika), </a:t>
            </a:r>
            <a:r>
              <a:rPr lang="lt-LT" sz="700" dirty="0"/>
              <a:t>kartu ir kitose srityse vis dar trūksta nacionalinių priemonių glaudesnės sąsajos (kur įmanoma) su tarptautinėmis programomis</a:t>
            </a:r>
          </a:p>
        </p:txBody>
      </p:sp>
      <p:sp>
        <p:nvSpPr>
          <p:cNvPr id="57" name="Suapvalintas stačiakampis 4"/>
          <p:cNvSpPr txBox="1"/>
          <p:nvPr/>
        </p:nvSpPr>
        <p:spPr>
          <a:xfrm>
            <a:off x="10946207" y="3805964"/>
            <a:ext cx="1046688" cy="64988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26670" tIns="26670" rIns="26670" bIns="26670" numCol="1" spcCol="1270" anchor="ctr" anchorCtr="0">
            <a:noAutofit/>
          </a:bodyPr>
          <a:lstStyle/>
          <a:p>
            <a:pPr lvl="0"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dirty="0" smtClean="0"/>
              <a:t>Neaktyvus </a:t>
            </a:r>
            <a:r>
              <a:rPr lang="lt-LT" sz="700" dirty="0"/>
              <a:t>įsitraukimas į atvirojo mokslo iniciatyvas (pvz., atviri duomenys, atviros prieigos publikacijos, duomenų archyvai)</a:t>
            </a:r>
            <a:endParaRPr lang="lt-LT" sz="700" kern="1200" dirty="0"/>
          </a:p>
        </p:txBody>
      </p:sp>
      <p:cxnSp>
        <p:nvCxnSpPr>
          <p:cNvPr id="59" name="Tiesioji jungtis 58"/>
          <p:cNvCxnSpPr>
            <a:stCxn id="6" idx="2"/>
            <a:endCxn id="9" idx="0"/>
          </p:cNvCxnSpPr>
          <p:nvPr/>
        </p:nvCxnSpPr>
        <p:spPr>
          <a:xfrm>
            <a:off x="6132513" y="870274"/>
            <a:ext cx="0" cy="201541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Tiesioji jungtis 60"/>
          <p:cNvCxnSpPr>
            <a:stCxn id="9" idx="2"/>
            <a:endCxn id="12" idx="0"/>
          </p:cNvCxnSpPr>
          <p:nvPr/>
        </p:nvCxnSpPr>
        <p:spPr>
          <a:xfrm flipH="1">
            <a:off x="1658679" y="1721702"/>
            <a:ext cx="4473834" cy="304920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Tiesioji jungtis 62"/>
          <p:cNvCxnSpPr>
            <a:stCxn id="12" idx="2"/>
            <a:endCxn id="15" idx="0"/>
          </p:cNvCxnSpPr>
          <p:nvPr/>
        </p:nvCxnSpPr>
        <p:spPr>
          <a:xfrm flipH="1">
            <a:off x="1014982" y="2676509"/>
            <a:ext cx="643697" cy="173410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Tiesioji jungtis 66"/>
          <p:cNvCxnSpPr>
            <a:stCxn id="15" idx="2"/>
            <a:endCxn id="21" idx="0"/>
          </p:cNvCxnSpPr>
          <p:nvPr/>
        </p:nvCxnSpPr>
        <p:spPr>
          <a:xfrm>
            <a:off x="1014982" y="3499806"/>
            <a:ext cx="726984" cy="572465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Tiesioji jungtis 68"/>
          <p:cNvCxnSpPr>
            <a:stCxn id="15" idx="2"/>
            <a:endCxn id="24" idx="0"/>
          </p:cNvCxnSpPr>
          <p:nvPr/>
        </p:nvCxnSpPr>
        <p:spPr>
          <a:xfrm flipH="1">
            <a:off x="611991" y="3499806"/>
            <a:ext cx="402991" cy="299436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Tiesioji jungtis 70"/>
          <p:cNvCxnSpPr>
            <a:stCxn id="24" idx="2"/>
            <a:endCxn id="27" idx="0"/>
          </p:cNvCxnSpPr>
          <p:nvPr/>
        </p:nvCxnSpPr>
        <p:spPr>
          <a:xfrm>
            <a:off x="611991" y="4449129"/>
            <a:ext cx="10644" cy="173410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Tiesioji jungtis 72"/>
          <p:cNvCxnSpPr>
            <a:stCxn id="9" idx="2"/>
            <a:endCxn id="30" idx="0"/>
          </p:cNvCxnSpPr>
          <p:nvPr/>
        </p:nvCxnSpPr>
        <p:spPr>
          <a:xfrm flipH="1">
            <a:off x="5319896" y="1721702"/>
            <a:ext cx="812617" cy="304920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Tiesioji jungtis 76"/>
          <p:cNvCxnSpPr>
            <a:stCxn id="30" idx="2"/>
            <a:endCxn id="36" idx="0"/>
          </p:cNvCxnSpPr>
          <p:nvPr/>
        </p:nvCxnSpPr>
        <p:spPr>
          <a:xfrm>
            <a:off x="5319896" y="2676509"/>
            <a:ext cx="605736" cy="250832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Tiesioji jungtis 78"/>
          <p:cNvCxnSpPr>
            <a:stCxn id="9" idx="2"/>
            <a:endCxn id="39" idx="0"/>
          </p:cNvCxnSpPr>
          <p:nvPr/>
        </p:nvCxnSpPr>
        <p:spPr>
          <a:xfrm>
            <a:off x="6132513" y="1721702"/>
            <a:ext cx="759374" cy="311954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Tiesioji jungtis 80"/>
          <p:cNvCxnSpPr>
            <a:stCxn id="39" idx="2"/>
            <a:endCxn id="174" idx="0"/>
          </p:cNvCxnSpPr>
          <p:nvPr/>
        </p:nvCxnSpPr>
        <p:spPr>
          <a:xfrm>
            <a:off x="6891887" y="2683543"/>
            <a:ext cx="39023" cy="3638486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Tiesioji jungtis 82"/>
          <p:cNvCxnSpPr>
            <a:stCxn id="39" idx="2"/>
            <a:endCxn id="36" idx="0"/>
          </p:cNvCxnSpPr>
          <p:nvPr/>
        </p:nvCxnSpPr>
        <p:spPr>
          <a:xfrm flipH="1">
            <a:off x="5925632" y="2683543"/>
            <a:ext cx="966255" cy="243798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Tiesioji jungtis 84"/>
          <p:cNvCxnSpPr>
            <a:stCxn id="9" idx="2"/>
            <a:endCxn id="45" idx="0"/>
          </p:cNvCxnSpPr>
          <p:nvPr/>
        </p:nvCxnSpPr>
        <p:spPr>
          <a:xfrm>
            <a:off x="6132513" y="1721702"/>
            <a:ext cx="2831392" cy="311954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Tiesioji jungtis 86"/>
          <p:cNvCxnSpPr>
            <a:stCxn id="9" idx="2"/>
            <a:endCxn id="51" idx="0"/>
          </p:cNvCxnSpPr>
          <p:nvPr/>
        </p:nvCxnSpPr>
        <p:spPr>
          <a:xfrm>
            <a:off x="6132513" y="1721702"/>
            <a:ext cx="5180613" cy="304919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Tiesioji jungtis 88"/>
          <p:cNvCxnSpPr>
            <a:stCxn id="51" idx="2"/>
            <a:endCxn id="54" idx="0"/>
          </p:cNvCxnSpPr>
          <p:nvPr/>
        </p:nvCxnSpPr>
        <p:spPr>
          <a:xfrm flipH="1">
            <a:off x="10441172" y="2676508"/>
            <a:ext cx="871954" cy="333676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Tiesioji jungtis 90"/>
          <p:cNvCxnSpPr>
            <a:stCxn id="51" idx="2"/>
            <a:endCxn id="57" idx="0"/>
          </p:cNvCxnSpPr>
          <p:nvPr/>
        </p:nvCxnSpPr>
        <p:spPr>
          <a:xfrm>
            <a:off x="11313126" y="2676508"/>
            <a:ext cx="156425" cy="1129456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Tiesioji jungtis 92"/>
          <p:cNvCxnSpPr>
            <a:stCxn id="45" idx="2"/>
            <a:endCxn id="48" idx="0"/>
          </p:cNvCxnSpPr>
          <p:nvPr/>
        </p:nvCxnSpPr>
        <p:spPr>
          <a:xfrm>
            <a:off x="8963905" y="2683543"/>
            <a:ext cx="1584" cy="159804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Suapvalintas stačiakampis 4"/>
          <p:cNvSpPr txBox="1"/>
          <p:nvPr/>
        </p:nvSpPr>
        <p:spPr>
          <a:xfrm>
            <a:off x="1636058" y="2843345"/>
            <a:ext cx="1046688" cy="64988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26670" tIns="26670" rIns="26670" bIns="26670" numCol="1" spcCol="1270" anchor="ctr" anchorCtr="0">
            <a:noAutofit/>
          </a:bodyPr>
          <a:lstStyle/>
          <a:p>
            <a:pPr lvl="0"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I, II pakopų ir vientisųjų studijų studentai menkai įtraukiami į MTEP veiklas</a:t>
            </a:r>
            <a:endParaRPr lang="lt-LT" sz="700" kern="1200" dirty="0"/>
          </a:p>
        </p:txBody>
      </p:sp>
      <p:cxnSp>
        <p:nvCxnSpPr>
          <p:cNvPr id="98" name="Tiesioji jungtis 97"/>
          <p:cNvCxnSpPr>
            <a:stCxn id="12" idx="2"/>
            <a:endCxn id="96" idx="0"/>
          </p:cNvCxnSpPr>
          <p:nvPr/>
        </p:nvCxnSpPr>
        <p:spPr>
          <a:xfrm>
            <a:off x="1658679" y="2676509"/>
            <a:ext cx="500723" cy="166836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Suapvalintas stačiakampis 4"/>
          <p:cNvSpPr txBox="1"/>
          <p:nvPr/>
        </p:nvSpPr>
        <p:spPr>
          <a:xfrm>
            <a:off x="4060436" y="4947482"/>
            <a:ext cx="1046688" cy="64988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26670" tIns="26670" rIns="26670" bIns="26670" numCol="1" spcCol="1270" anchor="ctr" anchorCtr="0">
            <a:noAutofit/>
          </a:bodyPr>
          <a:lstStyle/>
          <a:p>
            <a:pPr lvl="0"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Mažas valstybės biudžeto (be ES lėšų) finansavimas MTEP </a:t>
            </a:r>
            <a:endParaRPr lang="lt-LT" sz="700" kern="1200" dirty="0"/>
          </a:p>
        </p:txBody>
      </p:sp>
      <p:cxnSp>
        <p:nvCxnSpPr>
          <p:cNvPr id="106" name="Tiesioji jungtis 105"/>
          <p:cNvCxnSpPr>
            <a:stCxn id="15" idx="2"/>
            <a:endCxn id="104" idx="0"/>
          </p:cNvCxnSpPr>
          <p:nvPr/>
        </p:nvCxnSpPr>
        <p:spPr>
          <a:xfrm>
            <a:off x="1014982" y="3499806"/>
            <a:ext cx="3568798" cy="1447676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Tiesioji jungtis 166"/>
          <p:cNvCxnSpPr>
            <a:stCxn id="21" idx="2"/>
            <a:endCxn id="104" idx="0"/>
          </p:cNvCxnSpPr>
          <p:nvPr/>
        </p:nvCxnSpPr>
        <p:spPr>
          <a:xfrm>
            <a:off x="1741966" y="4722158"/>
            <a:ext cx="2841814" cy="225324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1" name="Suapvalintas stačiakampis 4"/>
          <p:cNvSpPr txBox="1"/>
          <p:nvPr/>
        </p:nvSpPr>
        <p:spPr>
          <a:xfrm>
            <a:off x="4904816" y="5726219"/>
            <a:ext cx="1094690" cy="485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>
                <a:solidFill>
                  <a:schemeClr val="tx1"/>
                </a:solidFill>
              </a:rPr>
              <a:t>Nevertinama mokslinė kompetencija, valstybės mastu nesuprantama MTEP rezultatų vertė</a:t>
            </a:r>
            <a:endParaRPr lang="lt-LT" sz="700" kern="1200" dirty="0">
              <a:solidFill>
                <a:schemeClr val="tx1"/>
              </a:solidFill>
            </a:endParaRPr>
          </a:p>
        </p:txBody>
      </p:sp>
      <p:sp>
        <p:nvSpPr>
          <p:cNvPr id="174" name="Suapvalintas stačiakampis 4"/>
          <p:cNvSpPr txBox="1"/>
          <p:nvPr/>
        </p:nvSpPr>
        <p:spPr>
          <a:xfrm>
            <a:off x="6383565" y="6322029"/>
            <a:ext cx="1094690" cy="485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>
                <a:solidFill>
                  <a:schemeClr val="tx1"/>
                </a:solidFill>
              </a:rPr>
              <a:t>Menkai išreikštas valstybės institucijų poreikis MTEP paslaugoms </a:t>
            </a:r>
            <a:endParaRPr lang="lt-LT" sz="700" kern="1200" dirty="0">
              <a:solidFill>
                <a:schemeClr val="tx1"/>
              </a:solidFill>
            </a:endParaRPr>
          </a:p>
        </p:txBody>
      </p:sp>
      <p:cxnSp>
        <p:nvCxnSpPr>
          <p:cNvPr id="177" name="Tiesioji jungtis 176"/>
          <p:cNvCxnSpPr>
            <a:stCxn id="104" idx="2"/>
            <a:endCxn id="171" idx="0"/>
          </p:cNvCxnSpPr>
          <p:nvPr/>
        </p:nvCxnSpPr>
        <p:spPr>
          <a:xfrm>
            <a:off x="4583780" y="5597369"/>
            <a:ext cx="868381" cy="128850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Tiesioji jungtis 178"/>
          <p:cNvCxnSpPr>
            <a:stCxn id="171" idx="2"/>
            <a:endCxn id="174" idx="0"/>
          </p:cNvCxnSpPr>
          <p:nvPr/>
        </p:nvCxnSpPr>
        <p:spPr>
          <a:xfrm>
            <a:off x="5452161" y="6212161"/>
            <a:ext cx="1478749" cy="109868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121876" y="134684"/>
            <a:ext cx="2997008" cy="846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lt-LT" sz="700" dirty="0" smtClean="0"/>
          </a:p>
          <a:p>
            <a:endParaRPr lang="lt-LT" sz="700" dirty="0" smtClean="0"/>
          </a:p>
          <a:p>
            <a:r>
              <a:rPr lang="lt-LT" sz="700" dirty="0" smtClean="0"/>
              <a:t>3.7. uždavinio rodikliai</a:t>
            </a:r>
            <a:r>
              <a:rPr lang="lt-LT" sz="700" dirty="0"/>
              <a:t>: </a:t>
            </a:r>
            <a:endParaRPr lang="lt-LT" sz="7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lt-LT" sz="700" dirty="0"/>
              <a:t>Valstybės biudžeto asignavimų dalių, skirtų </a:t>
            </a:r>
            <a:r>
              <a:rPr lang="lt-LT" sz="700" dirty="0" smtClean="0"/>
              <a:t>mokslo </a:t>
            </a:r>
            <a:r>
              <a:rPr lang="lt-LT" sz="700" dirty="0"/>
              <a:t>ir studijų </a:t>
            </a:r>
            <a:r>
              <a:rPr lang="lt-LT" sz="700" dirty="0" smtClean="0"/>
              <a:t>veikloms vykdyti, </a:t>
            </a:r>
            <a:r>
              <a:rPr lang="lt-LT" sz="700" dirty="0"/>
              <a:t>tarpusavio </a:t>
            </a:r>
            <a:r>
              <a:rPr lang="lt-LT" sz="700" dirty="0" smtClean="0"/>
              <a:t>santykis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lt-LT" sz="700" dirty="0"/>
              <a:t>Tarptautinių mokslinių publikacijų, parengtų su bendraautoriais iš užsienio, skaičius milijonui gyventojų </a:t>
            </a:r>
          </a:p>
        </p:txBody>
      </p:sp>
      <p:sp>
        <p:nvSpPr>
          <p:cNvPr id="47" name="Suapvalintas stačiakampis 4"/>
          <p:cNvSpPr txBox="1"/>
          <p:nvPr/>
        </p:nvSpPr>
        <p:spPr>
          <a:xfrm>
            <a:off x="2745274" y="2849919"/>
            <a:ext cx="1046688" cy="64988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26670" tIns="26670" rIns="26670" bIns="26670" numCol="1" spcCol="1270" anchor="ctr" anchorCtr="0">
            <a:noAutofit/>
          </a:bodyPr>
          <a:lstStyle/>
          <a:p>
            <a:pPr lvl="0"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dirty="0" err="1" smtClean="0"/>
              <a:t>Prototipavimo</a:t>
            </a:r>
            <a:r>
              <a:rPr lang="lt-LT" sz="700" dirty="0"/>
              <a:t>, demonstracinių erdvių ir veiklų stygius </a:t>
            </a:r>
            <a:endParaRPr lang="lt-LT" sz="700" u="none" kern="1200" dirty="0"/>
          </a:p>
        </p:txBody>
      </p:sp>
      <p:cxnSp>
        <p:nvCxnSpPr>
          <p:cNvPr id="49" name="Tiesioji jungtis 48"/>
          <p:cNvCxnSpPr>
            <a:stCxn id="12" idx="2"/>
            <a:endCxn id="47" idx="0"/>
          </p:cNvCxnSpPr>
          <p:nvPr/>
        </p:nvCxnSpPr>
        <p:spPr>
          <a:xfrm>
            <a:off x="1658679" y="2676509"/>
            <a:ext cx="1609939" cy="173410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6317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as" ma:contentTypeID="0x010100D8ECFFBDDA118244861569856C5AC6C3" ma:contentTypeVersion="0" ma:contentTypeDescription="Kurkite naują dokumentą." ma:contentTypeScope="" ma:versionID="e894898859fc6bec26f1b7b2ed962da5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92f6efcb3d141a2d8cf8d4aae0174d8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urinio tipas"/>
        <xsd:element ref="dc:title" minOccurs="0" maxOccurs="1" ma:index="4" ma:displayName="Antraštė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235CFE3-0438-40A9-B274-5109F3E08D2E}"/>
</file>

<file path=customXml/itemProps2.xml><?xml version="1.0" encoding="utf-8"?>
<ds:datastoreItem xmlns:ds="http://schemas.openxmlformats.org/officeDocument/2006/customXml" ds:itemID="{47A33FF1-C104-486F-8982-1C5C1E6ECDD9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1973D8C6-BDDC-4CB2-A7FF-3B76CC90C5E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70562</TotalTime>
  <Words>1288</Words>
  <Application>Microsoft Office PowerPoint</Application>
  <PresentationFormat>Plačiaekranė</PresentationFormat>
  <Paragraphs>127</Paragraphs>
  <Slides>4</Slides>
  <Notes>3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„Office“ tema</vt:lpstr>
      <vt:lpstr>„PowerPoint“ pateiktis</vt:lpstr>
      <vt:lpstr>„PowerPoint“ pateiktis</vt:lpstr>
      <vt:lpstr>„PowerPoint“ pateiktis</vt:lpstr>
      <vt:lpstr>„PowerPoint“ pateiktis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bf913c93-1a50-4319-88b8-3c0db943c78f</dc:title>
  <dc:creator>Vasiliauskas Jurgis</dc:creator>
  <cp:lastModifiedBy>Vasiliauskas Jurgis | ŠMSM</cp:lastModifiedBy>
  <cp:revision>325</cp:revision>
  <dcterms:created xsi:type="dcterms:W3CDTF">2020-05-15T10:17:03Z</dcterms:created>
  <dcterms:modified xsi:type="dcterms:W3CDTF">2021-12-03T07:15:13Z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0x010100D8ECFFBDDA118244861569856C5AC6C3</vt:lpwstr>
  </property>
  <property fmtid="{D5CDD505-2E9C-101B-9397-08002B2CF9AE}" pid="3" name="Komentarai">
    <vt:lpwstr>Pridėta po vizavimo</vt:lpwstr>
  </property>
</Properties>
</file>