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4" r:id="rId5"/>
    <p:sldId id="257" r:id="rId6"/>
    <p:sldId id="275" r:id="rId7"/>
    <p:sldId id="266" r:id="rId8"/>
    <p:sldId id="271" r:id="rId9"/>
    <p:sldId id="273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36AAFF-B653-63C4-C17E-666E0F8DEA30}" name="Ieva Morkūnė | VKC" initials="IM|V" userId="S::ieva.morkune@governance.lt::d64f41be-cf38-47b4-bb5b-60e4e6a2a6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3D"/>
    <a:srgbClr val="5D6B91"/>
    <a:srgbClr val="949EBA"/>
    <a:srgbClr val="272D3D"/>
    <a:srgbClr val="545C66"/>
    <a:srgbClr val="CC99FF"/>
    <a:srgbClr val="262D3D"/>
    <a:srgbClr val="7EB9B7"/>
    <a:srgbClr val="3A7E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E42B7-4A0E-4147-B8DA-475E431F593B}" v="91" dt="2022-11-14T12:19:05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94694"/>
  </p:normalViewPr>
  <p:slideViewPr>
    <p:cSldViewPr snapToGrid="0">
      <p:cViewPr varScale="1">
        <p:scale>
          <a:sx n="123" d="100"/>
          <a:sy n="123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nyg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sisipa.sharepoint.com/1%20Projektai/Kolegial&#363;s%20organai/KO%20sud&#279;tys/KO_statistika_(red.%2022-01-3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lt-LT" sz="1700" b="1" i="0" u="none" strike="noStrike" kern="1200" spc="0" baseline="0">
                <a:solidFill>
                  <a:srgbClr val="446278"/>
                </a:solidFill>
                <a:latin typeface="+mn-lt"/>
                <a:ea typeface="+mn-ea"/>
                <a:cs typeface="+mn-cs"/>
              </a:defRPr>
            </a:pPr>
            <a:r>
              <a:rPr lang="lt-LT" sz="1700" b="1" i="0" u="none" strike="noStrike" kern="1200" spc="0" baseline="0">
                <a:solidFill>
                  <a:srgbClr val="446278"/>
                </a:solidFill>
                <a:latin typeface="+mn-lt"/>
                <a:ea typeface="+mn-ea"/>
                <a:cs typeface="+mn-cs"/>
              </a:rPr>
              <a:t>Valstybės valdomų įmonių skaičius</a:t>
            </a:r>
          </a:p>
        </c:rich>
      </c:tx>
      <c:layout>
        <c:manualLayout>
          <c:xMode val="edge"/>
          <c:yMode val="edge"/>
          <c:x val="5.9357669978023664E-4"/>
          <c:y val="2.0444858675552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lt-LT" sz="1700" b="1" i="0" u="none" strike="noStrike" kern="1200" spc="0" baseline="0">
              <a:solidFill>
                <a:srgbClr val="446278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Lapas1!$B$2:$B$9</c:f>
              <c:numCache>
                <c:formatCode>General</c:formatCode>
                <c:ptCount val="8"/>
                <c:pt idx="0">
                  <c:v>128</c:v>
                </c:pt>
                <c:pt idx="1">
                  <c:v>118</c:v>
                </c:pt>
                <c:pt idx="2">
                  <c:v>108</c:v>
                </c:pt>
                <c:pt idx="3">
                  <c:v>61</c:v>
                </c:pt>
                <c:pt idx="4">
                  <c:v>50</c:v>
                </c:pt>
                <c:pt idx="5">
                  <c:v>49</c:v>
                </c:pt>
                <c:pt idx="6">
                  <c:v>47</c:v>
                </c:pt>
                <c:pt idx="7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2B-45C2-B989-3E56E270E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083584"/>
        <c:axId val="419086496"/>
      </c:lineChart>
      <c:catAx>
        <c:axId val="41908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19086496"/>
        <c:crosses val="autoZero"/>
        <c:auto val="1"/>
        <c:lblAlgn val="ctr"/>
        <c:lblOffset val="100"/>
        <c:noMultiLvlLbl val="0"/>
      </c:catAx>
      <c:valAx>
        <c:axId val="41908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908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lt-LT" sz="1700" b="1" i="0" u="none" strike="noStrike" kern="1200" spc="0" baseline="0" dirty="0">
                <a:solidFill>
                  <a:srgbClr val="446278"/>
                </a:solidFill>
                <a:latin typeface="+mn-lt"/>
                <a:ea typeface="+mn-ea"/>
                <a:cs typeface="+mn-cs"/>
              </a:defRPr>
            </a:pPr>
            <a:r>
              <a:rPr lang="lt-LT" sz="1700" b="1" i="0" u="none" strike="noStrike" kern="1200" spc="0" baseline="0" dirty="0">
                <a:solidFill>
                  <a:srgbClr val="446278"/>
                </a:solidFill>
                <a:latin typeface="+mn-lt"/>
                <a:ea typeface="+mn-ea"/>
                <a:cs typeface="+mn-cs"/>
              </a:rPr>
              <a:t>Nepriklausomų narių dalis VVĮ kolegialiuose organuose</a:t>
            </a:r>
          </a:p>
        </c:rich>
      </c:tx>
      <c:layout>
        <c:manualLayout>
          <c:xMode val="edge"/>
          <c:yMode val="edge"/>
          <c:x val="0.10211523266662546"/>
          <c:y val="2.04384580326036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lt-LT" sz="1700" b="1" i="0" u="none" strike="noStrike" kern="1200" spc="0" baseline="0" dirty="0">
              <a:solidFill>
                <a:srgbClr val="446278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Bazine!$AC$24:$AC$30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Bazine!$AG$24:$AG$30</c:f>
              <c:numCache>
                <c:formatCode>0%</c:formatCode>
                <c:ptCount val="7"/>
                <c:pt idx="0">
                  <c:v>0.16720257234726688</c:v>
                </c:pt>
                <c:pt idx="1">
                  <c:v>0.32793522267206476</c:v>
                </c:pt>
                <c:pt idx="2">
                  <c:v>0.55675675675675673</c:v>
                </c:pt>
                <c:pt idx="3">
                  <c:v>0.59748427672955973</c:v>
                </c:pt>
                <c:pt idx="4">
                  <c:v>0.57386363636363635</c:v>
                </c:pt>
                <c:pt idx="5">
                  <c:v>0.59420289855072461</c:v>
                </c:pt>
                <c:pt idx="6">
                  <c:v>0.62987012987012991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A3-48F9-8232-536616E27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628704"/>
        <c:axId val="611626080"/>
      </c:lineChart>
      <c:catAx>
        <c:axId val="61162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11626080"/>
        <c:crosses val="autoZero"/>
        <c:auto val="1"/>
        <c:lblAlgn val="ctr"/>
        <c:lblOffset val="100"/>
        <c:noMultiLvlLbl val="0"/>
      </c:catAx>
      <c:valAx>
        <c:axId val="61162608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6116287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1" i="0" u="none" strike="noStrike" kern="1200" spc="0" baseline="0">
                <a:solidFill>
                  <a:srgbClr val="252E3D"/>
                </a:solidFill>
                <a:latin typeface="Segoe UI" pitchFamily="34"/>
                <a:cs typeface="Segoe UI" pitchFamily="34"/>
              </a:defRPr>
            </a:pPr>
            <a:r>
              <a:rPr lang="lt-LT" sz="1200" b="1" i="0" u="none" strike="noStrike" kern="1200" cap="none" spc="0" baseline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Indėlis į Valstybės biudžetą (mln. eurų)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Netipiniai mokesčiai</c:v>
          </c:tx>
          <c:spPr>
            <a:solidFill>
              <a:srgbClr val="0070C0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798-4A64-BE5A-168EA3C0A1BA}"/>
              </c:ext>
            </c:extLst>
          </c:dPt>
          <c:dLbls>
            <c:dLbl>
              <c:idx val="3"/>
              <c:layout>
                <c:manualLayout>
                  <c:x val="5.453850122410237E-3"/>
                  <c:y val="1.270785712628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8-4A64-BE5A-168EA3C0A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1" i="0" u="none" strike="noStrike" kern="1200" baseline="0">
                    <a:solidFill>
                      <a:srgbClr val="252E3D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Lit>
              <c:formatCode>General</c:formatCode>
              <c:ptCount val="4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</c:numLit>
          </c:cat>
          <c:val>
            <c:numLit>
              <c:formatCode>General</c:formatCode>
              <c:ptCount val="4"/>
              <c:pt idx="0">
                <c:v>32.1</c:v>
              </c:pt>
              <c:pt idx="1">
                <c:v>26.6</c:v>
              </c:pt>
              <c:pt idx="2">
                <c:v>25.6</c:v>
              </c:pt>
              <c:pt idx="3">
                <c:v>32.299999999999997</c:v>
              </c:pt>
            </c:numLit>
          </c:val>
          <c:extLst>
            <c:ext xmlns:c16="http://schemas.microsoft.com/office/drawing/2014/chart" uri="{C3380CC4-5D6E-409C-BE32-E72D297353CC}">
              <c16:uniqueId val="{00000002-9798-4A64-BE5A-168EA3C0A1BA}"/>
            </c:ext>
          </c:extLst>
        </c:ser>
        <c:ser>
          <c:idx val="1"/>
          <c:order val="1"/>
          <c:tx>
            <c:v>Dividendai ir pelno įmokos</c:v>
          </c:tx>
          <c:spPr>
            <a:solidFill>
              <a:srgbClr val="33CC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1" i="0" u="none" strike="noStrike" kern="1200" baseline="0">
                    <a:solidFill>
                      <a:srgbClr val="252E3D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Lit>
              <c:formatCode>General</c:formatCode>
              <c:ptCount val="4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</c:numLit>
          </c:cat>
          <c:val>
            <c:numLit>
              <c:formatCode>General</c:formatCode>
              <c:ptCount val="4"/>
              <c:pt idx="0">
                <c:v>136.19999999999999</c:v>
              </c:pt>
              <c:pt idx="1">
                <c:v>122.4</c:v>
              </c:pt>
              <c:pt idx="2">
                <c:v>150.30000000000001</c:v>
              </c:pt>
              <c:pt idx="3">
                <c:v>151.30000000000001</c:v>
              </c:pt>
            </c:numLit>
          </c:val>
          <c:extLst>
            <c:ext xmlns:c16="http://schemas.microsoft.com/office/drawing/2014/chart" uri="{C3380CC4-5D6E-409C-BE32-E72D297353CC}">
              <c16:uniqueId val="{00000003-9798-4A64-BE5A-168EA3C0A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203056"/>
        <c:axId val="596202640"/>
      </c:barChart>
      <c:lineChart>
        <c:grouping val="standard"/>
        <c:varyColors val="0"/>
        <c:ser>
          <c:idx val="2"/>
          <c:order val="2"/>
          <c:tx>
            <c:v/>
          </c:tx>
          <c:spPr>
            <a:ln w="28575" cap="rnd">
              <a:solidFill>
                <a:srgbClr val="A5A5A5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4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</c:numLit>
          </c:cat>
          <c:val>
            <c:numLit>
              <c:formatCode>General</c:formatCode>
              <c:ptCount val="4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9798-4A64-BE5A-168EA3C0A1BA}"/>
            </c:ext>
          </c:extLst>
        </c:ser>
        <c:ser>
          <c:idx val="3"/>
          <c:order val="3"/>
          <c:tx>
            <c:v>Viso</c:v>
          </c:tx>
          <c:spPr>
            <a:ln w="28575" cap="rnd">
              <a:solidFill>
                <a:srgbClr val="00B0F0"/>
              </a:solidFill>
              <a:prstDash val="solid"/>
              <a:round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743609083888352E-2"/>
                  <c:y val="-4.269683999678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98-4A64-BE5A-168EA3C0A1BA}"/>
                </c:ext>
              </c:extLst>
            </c:dLbl>
            <c:dLbl>
              <c:idx val="1"/>
              <c:layout>
                <c:manualLayout>
                  <c:x val="-4.3052808549541979E-2"/>
                  <c:y val="-3.8427155997107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98-4A64-BE5A-168EA3C0A1BA}"/>
                </c:ext>
              </c:extLst>
            </c:dLbl>
            <c:dLbl>
              <c:idx val="2"/>
              <c:layout>
                <c:manualLayout>
                  <c:x val="-5.3816010686927474E-3"/>
                  <c:y val="-4.6966523996464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98-4A64-BE5A-168EA3C0A1BA}"/>
                </c:ext>
              </c:extLst>
            </c:dLbl>
            <c:dLbl>
              <c:idx val="3"/>
              <c:layout>
                <c:manualLayout>
                  <c:x val="-3.4980406946502958E-2"/>
                  <c:y val="-3.8427155997107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98-4A64-BE5A-168EA3C0A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1" i="0" u="none" strike="noStrike" kern="1200" baseline="0">
                    <a:solidFill>
                      <a:srgbClr val="00B0F0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Lit>
              <c:formatCode>General</c:formatCode>
              <c:ptCount val="4"/>
              <c:pt idx="0">
                <c:v>2018</c:v>
              </c:pt>
              <c:pt idx="1">
                <c:v>2019</c:v>
              </c:pt>
              <c:pt idx="2">
                <c:v>2020</c:v>
              </c:pt>
              <c:pt idx="3">
                <c:v>2021</c:v>
              </c:pt>
            </c:numLit>
          </c:cat>
          <c:val>
            <c:numLit>
              <c:formatCode>General</c:formatCode>
              <c:ptCount val="4"/>
              <c:pt idx="0">
                <c:v>168.29999999999998</c:v>
              </c:pt>
              <c:pt idx="1">
                <c:v>149</c:v>
              </c:pt>
              <c:pt idx="2">
                <c:v>175.9</c:v>
              </c:pt>
              <c:pt idx="3">
                <c:v>183.60000000000002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9-9798-4A64-BE5A-168EA3C0A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203056"/>
        <c:axId val="596202640"/>
      </c:lineChart>
      <c:valAx>
        <c:axId val="596202640"/>
        <c:scaling>
          <c:orientation val="minMax"/>
        </c:scaling>
        <c:delete val="1"/>
        <c:axPos val="l"/>
        <c:numFmt formatCode="#&quot; &quot;##0&quot;.&quot;0" sourceLinked="0"/>
        <c:majorTickMark val="none"/>
        <c:minorTickMark val="none"/>
        <c:tickLblPos val="nextTo"/>
        <c:crossAx val="596203056"/>
        <c:crosses val="autoZero"/>
        <c:crossBetween val="between"/>
      </c:valAx>
      <c:catAx>
        <c:axId val="59620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000" b="0" i="0" u="none" strike="noStrike" kern="1200" baseline="0">
                <a:solidFill>
                  <a:srgbClr val="595959"/>
                </a:solidFill>
                <a:latin typeface="Segoe UI" pitchFamily="34"/>
                <a:cs typeface="Segoe UI" pitchFamily="34"/>
              </a:defRPr>
            </a:pPr>
            <a:endParaRPr lang="lt-LT"/>
          </a:p>
        </c:txPr>
        <c:crossAx val="59620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100" b="0" i="0" u="none" strike="noStrike" kern="1200" baseline="0">
              <a:solidFill>
                <a:srgbClr val="595959"/>
              </a:solidFill>
              <a:latin typeface="Segoe UI" pitchFamily="34"/>
              <a:cs typeface="Segoe UI" pitchFamily="34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lt-L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1" i="0" u="none" strike="noStrike" kern="1200" baseline="0">
                <a:solidFill>
                  <a:srgbClr val="404040"/>
                </a:solidFill>
                <a:latin typeface="Segoe UI" pitchFamily="34"/>
                <a:cs typeface="Segoe UI" pitchFamily="34"/>
              </a:defRPr>
            </a:pPr>
            <a:r>
              <a:rPr lang="lt-LT" sz="1600" b="1" i="0" u="none" strike="noStrike" kern="1200" cap="none" spc="0" baseline="0">
                <a:solidFill>
                  <a:srgbClr val="404040"/>
                </a:solidFill>
                <a:uFillTx/>
                <a:latin typeface="Segoe UI" pitchFamily="34"/>
                <a:cs typeface="Segoe UI" pitchFamily="34"/>
              </a:rPr>
              <a:t>Turtas</a:t>
            </a:r>
          </a:p>
        </c:rich>
      </c:tx>
      <c:layout>
        <c:manualLayout>
          <c:xMode val="edge"/>
          <c:yMode val="edge"/>
          <c:x val="0.40584080983436971"/>
          <c:y val="1.8471193549486255E-2"/>
        </c:manualLayout>
      </c:layout>
      <c:overlay val="0"/>
      <c:spPr>
        <a:noFill/>
        <a:ln>
          <a:noFill/>
        </a:ln>
      </c:spPr>
    </c:title>
    <c:autoTitleDeleted val="0"/>
    <c:plotArea>
      <c:layout/>
      <c:doughnut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666699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51-4325-95EA-B438F96B457F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51-4325-95EA-B438F96B457F}"/>
              </c:ext>
            </c:extLst>
          </c:dPt>
          <c:dPt>
            <c:idx val="2"/>
            <c:bubble3D val="0"/>
            <c:spPr>
              <a:solidFill>
                <a:srgbClr val="00CC99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51-4325-95EA-B438F96B457F}"/>
              </c:ext>
            </c:extLst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51-4325-95EA-B438F96B457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751-4325-95EA-B438F96B457F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Segoe UI" pitchFamily="34"/>
                        <a:cs typeface="Segoe UI" pitchFamily="34"/>
                      </a:rPr>
                      <a:t>48%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751-4325-95EA-B438F96B457F}"/>
                </c:ext>
              </c:extLst>
            </c:dLbl>
            <c:dLbl>
              <c:idx val="3"/>
              <c:layout>
                <c:manualLayout>
                  <c:x val="-5.1413986757141428E-2"/>
                  <c:y val="-0.1161383651305497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>
                        <a:solidFill>
                          <a:srgbClr val="000000"/>
                        </a:solidFill>
                        <a:uFillTx/>
                        <a:latin typeface="Segoe UI" pitchFamily="34"/>
                        <a:cs typeface="Segoe UI" pitchFamily="34"/>
                      </a:rPr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751-4325-95EA-B438F96B457F}"/>
                </c:ext>
              </c:extLst>
            </c:dLbl>
            <c:spPr>
              <a:noFill/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000000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5"/>
              <c:pt idx="0">
                <c:v>Finansų ministerija</c:v>
              </c:pt>
              <c:pt idx="1">
                <c:v>Susisiekimo ministerija</c:v>
              </c:pt>
              <c:pt idx="2">
                <c:v>Energetikos ministerija</c:v>
              </c:pt>
              <c:pt idx="3">
                <c:v>Aplinkos ministerija</c:v>
              </c:pt>
              <c:pt idx="4">
                <c:v>Kitos VAI</c:v>
              </c:pt>
            </c:strLit>
          </c:cat>
          <c:val>
            <c:numLit>
              <c:formatCode>General</c:formatCode>
              <c:ptCount val="5"/>
              <c:pt idx="0">
                <c:v>4482118.1500000004</c:v>
              </c:pt>
              <c:pt idx="1">
                <c:v>6650508.7622599993</c:v>
              </c:pt>
              <c:pt idx="2">
                <c:v>1970090.9</c:v>
              </c:pt>
              <c:pt idx="3">
                <c:v>185912.7</c:v>
              </c:pt>
              <c:pt idx="4">
                <c:v>338240</c:v>
              </c:pt>
            </c:numLit>
          </c:val>
          <c:extLst>
            <c:ext xmlns:c16="http://schemas.microsoft.com/office/drawing/2014/chart" uri="{C3380CC4-5D6E-409C-BE32-E72D297353CC}">
              <c16:uniqueId val="{0000000A-6751-4325-95EA-B438F96B4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lt-L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0" i="0" u="none" strike="noStrike" kern="1200" spc="0" baseline="0">
                <a:solidFill>
                  <a:srgbClr val="252E3D"/>
                </a:solidFill>
                <a:latin typeface="Segoe UI" pitchFamily="34"/>
                <a:cs typeface="Segoe UI" pitchFamily="34"/>
              </a:defRPr>
            </a:pPr>
            <a:r>
              <a:rPr lang="lt-LT" sz="1600" b="0" i="0" u="none" strike="noStrike" kern="1200" cap="none" spc="0" baseline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Specialiųjų įpareigojimų sąnaudos (mln. eurų)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doughnut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4472C4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F80-406C-B09B-77528FEC9A3D}"/>
              </c:ext>
            </c:extLst>
          </c:dPt>
          <c:dPt>
            <c:idx val="1"/>
            <c:bubble3D val="0"/>
            <c:spPr>
              <a:solidFill>
                <a:srgbClr val="0099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1F80-406C-B09B-77528FEC9A3D}"/>
              </c:ext>
            </c:extLst>
          </c:dPt>
          <c:dPt>
            <c:idx val="2"/>
            <c:bubble3D val="0"/>
            <c:spPr>
              <a:solidFill>
                <a:srgbClr val="33CCCC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F80-406C-B09B-77528FEC9A3D}"/>
              </c:ext>
            </c:extLst>
          </c:dPt>
          <c:dPt>
            <c:idx val="3"/>
            <c:bubble3D val="0"/>
            <c:spPr>
              <a:solidFill>
                <a:srgbClr val="ADB9CA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1F80-406C-B09B-77528FEC9A3D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F80-406C-B09B-77528FEC9A3D}"/>
              </c:ext>
            </c:extLst>
          </c:dPt>
          <c:dPt>
            <c:idx val="5"/>
            <c:bubble3D val="0"/>
            <c:spPr>
              <a:solidFill>
                <a:srgbClr val="3B7E83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F80-406C-B09B-77528FEC9A3D}"/>
              </c:ext>
            </c:extLst>
          </c:dPt>
          <c:dPt>
            <c:idx val="6"/>
            <c:bubble3D val="0"/>
            <c:spPr>
              <a:solidFill>
                <a:srgbClr val="BDD7EE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F80-406C-B09B-77528FEC9A3D}"/>
              </c:ext>
            </c:extLst>
          </c:dPt>
          <c:dPt>
            <c:idx val="7"/>
            <c:bubble3D val="0"/>
            <c:spPr>
              <a:solidFill>
                <a:srgbClr val="00CC99"/>
              </a:solidFill>
              <a:ln w="1904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F80-406C-B09B-77528FEC9A3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99,5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80-406C-B09B-77528FEC9A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F80-406C-B09B-77528FEC9A3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F80-406C-B09B-77528FEC9A3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F80-406C-B09B-77528FEC9A3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F80-406C-B09B-77528FEC9A3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F80-406C-B09B-77528FEC9A3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F80-406C-B09B-77528FEC9A3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F80-406C-B09B-77528FEC9A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0" i="0" u="none" strike="noStrike" kern="1200" baseline="0">
                    <a:solidFill>
                      <a:srgbClr val="FFFFFF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8"/>
              <c:pt idx="0">
                <c:v>VĮ Ignalinos atominė elektrinė</c:v>
              </c:pt>
              <c:pt idx="1">
                <c:v>AB „Kelių priežiūra“</c:v>
              </c:pt>
              <c:pt idx="2">
                <c:v>AB „Lietuvos geležinkeliai“ įmonių grupė</c:v>
              </c:pt>
              <c:pt idx="3">
                <c:v>VĮ Registrų centras</c:v>
              </c:pt>
              <c:pt idx="4">
                <c:v>AB Lietuvos pašto įmonių grupė</c:v>
              </c:pt>
              <c:pt idx="5">
                <c:v>VĮ „Regitra“</c:v>
              </c:pt>
              <c:pt idx="6">
                <c:v>VĮ Turto bankas</c:v>
              </c:pt>
              <c:pt idx="7">
                <c:v>Kitos įmonės</c:v>
              </c:pt>
            </c:strLit>
          </c:cat>
          <c:val>
            <c:numLit>
              <c:formatCode>General</c:formatCode>
              <c:ptCount val="8"/>
              <c:pt idx="0">
                <c:v>99.525599999999997</c:v>
              </c:pt>
              <c:pt idx="1">
                <c:v>71.245999999999995</c:v>
              </c:pt>
              <c:pt idx="2">
                <c:v>43.713999999999999</c:v>
              </c:pt>
              <c:pt idx="3">
                <c:v>39.707000000000001</c:v>
              </c:pt>
              <c:pt idx="4">
                <c:v>31.995000000000001</c:v>
              </c:pt>
              <c:pt idx="5">
                <c:v>20.364999999999998</c:v>
              </c:pt>
              <c:pt idx="6">
                <c:v>17.111000000000001</c:v>
              </c:pt>
              <c:pt idx="7">
                <c:v>63.816400000000044</c:v>
              </c:pt>
            </c:numLit>
          </c:val>
          <c:extLst>
            <c:ext xmlns:c16="http://schemas.microsoft.com/office/drawing/2014/chart" uri="{C3380CC4-5D6E-409C-BE32-E72D297353CC}">
              <c16:uniqueId val="{00000000-1F80-406C-B09B-77528FEC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8810098545637846"/>
          <c:y val="0.15250033690409293"/>
          <c:w val="0.33920296118412346"/>
          <c:h val="0.79277931891977105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rgbClr val="252E3D"/>
              </a:solidFill>
              <a:latin typeface="Segoe UI" pitchFamily="34"/>
              <a:cs typeface="Segoe UI" pitchFamily="34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lt-L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1" i="0" u="none" strike="noStrike" kern="1200" spc="0" baseline="0">
                <a:solidFill>
                  <a:srgbClr val="595959"/>
                </a:solidFill>
                <a:latin typeface="Segoe UI" pitchFamily="34"/>
                <a:cs typeface="Segoe UI" pitchFamily="34"/>
              </a:defRPr>
            </a:pPr>
            <a:r>
              <a:rPr lang="lt-LT" sz="1400" b="1" i="0" u="none" strike="noStrike" kern="1200" cap="none" spc="0" baseline="0">
                <a:solidFill>
                  <a:srgbClr val="595959"/>
                </a:solidFill>
                <a:uFillTx/>
                <a:latin typeface="Segoe UI" pitchFamily="34"/>
                <a:cs typeface="Segoe UI" pitchFamily="34"/>
              </a:rPr>
              <a:t>VVĮ vadovų mėnesinio atlyginimo struktūra pagal įmonių kategorijas</a:t>
            </a:r>
          </a:p>
        </c:rich>
      </c:tx>
      <c:layout>
        <c:manualLayout>
          <c:xMode val="edge"/>
          <c:yMode val="edge"/>
          <c:x val="3.4738423575808291E-3"/>
          <c:y val="9.4934626014640019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2.8307144911865985E-2"/>
          <c:y val="0.17382389635990342"/>
          <c:w val="0.94338557410188872"/>
          <c:h val="0.73114812919350058"/>
        </c:manualLayout>
      </c:layout>
      <c:barChart>
        <c:barDir val="col"/>
        <c:grouping val="stacked"/>
        <c:varyColors val="0"/>
        <c:ser>
          <c:idx val="0"/>
          <c:order val="0"/>
          <c:tx>
            <c:v>Pastovioji dalis (eurais)</c:v>
          </c:tx>
          <c:spPr>
            <a:solidFill>
              <a:srgbClr val="0070C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5E-4F1D-9D5E-62C7A2AB22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5E-4F1D-9D5E-62C7A2AB224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5E-4F1D-9D5E-62C7A2AB22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7 312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5E-4F1D-9D5E-62C7A2AB22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4 275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5E-4F1D-9D5E-62C7A2AB22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3 164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5E-4F1D-9D5E-62C7A2AB2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chemeClr val="bg1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Didelė</c:v>
              </c:pt>
              <c:pt idx="1">
                <c:v>Vidutinė</c:v>
              </c:pt>
              <c:pt idx="2">
                <c:v>Maža - labai maža</c:v>
              </c:pt>
            </c:strLit>
          </c:cat>
          <c:val>
            <c:numLit>
              <c:formatCode>General</c:formatCode>
              <c:ptCount val="3"/>
              <c:pt idx="0">
                <c:v>7169.3885714285707</c:v>
              </c:pt>
              <c:pt idx="1">
                <c:v>3569.7635119047618</c:v>
              </c:pt>
              <c:pt idx="2">
                <c:v>2836.7021212121203</c:v>
              </c:pt>
            </c:numLit>
          </c:val>
          <c:extLst>
            <c:ext xmlns:c16="http://schemas.microsoft.com/office/drawing/2014/chart" uri="{C3380CC4-5D6E-409C-BE32-E72D297353CC}">
              <c16:uniqueId val="{00000000-BD5E-4F1D-9D5E-62C7A2AB2245}"/>
            </c:ext>
          </c:extLst>
        </c:ser>
        <c:ser>
          <c:idx val="1"/>
          <c:order val="1"/>
          <c:tx>
            <c:v>Kintamoji dalis (eurais)</c:v>
          </c:tx>
          <c:spPr>
            <a:solidFill>
              <a:srgbClr val="BFBFBF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D5E-4F1D-9D5E-62C7A2AB22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D5E-4F1D-9D5E-62C7A2AB224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D5E-4F1D-9D5E-62C7A2AB22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1 437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5E-4F1D-9D5E-62C7A2AB22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 dirty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1 331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D5E-4F1D-9D5E-62C7A2AB2245}"/>
                </c:ext>
              </c:extLst>
            </c:dLbl>
            <c:dLbl>
              <c:idx val="2"/>
              <c:layout>
                <c:manualLayout>
                  <c:x val="0"/>
                  <c:y val="9.2619147331355275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cap="none" spc="0" baseline="0" dirty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909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D5E-4F1D-9D5E-62C7A2AB2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chemeClr val="bg1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Didelė</c:v>
              </c:pt>
              <c:pt idx="1">
                <c:v>Vidutinė</c:v>
              </c:pt>
              <c:pt idx="2">
                <c:v>Maža - labai maža</c:v>
              </c:pt>
            </c:strLit>
          </c:cat>
          <c:val>
            <c:numLit>
              <c:formatCode>General</c:formatCode>
              <c:ptCount val="3"/>
              <c:pt idx="0">
                <c:v>1241.7914285714287</c:v>
              </c:pt>
              <c:pt idx="1">
                <c:v>1031.5556387362637</c:v>
              </c:pt>
              <c:pt idx="2">
                <c:v>927.68565857438034</c:v>
              </c:pt>
            </c:numLit>
          </c:val>
          <c:extLst>
            <c:ext xmlns:c16="http://schemas.microsoft.com/office/drawing/2014/chart" uri="{C3380CC4-5D6E-409C-BE32-E72D297353CC}">
              <c16:uniqueId val="{00000004-BD5E-4F1D-9D5E-62C7A2AB2245}"/>
            </c:ext>
          </c:extLst>
        </c:ser>
        <c:ser>
          <c:idx val="2"/>
          <c:order val="2"/>
          <c:tx>
            <c:v>Premija (eurais)</c:v>
          </c:tx>
          <c:spPr>
            <a:solidFill>
              <a:srgbClr val="00CC9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5E-4F1D-9D5E-62C7A2AB224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D5E-4F1D-9D5E-62C7A2AB224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D5E-4F1D-9D5E-62C7A2AB2245}"/>
              </c:ext>
            </c:extLst>
          </c:dPt>
          <c:dLbls>
            <c:dLbl>
              <c:idx val="0"/>
              <c:tx>
                <c:rich>
                  <a:bodyPr lIns="0" tIns="0" rIns="0" bIns="0"/>
                  <a:lstStyle/>
                  <a:p>
                    <a:pPr marL="0" marR="0" indent="0"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/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Segoe UI" pitchFamily="34"/>
                        <a:cs typeface="Segoe UI" pitchFamily="34"/>
                      </a:defRPr>
                    </a:pPr>
                    <a:r>
                      <a:rPr lang="en-US" sz="1200" b="1" i="0" u="none" strike="noStrike" kern="1200" cap="none" spc="0" baseline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1 020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BD5E-4F1D-9D5E-62C7A2AB2245}"/>
                </c:ext>
              </c:extLst>
            </c:dLbl>
            <c:dLbl>
              <c:idx val="1"/>
              <c:tx>
                <c:rich>
                  <a:bodyPr lIns="0" tIns="0" rIns="0" bIns="0"/>
                  <a:lstStyle/>
                  <a:p>
                    <a:pPr marL="0" marR="0" indent="0"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/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Segoe UI" pitchFamily="34"/>
                        <a:cs typeface="Segoe UI" pitchFamily="34"/>
                      </a:defRPr>
                    </a:pPr>
                    <a:r>
                      <a:rPr lang="en-US" sz="1200" b="1" i="0" u="none" strike="noStrike" kern="1200" cap="none" spc="0" baseline="0" dirty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497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A-BD5E-4F1D-9D5E-62C7A2AB2245}"/>
                </c:ext>
              </c:extLst>
            </c:dLbl>
            <c:dLbl>
              <c:idx val="2"/>
              <c:layout>
                <c:manualLayout>
                  <c:x val="-4.8311841068413601E-3"/>
                  <c:y val="4.432774269817444E-3"/>
                </c:manualLayout>
              </c:layout>
              <c:tx>
                <c:rich>
                  <a:bodyPr lIns="0" tIns="0" rIns="0" bIns="0"/>
                  <a:lstStyle/>
                  <a:p>
                    <a:pPr marL="0" marR="0" indent="0" algn="ctr" defTabSz="91440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tabLst/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Segoe UI" pitchFamily="34"/>
                        <a:cs typeface="Segoe UI" pitchFamily="34"/>
                      </a:defRPr>
                    </a:pPr>
                    <a:r>
                      <a:rPr lang="en-US" sz="1200" b="1" i="0" u="none" strike="noStrike" kern="1200" cap="none" spc="0" baseline="0" dirty="0">
                        <a:solidFill>
                          <a:schemeClr val="bg1"/>
                        </a:solidFill>
                        <a:uFillTx/>
                        <a:latin typeface="Segoe UI" pitchFamily="34"/>
                        <a:cs typeface="Segoe UI" pitchFamily="34"/>
                      </a:rPr>
                      <a:t>377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B-BD5E-4F1D-9D5E-62C7A2AB2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200" b="1" i="0" u="none" strike="noStrike" kern="1200" baseline="0">
                    <a:solidFill>
                      <a:srgbClr val="404040"/>
                    </a:solidFill>
                    <a:latin typeface="Segoe UI" pitchFamily="34"/>
                    <a:cs typeface="Segoe UI" pitchFamily="34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3"/>
              <c:pt idx="0">
                <c:v>Didelė</c:v>
              </c:pt>
              <c:pt idx="1">
                <c:v>Vidutinė</c:v>
              </c:pt>
              <c:pt idx="2">
                <c:v>Maža - labai maža</c:v>
              </c:pt>
            </c:strLit>
          </c:cat>
          <c:val>
            <c:numLit>
              <c:formatCode>General</c:formatCode>
              <c:ptCount val="3"/>
              <c:pt idx="0">
                <c:v>1303.6296428571427</c:v>
              </c:pt>
              <c:pt idx="1">
                <c:v>360.05833333333334</c:v>
              </c:pt>
              <c:pt idx="2">
                <c:v>195.3145075757576</c:v>
              </c:pt>
            </c:numLit>
          </c:val>
          <c:extLst>
            <c:ext xmlns:c16="http://schemas.microsoft.com/office/drawing/2014/chart" uri="{C3380CC4-5D6E-409C-BE32-E72D297353CC}">
              <c16:uniqueId val="{00000008-BD5E-4F1D-9D5E-62C7A2AB2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6203888"/>
        <c:axId val="596202224"/>
      </c:barChart>
      <c:valAx>
        <c:axId val="596202224"/>
        <c:scaling>
          <c:orientation val="minMax"/>
        </c:scaling>
        <c:delete val="1"/>
        <c:axPos val="l"/>
        <c:numFmt formatCode="#&quot;.&quot;000" sourceLinked="0"/>
        <c:majorTickMark val="none"/>
        <c:minorTickMark val="none"/>
        <c:tickLblPos val="nextTo"/>
        <c:crossAx val="596203888"/>
        <c:crosses val="autoZero"/>
        <c:crossBetween val="between"/>
      </c:valAx>
      <c:catAx>
        <c:axId val="59620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200" b="0" i="0" u="none" strike="noStrike" kern="1200" baseline="0">
                <a:solidFill>
                  <a:srgbClr val="252E3D"/>
                </a:solidFill>
                <a:latin typeface="Segoe UI" pitchFamily="34"/>
                <a:cs typeface="Segoe UI" pitchFamily="34"/>
              </a:defRPr>
            </a:pPr>
            <a:endParaRPr lang="lt-LT"/>
          </a:p>
        </c:txPr>
        <c:crossAx val="5962022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9.5854875041536711E-2"/>
          <c:y val="0.92643687758975801"/>
          <c:w val="0.78623694740534733"/>
          <c:h val="7.3563122410241918E-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000" b="0" i="0" u="none" strike="noStrike" kern="1200" baseline="0">
              <a:solidFill>
                <a:srgbClr val="595959"/>
              </a:solidFill>
              <a:latin typeface="Segoe UI" pitchFamily="34"/>
              <a:cs typeface="Segoe UI" pitchFamily="34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lt-LT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0.08941</cdr:x>
      <cdr:y>0.90064</cdr:y>
    </cdr:from>
    <cdr:to>
      <cdr:x>0.16769</cdr:x>
      <cdr:y>0.96584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BA86A59-08F7-36D1-FA5D-9E7D65E73BF9}"/>
            </a:ext>
          </a:extLst>
        </cdr:cNvPr>
        <cdr:cNvSpPr/>
      </cdr:nvSpPr>
      <cdr:spPr>
        <a:xfrm xmlns:a="http://schemas.openxmlformats.org/drawingml/2006/main">
          <a:off x="421977" y="2678903"/>
          <a:ext cx="369462" cy="193963"/>
        </a:xfrm>
        <a:prstGeom xmlns:a="http://schemas.openxmlformats.org/drawingml/2006/main" prst="rect">
          <a:avLst/>
        </a:prstGeom>
        <a:solidFill xmlns:a="http://schemas.openxmlformats.org/drawingml/2006/main">
          <a:srgbClr val="F2F2F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t-L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0.33893</cdr:x>
      <cdr:y>0.48636</cdr:y>
    </cdr:from>
    <cdr:to>
      <cdr:x>0.66107</cdr:x>
      <cdr:y>0.71619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014366E-560B-721D-15DD-77B67CA3A1E2}"/>
            </a:ext>
          </a:extLst>
        </cdr:cNvPr>
        <cdr:cNvSpPr txBox="1"/>
      </cdr:nvSpPr>
      <cdr:spPr>
        <a:xfrm xmlns:a="http://schemas.openxmlformats.org/drawingml/2006/main">
          <a:off x="1371177" y="1477796"/>
          <a:ext cx="1303236" cy="69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lt-LT" sz="1600" b="1" dirty="0"/>
            <a:t>14,4 mlrd.</a:t>
          </a:r>
        </a:p>
        <a:p xmlns:a="http://schemas.openxmlformats.org/drawingml/2006/main">
          <a:pPr algn="ctr"/>
          <a:r>
            <a:rPr lang="lt-LT" sz="1600" b="1" dirty="0"/>
            <a:t>Eur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0.16837</cdr:x>
      <cdr:y>0.44533</cdr:y>
    </cdr:from>
    <cdr:to>
      <cdr:x>0.47911</cdr:x>
      <cdr:y>0.67671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5DD85CF-0202-D4AF-E6E9-B405C76A44A7}"/>
            </a:ext>
          </a:extLst>
        </cdr:cNvPr>
        <cdr:cNvSpPr txBox="1"/>
      </cdr:nvSpPr>
      <cdr:spPr>
        <a:xfrm xmlns:a="http://schemas.openxmlformats.org/drawingml/2006/main">
          <a:off x="1000082" y="1751443"/>
          <a:ext cx="1845708" cy="9099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cap="flat">
          <a:noFill/>
        </a:ln>
      </cdr:spPr>
      <cdr:txBody>
        <a:bodyPr xmlns:a="http://schemas.openxmlformats.org/drawingml/2006/main" vert="horz" wrap="square" lIns="91440" tIns="45720" rIns="91440" bIns="45720" anchor="t" anchorCtr="1" compatLnSpc="0">
          <a:noAutofit/>
        </a:bodyPr>
        <a:lstStyle xmlns:a="http://schemas.openxmlformats.org/drawingml/2006/main"/>
        <a:p xmlns:a="http://schemas.openxmlformats.org/drawingml/2006/main">
          <a:pPr marL="0" marR="0" lvl="0" indent="0" algn="ctr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sz="1800" b="0" i="0" u="none" strike="noStrike" kern="0" cap="none" spc="0" baseline="0">
              <a:solidFill>
                <a:srgbClr val="000000"/>
              </a:solidFill>
              <a:uFillTx/>
            </a:defRPr>
          </a:pPr>
          <a:r>
            <a:rPr lang="lt-LT" sz="2000" b="1" i="0" u="none" strike="noStrike" kern="0" cap="none" spc="0" baseline="0" dirty="0">
              <a:solidFill>
                <a:srgbClr val="000000"/>
              </a:solidFill>
              <a:uFillTx/>
              <a:latin typeface="Segoe UI" pitchFamily="34"/>
              <a:cs typeface="Segoe UI" pitchFamily="34"/>
            </a:rPr>
            <a:t>387</a:t>
          </a:r>
          <a:r>
            <a:rPr lang="en-US" sz="2000" b="1" i="0" u="none" strike="noStrike" kern="0" cap="none" spc="0" baseline="0" dirty="0">
              <a:solidFill>
                <a:srgbClr val="000000"/>
              </a:solidFill>
              <a:uFillTx/>
              <a:latin typeface="Segoe UI" pitchFamily="34"/>
              <a:cs typeface="Segoe UI" pitchFamily="34"/>
            </a:rPr>
            <a:t>,5</a:t>
          </a:r>
          <a:r>
            <a:rPr lang="lt-LT" sz="2000" b="1" i="0" u="none" strike="noStrike" kern="0" cap="none" spc="0" baseline="0" dirty="0">
              <a:solidFill>
                <a:srgbClr val="000000"/>
              </a:solidFill>
              <a:uFillTx/>
              <a:latin typeface="Segoe UI" pitchFamily="34"/>
              <a:cs typeface="Segoe UI" pitchFamily="34"/>
            </a:rPr>
            <a:t> </a:t>
          </a:r>
        </a:p>
        <a:p xmlns:a="http://schemas.openxmlformats.org/drawingml/2006/main">
          <a:pPr marL="0" marR="0" lvl="0" indent="0" algn="ctr" defTabSz="914400" rtl="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tabLst/>
            <a:defRPr sz="1800" b="0" i="0" u="none" strike="noStrike" kern="0" cap="none" spc="0" baseline="0">
              <a:solidFill>
                <a:srgbClr val="000000"/>
              </a:solidFill>
              <a:uFillTx/>
            </a:defRPr>
          </a:pPr>
          <a:r>
            <a:rPr lang="lt-LT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rPr>
            <a:t>mln. eurų</a:t>
          </a:r>
          <a:r>
            <a:rPr lang="en-US" sz="16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rPr>
            <a:t>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0.14279</cdr:x>
      <cdr:y>0.2381</cdr:y>
    </cdr:from>
    <cdr:to>
      <cdr:x>0.20802</cdr:x>
      <cdr:y>0.2818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0D19F5E-9715-D12A-3E9C-416291308246}"/>
            </a:ext>
          </a:extLst>
        </cdr:cNvPr>
        <cdr:cNvSpPr txBox="1"/>
      </cdr:nvSpPr>
      <cdr:spPr>
        <a:xfrm xmlns:a="http://schemas.openxmlformats.org/drawingml/2006/main">
          <a:off x="1049362" y="1305942"/>
          <a:ext cx="479394" cy="2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lt-LT" sz="1200" b="1" dirty="0">
              <a:solidFill>
                <a:srgbClr val="252E3D"/>
              </a:solidFill>
              <a:latin typeface="Segoe UI" panose="020B0502040204020203" pitchFamily="34" charset="0"/>
              <a:cs typeface="Segoe UI" panose="020B0502040204020203" pitchFamily="34" charset="0"/>
            </a:rPr>
            <a:t>9 768</a:t>
          </a:r>
        </a:p>
      </cdr:txBody>
    </cdr:sp>
  </cdr:relSizeAnchor>
  <cdr:relSizeAnchor xmlns:cdr="http://schemas.openxmlformats.org/drawingml/2006/chartDrawing">
    <cdr:from>
      <cdr:x>0.46316</cdr:x>
      <cdr:y>0.50722</cdr:y>
    </cdr:from>
    <cdr:to>
      <cdr:x>0.52839</cdr:x>
      <cdr:y>0.55092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E894162-4240-7CEC-5E24-846613CEBF28}"/>
            </a:ext>
          </a:extLst>
        </cdr:cNvPr>
        <cdr:cNvSpPr txBox="1"/>
      </cdr:nvSpPr>
      <cdr:spPr>
        <a:xfrm xmlns:a="http://schemas.openxmlformats.org/drawingml/2006/main">
          <a:off x="3403730" y="2782012"/>
          <a:ext cx="479394" cy="2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t-LT" sz="1200" b="1" dirty="0">
              <a:solidFill>
                <a:srgbClr val="252E3D"/>
              </a:solidFill>
              <a:latin typeface="Segoe UI" panose="020B0502040204020203" pitchFamily="34" charset="0"/>
              <a:cs typeface="Segoe UI" panose="020B0502040204020203" pitchFamily="34" charset="0"/>
            </a:rPr>
            <a:t>6 103</a:t>
          </a:r>
        </a:p>
      </cdr:txBody>
    </cdr:sp>
  </cdr:relSizeAnchor>
  <cdr:relSizeAnchor xmlns:cdr="http://schemas.openxmlformats.org/drawingml/2006/chartDrawing">
    <cdr:from>
      <cdr:x>0.76725</cdr:x>
      <cdr:y>0.56666</cdr:y>
    </cdr:from>
    <cdr:to>
      <cdr:x>0.83248</cdr:x>
      <cdr:y>0.61036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97F55FA-2F5C-E3B0-2696-B8AA5ED82531}"/>
            </a:ext>
          </a:extLst>
        </cdr:cNvPr>
        <cdr:cNvSpPr txBox="1"/>
      </cdr:nvSpPr>
      <cdr:spPr>
        <a:xfrm xmlns:a="http://schemas.openxmlformats.org/drawingml/2006/main">
          <a:off x="5638436" y="3108020"/>
          <a:ext cx="479394" cy="239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t-LT" sz="1200" b="1" dirty="0">
              <a:solidFill>
                <a:srgbClr val="252E3D"/>
              </a:solidFill>
              <a:latin typeface="Segoe UI" panose="020B0502040204020203" pitchFamily="34" charset="0"/>
              <a:cs typeface="Segoe UI" panose="020B0502040204020203" pitchFamily="34" charset="0"/>
            </a:rPr>
            <a:t>4 450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C65144-6B55-7B6A-1B98-062AE8E1A28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F8D85-0882-8434-325C-5C9A6A1BD2C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116256-D24E-41B2-894D-19C8E65F6BBE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3A6796-D9ED-67EC-414A-4C881CAF4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5DB490-BE9F-4582-A413-D833DE20035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7CFBA-0F90-B1E9-1AC9-A491BDF7325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A089F-EF4C-6A66-4C22-5B0067DAC8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E8A118B-6481-49C8-873E-B20C1C4EF586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367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1D40-0944-1D7C-7A56-23E631E12E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70151-A4AC-8D60-DD4F-DE29E7213F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C2945-6C30-56AC-EC6D-F1672A6CB8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AD8E42-46C0-4E52-91D3-D9EA78E395C8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F13CD-2819-D952-AC93-AD1B1D9D43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1B91-B414-46EB-4B3C-143DD8892B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E01CA-557C-4346-9A9D-E65AA2ED677E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38195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178A-EB6F-E198-5909-3C903D12A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C9AB1-3F55-0513-0087-E962877AA44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2550F-20C4-495B-6669-DBF8C477D9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24554E-7FDC-48C2-99E6-499E8E13B434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7C137-2F19-D2B3-075A-A61F088EB5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1687-8E6A-949E-0E8C-84AF54618B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23225B-5EE9-429C-93FD-3DBA2DBC1A21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851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3BC42-1FD3-7AEA-E28E-C804A62BFEA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F4FF5-3980-E010-FC89-47A9B4C8493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2F8D1-0165-4370-382F-045F27ACC4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E4CCDB-6421-487B-830D-A87A0BD8CF11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50D06-F6CE-8940-102A-5243DDDA26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78D12-C5EC-3693-D22E-D03401C647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C5280-C930-49D5-92B0-30A885CB9B8A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743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6900-C48C-E5E5-6772-018947C551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FCC2-51EB-4A47-4FC4-80DAEAF2B60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C8E1-9B24-BC13-63BB-0A82D22572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54C4A1-BED0-4E0D-B3FC-B774AF2F04FF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E0C80-11A2-343D-AD5D-135AD0752E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E58E5-8A7A-A8B3-21AB-5A5228AC0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0CEB1D-9806-4037-94B7-F78ED3B7C407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487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D6A1-A923-7BED-B0E8-17B8B43D8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63D9A-3974-91B7-1436-021F2C9B9D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C41EC-D46F-4D61-B732-372ABD584F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03297-A54F-4228-A992-AE125D3EB2D3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9EE4-F56F-940C-B725-AB9D954395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032EB-9E92-D944-3E08-075604036E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AB9311-923C-412B-B528-734EE6FF0CC8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056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EFF6-5E53-E08A-B525-24F6F723D5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6F98-3AC2-A93D-11D6-CD847372FD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DD9D2-BF85-26CD-19B6-103C4ADA786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F69FD-5672-B9F7-C72C-17EF08EC9B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2FDE74-EF32-465C-A9BB-E0D05DA55CC9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E8C4-2565-861B-623A-245D0D3783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BCD16-7390-3855-AF07-C70F28EE20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F4DA93-4AF2-4A38-AAB3-793E9D1F44F8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317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36D5-B325-6DD6-905F-4B7391A56B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58463-2596-11F7-51CC-F1B4F1C37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7E845-E0C9-6ED8-DDFE-18678D2538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A4B24-116B-D02F-5C36-5CA6FAB9DF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70601-CF67-7A5C-BE10-0EFBCDC0825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9C643-AE50-0166-1556-549ED24EFC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89949-1ABD-485F-BC7C-CF2FE549F91D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0EDE3-4954-3F42-D171-8CAB44B44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4C685-CC48-A28C-22B9-8166E8A177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72193A-A30C-433F-AEF3-D4004D454277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23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AFB1-9AC2-27B7-6C88-7BE2E3095F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745AE-8057-D582-ECB6-149B06B0A2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03272-6A6F-4435-B939-877EFAFC4A03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AF2E4-8819-8ACD-E951-4C42771747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2997-BACC-503A-A5C3-48B283B6F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B54A0-4226-4D24-81A6-8014C1ACD538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647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371FB-96D2-FB93-DFC1-8C1416B576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4E2799-480A-48FA-BB30-142DF0E485F3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56514-FC73-2A4E-926E-7C401C1E9F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FEA13-D11B-4E3A-53D6-55FF239DED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43DA64-45D0-42E3-94B1-62843F58FE6B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84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86C8-C669-4F50-C02A-6961782F49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06B3-521E-8D3A-4EFC-2999C76881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59CB5-A541-0607-6536-C640E216073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A8BC-9726-9E30-3FB2-2FC612333C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9E3B24-C9A4-43D3-A363-37A2F64EE2BF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0DDF0-E34D-B798-372A-D6154546BA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EF4D1-3807-CE86-4E8C-2CE6371A9A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FBB880-3007-4B07-8C92-A5599344BB78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17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E5BE-2DAD-1925-ACFF-DAA24964A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0685C-DF2B-247A-BE39-C0C61439C72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lt-LT" sz="3200"/>
            </a:lvl1pPr>
          </a:lstStyle>
          <a:p>
            <a:pPr lvl="0"/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F8475-054F-70B7-7BA7-D8732894B8C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AB43C-723F-2759-9A78-DD8466790E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41296-1953-4D5F-830D-703000E576AE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69379-F6F1-312F-2934-F1B6523118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C5C50-42F9-F965-80B8-6BD3A70809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3285FD-0967-445C-B56A-320550DFD97E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903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C10F3-6623-2CA0-A4C1-79D35D983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BA2BF-6C90-F994-FEEF-6AE670F057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85A23-1996-10CC-C624-BFBC6868F2B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92FE967-CE6C-44C4-8BFD-99382E299858}" type="datetime1">
              <a:rPr lang="lt-LT"/>
              <a:pPr lvl="0"/>
              <a:t>2022-11-15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4805D-58B8-1E10-1C8D-F40B0FEE99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0FE61-7813-F735-8698-50EE6E3FDCB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t-L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C6A8660-63A8-4F33-A60C-61B7DB525A24}" type="slidenum"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692EB5F-51E7-4078-E6E0-47CF1D21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4265" y="-83128"/>
            <a:ext cx="12187735" cy="69411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2849FC-6619-86F4-24FF-CA624B3A2AC7}"/>
              </a:ext>
            </a:extLst>
          </p:cNvPr>
          <p:cNvSpPr/>
          <p:nvPr/>
        </p:nvSpPr>
        <p:spPr>
          <a:xfrm>
            <a:off x="8167456" y="441050"/>
            <a:ext cx="4024543" cy="6075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Flowchart: Connector 1">
            <a:extLst>
              <a:ext uri="{FF2B5EF4-FFF2-40B4-BE49-F238E27FC236}">
                <a16:creationId xmlns:a16="http://schemas.microsoft.com/office/drawing/2014/main" id="{867B3775-B804-806F-60E5-449A4BA46686}"/>
              </a:ext>
            </a:extLst>
          </p:cNvPr>
          <p:cNvSpPr/>
          <p:nvPr/>
        </p:nvSpPr>
        <p:spPr>
          <a:xfrm>
            <a:off x="6404748" y="1152844"/>
            <a:ext cx="5694210" cy="55342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12726" cap="flat">
            <a:solidFill>
              <a:srgbClr val="7FB9B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3600" b="1" i="0" u="none" strike="noStrike" kern="1200" cap="none" spc="0" baseline="0">
              <a:solidFill>
                <a:srgbClr val="181717"/>
              </a:solidFill>
              <a:uFillTx/>
              <a:latin typeface="Calibri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21A37F2-DF99-E98B-2836-D8C0276818F9}"/>
              </a:ext>
            </a:extLst>
          </p:cNvPr>
          <p:cNvSpPr txBox="1"/>
          <p:nvPr/>
        </p:nvSpPr>
        <p:spPr>
          <a:xfrm>
            <a:off x="6508216" y="3232569"/>
            <a:ext cx="4498107" cy="2185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3600" b="1" i="0" u="none" strike="noStrike" kern="1200" cap="none" spc="0" baseline="0" dirty="0">
                <a:solidFill>
                  <a:srgbClr val="545C66"/>
                </a:solidFill>
                <a:uFillTx/>
                <a:latin typeface="Calibri"/>
              </a:rPr>
              <a:t>VALSTYBĖS VALDOMŲ ĮMONIŲ VEIKLA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3200" i="0" u="none" strike="noStrike" kern="1200" cap="none" spc="0" baseline="0" dirty="0">
                <a:solidFill>
                  <a:srgbClr val="545C66"/>
                </a:solidFill>
                <a:uFillTx/>
                <a:latin typeface="Calibri"/>
              </a:rPr>
              <a:t>2021 / 2022 METAIS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3200" b="0" i="0" u="none" strike="noStrike" kern="1200" cap="none" spc="0" baseline="0" dirty="0">
              <a:solidFill>
                <a:srgbClr val="545C66"/>
              </a:solidFill>
              <a:uFillTx/>
              <a:latin typeface="Calibri"/>
            </a:endParaRPr>
          </a:p>
        </p:txBody>
      </p:sp>
      <p:sp>
        <p:nvSpPr>
          <p:cNvPr id="5" name="Flowchart: Connector 6">
            <a:extLst>
              <a:ext uri="{FF2B5EF4-FFF2-40B4-BE49-F238E27FC236}">
                <a16:creationId xmlns:a16="http://schemas.microsoft.com/office/drawing/2014/main" id="{566A66BF-8BD3-DFB0-D2B6-1EF145E127F0}"/>
              </a:ext>
            </a:extLst>
          </p:cNvPr>
          <p:cNvSpPr/>
          <p:nvPr/>
        </p:nvSpPr>
        <p:spPr>
          <a:xfrm>
            <a:off x="6486618" y="1697960"/>
            <a:ext cx="4635071" cy="444402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76200" cap="flat">
            <a:solidFill>
              <a:srgbClr val="545C6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3600" b="1" i="0" u="none" strike="noStrike" kern="1200" cap="none" spc="0" baseline="0">
              <a:solidFill>
                <a:srgbClr val="181717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4E724B7-EB0E-7B2E-AAFE-8EA6AC4B90A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297" y="388144"/>
            <a:ext cx="7670846" cy="721790"/>
          </a:xfrm>
        </p:spPr>
        <p:txBody>
          <a:bodyPr anchorCtr="0"/>
          <a:lstStyle/>
          <a:p>
            <a:pPr lvl="0" algn="l"/>
            <a:r>
              <a:rPr lang="lt-LT" sz="2800" b="1" dirty="0">
                <a:solidFill>
                  <a:srgbClr val="252E3D"/>
                </a:solidFill>
                <a:latin typeface="Segoe UI" pitchFamily="34"/>
                <a:cs typeface="Segoe UI" pitchFamily="34"/>
              </a:rPr>
              <a:t>VVĮ PORTFELIS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AAAD37-F8C4-F106-2048-F23DAB1A47DB}"/>
              </a:ext>
            </a:extLst>
          </p:cNvPr>
          <p:cNvGrpSpPr/>
          <p:nvPr/>
        </p:nvGrpSpPr>
        <p:grpSpPr>
          <a:xfrm>
            <a:off x="112297" y="1109934"/>
            <a:ext cx="6020873" cy="2275320"/>
            <a:chOff x="696539" y="6305561"/>
            <a:chExt cx="7595650" cy="223893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6784966-22EE-FC00-3CB8-A2BCEE728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539" y="7015810"/>
              <a:ext cx="7337569" cy="19510"/>
            </a:xfrm>
            <a:prstGeom prst="line">
              <a:avLst/>
            </a:prstGeom>
            <a:ln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A14E3B-FBB3-2A22-86CE-495F0A527E04}"/>
                </a:ext>
              </a:extLst>
            </p:cNvPr>
            <p:cNvSpPr txBox="1"/>
            <p:nvPr/>
          </p:nvSpPr>
          <p:spPr>
            <a:xfrm>
              <a:off x="910078" y="7313393"/>
              <a:ext cx="726572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2021/2022 M. </a:t>
              </a: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Į VVĮ SĄRAŠĄ ĮTRAUKTA 1 VVĮ, 2 VVĮ LIKVIDUOJAMOS</a:t>
              </a:r>
            </a:p>
            <a:p>
              <a:pPr marL="342900" indent="-34290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2021/2022 m. </a:t>
              </a: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 VVĮ ĮTRAUKTOS Į PRIVATIZAVIMO SĄRAŠĄ IR perduotos VĮ TURTO BANKUI</a:t>
              </a:r>
            </a:p>
            <a:p>
              <a:pPr marL="342900" indent="-342900" algn="just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Valdytojų skaičius </a:t>
              </a: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siekia 11 (</a:t>
              </a:r>
              <a:r>
                <a:rPr lang="en-US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valdytojai valdo po vieną VVĮ)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4D11D0-6F52-0E7D-09E4-0F47736684B1}"/>
                </a:ext>
              </a:extLst>
            </p:cNvPr>
            <p:cNvSpPr txBox="1"/>
            <p:nvPr/>
          </p:nvSpPr>
          <p:spPr>
            <a:xfrm>
              <a:off x="696781" y="6305561"/>
              <a:ext cx="7595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Portfelio optimizacija –  toliau atsisakoma neprioritetinių veiklų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C19C39-9426-39D7-374F-5A7C240ED11F}"/>
              </a:ext>
            </a:extLst>
          </p:cNvPr>
          <p:cNvGrpSpPr/>
          <p:nvPr/>
        </p:nvGrpSpPr>
        <p:grpSpPr>
          <a:xfrm>
            <a:off x="446294" y="4358752"/>
            <a:ext cx="5353069" cy="1992717"/>
            <a:chOff x="696539" y="6305561"/>
            <a:chExt cx="7710661" cy="19927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63778A-A769-7ED4-9192-7015BA265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539" y="6991574"/>
              <a:ext cx="7710661" cy="43746"/>
            </a:xfrm>
            <a:prstGeom prst="line">
              <a:avLst/>
            </a:prstGeom>
            <a:ln>
              <a:solidFill>
                <a:srgbClr val="2159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1C0F7-A09C-1EE1-ADB1-FC295D955D6D}"/>
                </a:ext>
              </a:extLst>
            </p:cNvPr>
            <p:cNvSpPr txBox="1"/>
            <p:nvPr/>
          </p:nvSpPr>
          <p:spPr>
            <a:xfrm>
              <a:off x="910078" y="7313393"/>
              <a:ext cx="602211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63</a:t>
              </a:r>
              <a:r>
                <a:rPr lang="en-US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r>
                <a:rPr lang="en-US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nepriklausomų narių</a:t>
              </a:r>
              <a:endParaRPr lang="en-US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97</a:t>
              </a:r>
              <a:r>
                <a:rPr lang="en-US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r>
                <a:rPr lang="en-US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nepriklausomų pirmininkų</a:t>
              </a:r>
            </a:p>
            <a:p>
              <a:pPr marL="342900" indent="-342900">
                <a:spcBef>
                  <a:spcPts val="600"/>
                </a:spcBef>
                <a:buFont typeface="Wingdings" panose="05000000000000000000" pitchFamily="2" charset="2"/>
                <a:buChar char="ü"/>
              </a:pP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r>
                <a:rPr lang="en-US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r>
                <a:rPr lang="en-US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politinio</a:t>
              </a:r>
              <a:r>
                <a:rPr lang="en-US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lt-LT" sz="16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pasitikėjimo asmenų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9C51D8-E7C8-A8E2-DEE0-CD3864CC62A5}"/>
                </a:ext>
              </a:extLst>
            </p:cNvPr>
            <p:cNvSpPr txBox="1"/>
            <p:nvPr/>
          </p:nvSpPr>
          <p:spPr>
            <a:xfrm>
              <a:off x="696781" y="6305561"/>
              <a:ext cx="7254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1600" b="1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Depolitizuoti kolegialūs organai – išlaikoma subalansuota valdybų sudėtis</a:t>
              </a:r>
            </a:p>
          </p:txBody>
        </p:sp>
      </p:grpSp>
      <p:graphicFrame>
        <p:nvGraphicFramePr>
          <p:cNvPr id="32" name="Diagrama 2">
            <a:extLst>
              <a:ext uri="{FF2B5EF4-FFF2-40B4-BE49-F238E27FC236}">
                <a16:creationId xmlns:a16="http://schemas.microsoft.com/office/drawing/2014/main" id="{E57FF5C9-2D63-D983-7443-2640EAC62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500612"/>
              </p:ext>
            </p:extLst>
          </p:nvPr>
        </p:nvGraphicFramePr>
        <p:xfrm>
          <a:off x="6263405" y="1109934"/>
          <a:ext cx="4498155" cy="281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8">
            <a:extLst>
              <a:ext uri="{FF2B5EF4-FFF2-40B4-BE49-F238E27FC236}">
                <a16:creationId xmlns:a16="http://schemas.microsoft.com/office/drawing/2014/main" id="{DADA348E-AB06-31F0-0962-204FE7562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766594"/>
              </p:ext>
            </p:extLst>
          </p:nvPr>
        </p:nvGraphicFramePr>
        <p:xfrm>
          <a:off x="6096000" y="4358752"/>
          <a:ext cx="5903495" cy="234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1C8707D-581E-6C21-F002-CBBFE982E33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297" y="388144"/>
            <a:ext cx="7670846" cy="721790"/>
          </a:xfrm>
        </p:spPr>
        <p:txBody>
          <a:bodyPr anchorCtr="0"/>
          <a:lstStyle/>
          <a:p>
            <a:pPr lvl="0" algn="l">
              <a:lnSpc>
                <a:spcPct val="70000"/>
              </a:lnSpc>
            </a:pPr>
            <a:r>
              <a:rPr lang="lt-LT" sz="2200" b="1" dirty="0">
                <a:solidFill>
                  <a:srgbClr val="252E3D"/>
                </a:solidFill>
                <a:latin typeface="Segoe UI" pitchFamily="34"/>
                <a:cs typeface="Segoe UI" pitchFamily="34"/>
              </a:rPr>
              <a:t>FINANSINIAI REZULTATAI</a:t>
            </a:r>
          </a:p>
        </p:txBody>
      </p:sp>
      <p:graphicFrame>
        <p:nvGraphicFramePr>
          <p:cNvPr id="18" name="Chart 16">
            <a:extLst>
              <a:ext uri="{FF2B5EF4-FFF2-40B4-BE49-F238E27FC236}">
                <a16:creationId xmlns:a16="http://schemas.microsoft.com/office/drawing/2014/main" id="{91929091-A8D2-5A41-FA4C-A1BD378EC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428899"/>
              </p:ext>
            </p:extLst>
          </p:nvPr>
        </p:nvGraphicFramePr>
        <p:xfrm>
          <a:off x="6375024" y="1294689"/>
          <a:ext cx="4719785" cy="297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840E68F-78EC-87B6-E5CE-F76D34FA27EE}"/>
              </a:ext>
            </a:extLst>
          </p:cNvPr>
          <p:cNvGrpSpPr/>
          <p:nvPr/>
        </p:nvGrpSpPr>
        <p:grpSpPr>
          <a:xfrm>
            <a:off x="259527" y="1156854"/>
            <a:ext cx="5724178" cy="2974459"/>
            <a:chOff x="1463383" y="2371994"/>
            <a:chExt cx="6379936" cy="41042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DD7B51-3BC4-DDCD-3A98-B40F0318DC1C}"/>
                </a:ext>
              </a:extLst>
            </p:cNvPr>
            <p:cNvSpPr txBox="1"/>
            <p:nvPr/>
          </p:nvSpPr>
          <p:spPr>
            <a:xfrm>
              <a:off x="1463383" y="2371994"/>
              <a:ext cx="2797934" cy="40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lt-L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lt-L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metų duomenys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295BE9-2C53-4C95-248D-88829B37E202}"/>
                </a:ext>
              </a:extLst>
            </p:cNvPr>
            <p:cNvGrpSpPr/>
            <p:nvPr/>
          </p:nvGrpSpPr>
          <p:grpSpPr>
            <a:xfrm>
              <a:off x="1463384" y="2822565"/>
              <a:ext cx="6379935" cy="3653674"/>
              <a:chOff x="1463384" y="2744030"/>
              <a:chExt cx="6379935" cy="365367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57B6751-AE7D-8D4E-0716-B7D7F41CCF38}"/>
                  </a:ext>
                </a:extLst>
              </p:cNvPr>
              <p:cNvGrpSpPr/>
              <p:nvPr/>
            </p:nvGrpSpPr>
            <p:grpSpPr>
              <a:xfrm>
                <a:off x="1503735" y="2744030"/>
                <a:ext cx="6339584" cy="3182887"/>
                <a:chOff x="1066781" y="2208383"/>
                <a:chExt cx="6339584" cy="3182887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ECE99DC-9261-1F07-07D6-CB04EBF872E0}"/>
                    </a:ext>
                  </a:extLst>
                </p:cNvPr>
                <p:cNvGrpSpPr/>
                <p:nvPr/>
              </p:nvGrpSpPr>
              <p:grpSpPr>
                <a:xfrm>
                  <a:off x="1066781" y="2208383"/>
                  <a:ext cx="6339584" cy="520023"/>
                  <a:chOff x="0" y="2450248"/>
                  <a:chExt cx="6339584" cy="520023"/>
                </a:xfrm>
              </p:grpSpPr>
              <p:sp>
                <p:nvSpPr>
                  <p:cNvPr id="35" name="Arrow: Pentagon 47">
                    <a:extLst>
                      <a:ext uri="{FF2B5EF4-FFF2-40B4-BE49-F238E27FC236}">
                        <a16:creationId xmlns:a16="http://schemas.microsoft.com/office/drawing/2014/main" id="{A5C97CF0-0BDD-F765-A639-47B269A27B52}"/>
                      </a:ext>
                    </a:extLst>
                  </p:cNvPr>
                  <p:cNvSpPr/>
                  <p:nvPr/>
                </p:nvSpPr>
                <p:spPr>
                  <a:xfrm>
                    <a:off x="0" y="2450248"/>
                    <a:ext cx="2489200" cy="515563"/>
                  </a:xfrm>
                  <a:prstGeom prst="homePlate">
                    <a:avLst/>
                  </a:prstGeom>
                  <a:solidFill>
                    <a:srgbClr val="5D6B9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Pardavimo pajamos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6" name="Arrow: Pentagon 47">
                    <a:extLst>
                      <a:ext uri="{FF2B5EF4-FFF2-40B4-BE49-F238E27FC236}">
                        <a16:creationId xmlns:a16="http://schemas.microsoft.com/office/drawing/2014/main" id="{D35280C6-CD9A-574B-3C05-97CDC108F316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54708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5D6B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3,5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mlrd. eurų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6B9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7" name="Arrow: Down 36">
                    <a:extLst>
                      <a:ext uri="{FF2B5EF4-FFF2-40B4-BE49-F238E27FC236}">
                        <a16:creationId xmlns:a16="http://schemas.microsoft.com/office/drawing/2014/main" id="{AC448163-B276-DFD1-6FED-87AD662158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71701" y="2515309"/>
                    <a:ext cx="342900" cy="387711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sz="160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8" name="Arrow: Pentagon 47">
                    <a:extLst>
                      <a:ext uri="{FF2B5EF4-FFF2-40B4-BE49-F238E27FC236}">
                        <a16:creationId xmlns:a16="http://schemas.microsoft.com/office/drawing/2014/main" id="{0F0114A4-5DBB-CB61-E4BC-79A375277862}"/>
                      </a:ext>
                    </a:extLst>
                  </p:cNvPr>
                  <p:cNvSpPr/>
                  <p:nvPr/>
                </p:nvSpPr>
                <p:spPr>
                  <a:xfrm>
                    <a:off x="5145784" y="2450248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31,2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%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2627D76-8DDB-6A6A-4E5D-DD1A45A4018D}"/>
                    </a:ext>
                  </a:extLst>
                </p:cNvPr>
                <p:cNvGrpSpPr/>
                <p:nvPr/>
              </p:nvGrpSpPr>
              <p:grpSpPr>
                <a:xfrm>
                  <a:off x="1066781" y="2870303"/>
                  <a:ext cx="6325189" cy="528444"/>
                  <a:chOff x="0" y="2437369"/>
                  <a:chExt cx="6325189" cy="528444"/>
                </a:xfrm>
              </p:grpSpPr>
              <p:sp>
                <p:nvSpPr>
                  <p:cNvPr id="31" name="Arrow: Pentagon 47">
                    <a:extLst>
                      <a:ext uri="{FF2B5EF4-FFF2-40B4-BE49-F238E27FC236}">
                        <a16:creationId xmlns:a16="http://schemas.microsoft.com/office/drawing/2014/main" id="{465823B5-71EB-0D4D-E254-F8E73AE237E9}"/>
                      </a:ext>
                    </a:extLst>
                  </p:cNvPr>
                  <p:cNvSpPr/>
                  <p:nvPr/>
                </p:nvSpPr>
                <p:spPr>
                  <a:xfrm>
                    <a:off x="0" y="2438503"/>
                    <a:ext cx="2489200" cy="515563"/>
                  </a:xfrm>
                  <a:prstGeom prst="homePlate">
                    <a:avLst/>
                  </a:prstGeom>
                  <a:solidFill>
                    <a:srgbClr val="5D6B9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EBITDA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2" name="Arrow: Pentagon 47">
                    <a:extLst>
                      <a:ext uri="{FF2B5EF4-FFF2-40B4-BE49-F238E27FC236}">
                        <a16:creationId xmlns:a16="http://schemas.microsoft.com/office/drawing/2014/main" id="{7A8B6F4E-D6C3-ECAF-2168-2F8D4EEBD3FC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37369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5D6B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693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mln. eurų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6B9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33" name="Arrow: Down 32">
                    <a:extLst>
                      <a:ext uri="{FF2B5EF4-FFF2-40B4-BE49-F238E27FC236}">
                        <a16:creationId xmlns:a16="http://schemas.microsoft.com/office/drawing/2014/main" id="{7696915D-241F-E706-FE3E-5BD5A36168BB}"/>
                      </a:ext>
                    </a:extLst>
                  </p:cNvPr>
                  <p:cNvSpPr/>
                  <p:nvPr/>
                </p:nvSpPr>
                <p:spPr>
                  <a:xfrm>
                    <a:off x="4671701" y="2505251"/>
                    <a:ext cx="342900" cy="387711"/>
                  </a:xfrm>
                  <a:prstGeom prst="downArrow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sz="160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Arrow: Pentagon 47">
                    <a:extLst>
                      <a:ext uri="{FF2B5EF4-FFF2-40B4-BE49-F238E27FC236}">
                        <a16:creationId xmlns:a16="http://schemas.microsoft.com/office/drawing/2014/main" id="{EB2828BE-DA7C-5353-2BA5-5C0681A0D605}"/>
                      </a:ext>
                    </a:extLst>
                  </p:cNvPr>
                  <p:cNvSpPr/>
                  <p:nvPr/>
                </p:nvSpPr>
                <p:spPr>
                  <a:xfrm>
                    <a:off x="5131389" y="2450250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-4,8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%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2CD49E6-964E-21ED-B5E0-AE37B003FE53}"/>
                    </a:ext>
                  </a:extLst>
                </p:cNvPr>
                <p:cNvGrpSpPr/>
                <p:nvPr/>
              </p:nvGrpSpPr>
              <p:grpSpPr>
                <a:xfrm>
                  <a:off x="1066781" y="3539527"/>
                  <a:ext cx="6339584" cy="540202"/>
                  <a:chOff x="0" y="2450248"/>
                  <a:chExt cx="6339584" cy="540202"/>
                </a:xfrm>
              </p:grpSpPr>
              <p:sp>
                <p:nvSpPr>
                  <p:cNvPr id="27" name="Arrow: Pentagon 47">
                    <a:extLst>
                      <a:ext uri="{FF2B5EF4-FFF2-40B4-BE49-F238E27FC236}">
                        <a16:creationId xmlns:a16="http://schemas.microsoft.com/office/drawing/2014/main" id="{70FC597B-E068-5118-E3DA-8891385DC22E}"/>
                      </a:ext>
                    </a:extLst>
                  </p:cNvPr>
                  <p:cNvSpPr/>
                  <p:nvPr/>
                </p:nvSpPr>
                <p:spPr>
                  <a:xfrm>
                    <a:off x="0" y="2450248"/>
                    <a:ext cx="2489200" cy="515563"/>
                  </a:xfrm>
                  <a:prstGeom prst="homePlate">
                    <a:avLst/>
                  </a:prstGeom>
                  <a:solidFill>
                    <a:srgbClr val="5D6B9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sz="1600" b="1" dirty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Grynasis pelnas*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8" name="Arrow: Pentagon 47">
                    <a:extLst>
                      <a:ext uri="{FF2B5EF4-FFF2-40B4-BE49-F238E27FC236}">
                        <a16:creationId xmlns:a16="http://schemas.microsoft.com/office/drawing/2014/main" id="{6C103ACD-390F-E351-096F-1B2C670CC9B4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50248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5D6B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280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mln. eurų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6B9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9" name="Arrow: Down 28">
                    <a:extLst>
                      <a:ext uri="{FF2B5EF4-FFF2-40B4-BE49-F238E27FC236}">
                        <a16:creationId xmlns:a16="http://schemas.microsoft.com/office/drawing/2014/main" id="{DD73FAF4-1646-6426-08A5-52ACCDBF6562}"/>
                      </a:ext>
                    </a:extLst>
                  </p:cNvPr>
                  <p:cNvSpPr/>
                  <p:nvPr/>
                </p:nvSpPr>
                <p:spPr>
                  <a:xfrm>
                    <a:off x="4675800" y="2513647"/>
                    <a:ext cx="342900" cy="387711"/>
                  </a:xfrm>
                  <a:prstGeom prst="downArrow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sz="1600"/>
                  </a:p>
                </p:txBody>
              </p:sp>
              <p:sp>
                <p:nvSpPr>
                  <p:cNvPr id="30" name="Arrow: Pentagon 47">
                    <a:extLst>
                      <a:ext uri="{FF2B5EF4-FFF2-40B4-BE49-F238E27FC236}">
                        <a16:creationId xmlns:a16="http://schemas.microsoft.com/office/drawing/2014/main" id="{454445E4-34B6-E286-9BC2-1B4BA066244C}"/>
                      </a:ext>
                    </a:extLst>
                  </p:cNvPr>
                  <p:cNvSpPr/>
                  <p:nvPr/>
                </p:nvSpPr>
                <p:spPr>
                  <a:xfrm>
                    <a:off x="5145784" y="2474887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-19,1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%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156BB95-533B-236B-301A-482DE8B27F58}"/>
                    </a:ext>
                  </a:extLst>
                </p:cNvPr>
                <p:cNvGrpSpPr/>
                <p:nvPr/>
              </p:nvGrpSpPr>
              <p:grpSpPr>
                <a:xfrm>
                  <a:off x="1066781" y="4201348"/>
                  <a:ext cx="6325189" cy="548178"/>
                  <a:chOff x="0" y="2455726"/>
                  <a:chExt cx="6325189" cy="548178"/>
                </a:xfrm>
              </p:grpSpPr>
              <p:sp>
                <p:nvSpPr>
                  <p:cNvPr id="23" name="Arrow: Pentagon 47">
                    <a:extLst>
                      <a:ext uri="{FF2B5EF4-FFF2-40B4-BE49-F238E27FC236}">
                        <a16:creationId xmlns:a16="http://schemas.microsoft.com/office/drawing/2014/main" id="{A2209F17-0FB8-2556-A805-AE86F5CE37DB}"/>
                      </a:ext>
                    </a:extLst>
                  </p:cNvPr>
                  <p:cNvSpPr/>
                  <p:nvPr/>
                </p:nvSpPr>
                <p:spPr>
                  <a:xfrm>
                    <a:off x="0" y="2461995"/>
                    <a:ext cx="2489200" cy="515563"/>
                  </a:xfrm>
                  <a:prstGeom prst="homePlate">
                    <a:avLst/>
                  </a:prstGeom>
                  <a:solidFill>
                    <a:srgbClr val="5D6B9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sz="1600" b="1" dirty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ROE*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4" name="Arrow: Pentagon 47">
                    <a:extLst>
                      <a:ext uri="{FF2B5EF4-FFF2-40B4-BE49-F238E27FC236}">
                        <a16:creationId xmlns:a16="http://schemas.microsoft.com/office/drawing/2014/main" id="{87407917-0771-9ED2-7689-5AA44B29BAEB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55726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5D6B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3,6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%</a:t>
                    </a:r>
                  </a:p>
                </p:txBody>
              </p:sp>
              <p:sp>
                <p:nvSpPr>
                  <p:cNvPr id="25" name="Arrow: Down 24">
                    <a:extLst>
                      <a:ext uri="{FF2B5EF4-FFF2-40B4-BE49-F238E27FC236}">
                        <a16:creationId xmlns:a16="http://schemas.microsoft.com/office/drawing/2014/main" id="{7904E71E-5D62-68C4-2DA3-17A23B3DC545}"/>
                      </a:ext>
                    </a:extLst>
                  </p:cNvPr>
                  <p:cNvSpPr/>
                  <p:nvPr/>
                </p:nvSpPr>
                <p:spPr>
                  <a:xfrm>
                    <a:off x="4688540" y="2541890"/>
                    <a:ext cx="342900" cy="387711"/>
                  </a:xfrm>
                  <a:prstGeom prst="downArrow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sz="1600"/>
                  </a:p>
                </p:txBody>
              </p:sp>
              <p:sp>
                <p:nvSpPr>
                  <p:cNvPr id="26" name="Arrow: Pentagon 47">
                    <a:extLst>
                      <a:ext uri="{FF2B5EF4-FFF2-40B4-BE49-F238E27FC236}">
                        <a16:creationId xmlns:a16="http://schemas.microsoft.com/office/drawing/2014/main" id="{5A12BEF2-DFB3-9C66-2F03-2AF4833BAD99}"/>
                      </a:ext>
                    </a:extLst>
                  </p:cNvPr>
                  <p:cNvSpPr/>
                  <p:nvPr/>
                </p:nvSpPr>
                <p:spPr>
                  <a:xfrm>
                    <a:off x="5131389" y="2488341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-2,1 p.p.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9BB20CA-659C-8FC7-AD67-D4405B9E276B}"/>
                    </a:ext>
                  </a:extLst>
                </p:cNvPr>
                <p:cNvGrpSpPr/>
                <p:nvPr/>
              </p:nvGrpSpPr>
              <p:grpSpPr>
                <a:xfrm>
                  <a:off x="1066781" y="4875704"/>
                  <a:ext cx="6339584" cy="515566"/>
                  <a:chOff x="0" y="2409175"/>
                  <a:chExt cx="6339584" cy="515566"/>
                </a:xfrm>
              </p:grpSpPr>
              <p:sp>
                <p:nvSpPr>
                  <p:cNvPr id="19" name="Arrow: Pentagon 47">
                    <a:extLst>
                      <a:ext uri="{FF2B5EF4-FFF2-40B4-BE49-F238E27FC236}">
                        <a16:creationId xmlns:a16="http://schemas.microsoft.com/office/drawing/2014/main" id="{15CBCBD5-32D4-70B1-D97B-594B088BE73B}"/>
                      </a:ext>
                    </a:extLst>
                  </p:cNvPr>
                  <p:cNvSpPr/>
                  <p:nvPr/>
                </p:nvSpPr>
                <p:spPr>
                  <a:xfrm>
                    <a:off x="0" y="2409178"/>
                    <a:ext cx="2489200" cy="515563"/>
                  </a:xfrm>
                  <a:prstGeom prst="homePlate">
                    <a:avLst/>
                  </a:prstGeom>
                  <a:solidFill>
                    <a:srgbClr val="5D6B9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lt-LT" sz="1600" b="1" dirty="0">
                        <a:solidFill>
                          <a:prstClr val="white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Turtas</a:t>
                    </a:r>
                    <a:endParaRPr kumimoji="0" lang="lt-LT" sz="1600" b="1" i="0" u="none" strike="noStrike" kern="1200" cap="none" spc="0" normalizeH="0" baseline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0" name="Arrow: Pentagon 47">
                    <a:extLst>
                      <a:ext uri="{FF2B5EF4-FFF2-40B4-BE49-F238E27FC236}">
                        <a16:creationId xmlns:a16="http://schemas.microsoft.com/office/drawing/2014/main" id="{7522BB60-D5CB-2EF2-98BE-B678DC3D332F}"/>
                      </a:ext>
                    </a:extLst>
                  </p:cNvPr>
                  <p:cNvSpPr/>
                  <p:nvPr/>
                </p:nvSpPr>
                <p:spPr>
                  <a:xfrm>
                    <a:off x="2576730" y="2409177"/>
                    <a:ext cx="23876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5D6B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14,4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</a:t>
                    </a:r>
                    <a:r>
                      <a:rPr kumimoji="0" lang="lt-LT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ml</a:t>
                    </a:r>
                    <a:r>
                      <a: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r</a:t>
                    </a:r>
                    <a:r>
                      <a:rPr kumimoji="0" lang="lt-LT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d</a:t>
                    </a: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. </a:t>
                    </a:r>
                    <a:r>
                      <a:rPr kumimoji="0" lang="lt-LT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D6B9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eur</a:t>
                    </a:r>
                    <a:r>
                      <a:rPr lang="lt-LT" sz="1600" b="1" dirty="0">
                        <a:solidFill>
                          <a:srgbClr val="5D6B9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ų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D6B91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21" name="Arrow: Down 20">
                    <a:extLst>
                      <a:ext uri="{FF2B5EF4-FFF2-40B4-BE49-F238E27FC236}">
                        <a16:creationId xmlns:a16="http://schemas.microsoft.com/office/drawing/2014/main" id="{7FFC39DF-AA59-FEC8-6B96-86D93EEB151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86721" y="2473100"/>
                    <a:ext cx="342900" cy="387711"/>
                  </a:xfrm>
                  <a:prstGeom prst="downArrow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lt-LT" sz="1600" dirty="0"/>
                  </a:p>
                </p:txBody>
              </p:sp>
              <p:sp>
                <p:nvSpPr>
                  <p:cNvPr id="22" name="Arrow: Pentagon 47">
                    <a:extLst>
                      <a:ext uri="{FF2B5EF4-FFF2-40B4-BE49-F238E27FC236}">
                        <a16:creationId xmlns:a16="http://schemas.microsoft.com/office/drawing/2014/main" id="{D5D079B1-A533-5CAD-3A31-3B108D1383B6}"/>
                      </a:ext>
                    </a:extLst>
                  </p:cNvPr>
                  <p:cNvSpPr/>
                  <p:nvPr/>
                </p:nvSpPr>
                <p:spPr>
                  <a:xfrm>
                    <a:off x="5145784" y="2409175"/>
                    <a:ext cx="1193800" cy="515563"/>
                  </a:xfrm>
                  <a:prstGeom prst="homePlat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+5,9</a:t>
                    </a:r>
                    <a:r>
                      <a:rPr kumimoji="0" lang="lt-LT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</a:t>
                    </a:r>
                    <a:r>
                      <a:rPr lang="en-US" sz="1600" b="1" dirty="0">
                        <a:solidFill>
                          <a:srgbClr val="00B05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%</a:t>
                    </a:r>
                    <a:endPara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7ACCB5-1EA4-EBB4-5DFC-68E80110CD16}"/>
                  </a:ext>
                </a:extLst>
              </p:cNvPr>
              <p:cNvSpPr txBox="1"/>
              <p:nvPr/>
            </p:nvSpPr>
            <p:spPr>
              <a:xfrm>
                <a:off x="1463384" y="5993375"/>
                <a:ext cx="1724393" cy="404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lt-L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*Koreguotas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AE8656-49B5-418A-A1E5-5AC43330EAAF}"/>
              </a:ext>
            </a:extLst>
          </p:cNvPr>
          <p:cNvSpPr txBox="1"/>
          <p:nvPr/>
        </p:nvSpPr>
        <p:spPr>
          <a:xfrm>
            <a:off x="237254" y="4389802"/>
            <a:ext cx="6436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52E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Portfelio pajamos augo ir pasiekė rekordinę 3,5 mlrd. eurų sumą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52E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Grynojo pelno mažėjimui esminę įtaką turėjo </a:t>
            </a:r>
            <a:r>
              <a:rPr lang="lt-LT" sz="1600" b="1" dirty="0">
                <a:solidFill>
                  <a:srgbClr val="252E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išaugusios energetinių išteklių </a:t>
            </a:r>
            <a:r>
              <a:rPr lang="lt-LT" sz="1600" dirty="0">
                <a:solidFill>
                  <a:srgbClr val="252E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įsigijimo sąnaudos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rgbClr val="252E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Net ir esant </a:t>
            </a:r>
            <a:r>
              <a:rPr lang="lt-LT" sz="1600" b="1" dirty="0">
                <a:solidFill>
                  <a:srgbClr val="252E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sudėtingai geopolitinei situacijai</a:t>
            </a:r>
            <a:r>
              <a:rPr lang="lt-LT" sz="1600" dirty="0">
                <a:solidFill>
                  <a:srgbClr val="252E3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už 2022 metus numatomos dividendų apimtys išlieka stabilios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kern="1200" cap="none" spc="0" baseline="0" dirty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2019-2021 </a:t>
            </a:r>
            <a:r>
              <a:rPr lang="en-US" sz="1600" b="1" i="0" u="none" strike="noStrike" kern="1200" cap="none" spc="0" baseline="0" dirty="0" err="1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metais</a:t>
            </a:r>
            <a:r>
              <a:rPr lang="en-US" sz="1600" b="1" i="0" u="none" strike="noStrike" kern="1200" cap="none" spc="0" baseline="0" dirty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 </a:t>
            </a:r>
            <a:r>
              <a:rPr lang="lt-LT" sz="1600" b="1" i="0" u="none" strike="noStrike" kern="1200" cap="none" spc="0" baseline="0" dirty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nustatytą </a:t>
            </a:r>
            <a:r>
              <a:rPr lang="en-US" sz="1600" b="1" i="0" u="none" strike="noStrike" kern="1200" cap="none" spc="0" baseline="0" dirty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ROE </a:t>
            </a:r>
            <a:r>
              <a:rPr lang="en-US" sz="1600" b="1" i="0" u="none" strike="noStrike" kern="1200" cap="none" spc="0" baseline="0" dirty="0" err="1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rodikl</a:t>
            </a:r>
            <a:r>
              <a:rPr lang="lt-LT" sz="1600" b="1" i="0" u="none" strike="noStrike" kern="1200" cap="none" spc="0" baseline="0" dirty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į</a:t>
            </a:r>
            <a:r>
              <a:rPr lang="en-US" sz="1600" b="1" i="0" u="none" strike="noStrike" kern="1200" cap="none" spc="0" baseline="0" dirty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 </a:t>
            </a:r>
            <a:r>
              <a:rPr lang="en-US" sz="1600" b="1" i="0" u="none" strike="noStrike" kern="1200" cap="none" spc="0" baseline="0" dirty="0" err="1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pasiek</a:t>
            </a:r>
            <a:r>
              <a:rPr lang="lt-LT" sz="1600" b="1" i="0" u="none" strike="noStrike" kern="1200" cap="none" spc="0" baseline="0" dirty="0">
                <a:solidFill>
                  <a:srgbClr val="252E3D"/>
                </a:solidFill>
                <a:uFillTx/>
                <a:latin typeface="Segoe UI" pitchFamily="34"/>
                <a:cs typeface="Segoe UI" pitchFamily="34"/>
              </a:rPr>
              <a:t>ė 16 iš 32 VVĮ</a:t>
            </a:r>
            <a:endParaRPr lang="en-US" sz="1600" b="1" i="0" u="none" strike="noStrike" kern="1200" cap="none" spc="0" baseline="0" dirty="0">
              <a:solidFill>
                <a:srgbClr val="252E3D"/>
              </a:solidFill>
              <a:uFillTx/>
              <a:latin typeface="Segoe UI" pitchFamily="34"/>
              <a:cs typeface="Segoe UI" pitchFamily="34"/>
            </a:endParaRPr>
          </a:p>
        </p:txBody>
      </p:sp>
      <p:graphicFrame>
        <p:nvGraphicFramePr>
          <p:cNvPr id="41" name="Chart 26">
            <a:extLst>
              <a:ext uri="{FF2B5EF4-FFF2-40B4-BE49-F238E27FC236}">
                <a16:creationId xmlns:a16="http://schemas.microsoft.com/office/drawing/2014/main" id="{C2E5040A-0642-F1F6-4D13-92F0175B5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171617"/>
              </p:ext>
            </p:extLst>
          </p:nvPr>
        </p:nvGraphicFramePr>
        <p:xfrm>
          <a:off x="5816977" y="4018390"/>
          <a:ext cx="4045590" cy="303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2" name="Grupė 36">
            <a:extLst>
              <a:ext uri="{FF2B5EF4-FFF2-40B4-BE49-F238E27FC236}">
                <a16:creationId xmlns:a16="http://schemas.microsoft.com/office/drawing/2014/main" id="{CC965BB5-FD22-E418-018F-1349EB83B4DD}"/>
              </a:ext>
            </a:extLst>
          </p:cNvPr>
          <p:cNvGrpSpPr/>
          <p:nvPr/>
        </p:nvGrpSpPr>
        <p:grpSpPr>
          <a:xfrm>
            <a:off x="9493747" y="4678357"/>
            <a:ext cx="1722560" cy="1969333"/>
            <a:chOff x="4083965" y="4833205"/>
            <a:chExt cx="2111998" cy="1368691"/>
          </a:xfrm>
        </p:grpSpPr>
        <p:sp>
          <p:nvSpPr>
            <p:cNvPr id="43" name="Stačiakampis 35">
              <a:extLst>
                <a:ext uri="{FF2B5EF4-FFF2-40B4-BE49-F238E27FC236}">
                  <a16:creationId xmlns:a16="http://schemas.microsoft.com/office/drawing/2014/main" id="{B2E91E1C-725C-CA0B-2C8E-6E848ECC3F81}"/>
                </a:ext>
              </a:extLst>
            </p:cNvPr>
            <p:cNvSpPr/>
            <p:nvPr/>
          </p:nvSpPr>
          <p:spPr>
            <a:xfrm>
              <a:off x="4108006" y="5760468"/>
              <a:ext cx="350306" cy="173699"/>
            </a:xfrm>
            <a:prstGeom prst="rect">
              <a:avLst/>
            </a:prstGeom>
            <a:solidFill>
              <a:srgbClr val="CC00C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4" name="Stačiakampis 36">
              <a:extLst>
                <a:ext uri="{FF2B5EF4-FFF2-40B4-BE49-F238E27FC236}">
                  <a16:creationId xmlns:a16="http://schemas.microsoft.com/office/drawing/2014/main" id="{A0DC3040-4B55-6001-E584-351067EA2B0F}"/>
                </a:ext>
              </a:extLst>
            </p:cNvPr>
            <p:cNvSpPr/>
            <p:nvPr/>
          </p:nvSpPr>
          <p:spPr>
            <a:xfrm>
              <a:off x="4084022" y="5116459"/>
              <a:ext cx="350306" cy="173699"/>
            </a:xfrm>
            <a:prstGeom prst="rect">
              <a:avLst/>
            </a:prstGeom>
            <a:solidFill>
              <a:srgbClr val="33CCC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5" name="TextBox 30">
              <a:extLst>
                <a:ext uri="{FF2B5EF4-FFF2-40B4-BE49-F238E27FC236}">
                  <a16:creationId xmlns:a16="http://schemas.microsoft.com/office/drawing/2014/main" id="{79B0DCE9-E663-876F-DDCD-6F004C7A6D0F}"/>
                </a:ext>
              </a:extLst>
            </p:cNvPr>
            <p:cNvSpPr txBox="1"/>
            <p:nvPr/>
          </p:nvSpPr>
          <p:spPr>
            <a:xfrm>
              <a:off x="4414347" y="5041121"/>
              <a:ext cx="1781616" cy="191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Segoe UI" pitchFamily="34"/>
                  <a:cs typeface="Segoe UI" pitchFamily="34"/>
                </a:rPr>
                <a:t>Susisiekimo ministerija</a:t>
              </a:r>
            </a:p>
          </p:txBody>
        </p:sp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id="{A2815BAC-3A2E-C63B-06C4-9CC7976BDF4E}"/>
                </a:ext>
              </a:extLst>
            </p:cNvPr>
            <p:cNvSpPr txBox="1"/>
            <p:nvPr/>
          </p:nvSpPr>
          <p:spPr>
            <a:xfrm>
              <a:off x="4401576" y="5760192"/>
              <a:ext cx="1730822" cy="191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Aplinkos ministerija</a:t>
              </a: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id="{14D39413-0870-6DCC-D15D-7BBBBB106119}"/>
                </a:ext>
              </a:extLst>
            </p:cNvPr>
            <p:cNvSpPr txBox="1"/>
            <p:nvPr/>
          </p:nvSpPr>
          <p:spPr>
            <a:xfrm>
              <a:off x="4414347" y="5400716"/>
              <a:ext cx="1730822" cy="191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Energetikos ministerija</a:t>
              </a:r>
            </a:p>
          </p:txBody>
        </p:sp>
        <p:sp>
          <p:nvSpPr>
            <p:cNvPr id="48" name="Stačiakampis 36">
              <a:extLst>
                <a:ext uri="{FF2B5EF4-FFF2-40B4-BE49-F238E27FC236}">
                  <a16:creationId xmlns:a16="http://schemas.microsoft.com/office/drawing/2014/main" id="{6F70554F-2C8A-F6BF-5816-D4140A6BFE69}"/>
                </a:ext>
              </a:extLst>
            </p:cNvPr>
            <p:cNvSpPr/>
            <p:nvPr/>
          </p:nvSpPr>
          <p:spPr>
            <a:xfrm>
              <a:off x="4100088" y="5442695"/>
              <a:ext cx="350306" cy="173699"/>
            </a:xfrm>
            <a:prstGeom prst="rect">
              <a:avLst/>
            </a:prstGeom>
            <a:solidFill>
              <a:srgbClr val="00CC9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9" name="TextBox 34">
              <a:extLst>
                <a:ext uri="{FF2B5EF4-FFF2-40B4-BE49-F238E27FC236}">
                  <a16:creationId xmlns:a16="http://schemas.microsoft.com/office/drawing/2014/main" id="{3C6FB274-6583-3F6C-4E64-03F9FC57BBFA}"/>
                </a:ext>
              </a:extLst>
            </p:cNvPr>
            <p:cNvSpPr txBox="1"/>
            <p:nvPr/>
          </p:nvSpPr>
          <p:spPr>
            <a:xfrm>
              <a:off x="4508128" y="6009381"/>
              <a:ext cx="1211045" cy="19251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Kitos VAI</a:t>
              </a:r>
            </a:p>
          </p:txBody>
        </p:sp>
        <p:sp>
          <p:nvSpPr>
            <p:cNvPr id="50" name="Stačiakampis 35">
              <a:extLst>
                <a:ext uri="{FF2B5EF4-FFF2-40B4-BE49-F238E27FC236}">
                  <a16:creationId xmlns:a16="http://schemas.microsoft.com/office/drawing/2014/main" id="{30980673-E6D4-34D5-C571-48BA9540767F}"/>
                </a:ext>
              </a:extLst>
            </p:cNvPr>
            <p:cNvSpPr/>
            <p:nvPr/>
          </p:nvSpPr>
          <p:spPr>
            <a:xfrm>
              <a:off x="4086635" y="6024381"/>
              <a:ext cx="350306" cy="173699"/>
            </a:xfrm>
            <a:prstGeom prst="rect">
              <a:avLst/>
            </a:prstGeom>
            <a:solidFill>
              <a:srgbClr val="5B9BD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1" name="TextBox 36">
              <a:extLst>
                <a:ext uri="{FF2B5EF4-FFF2-40B4-BE49-F238E27FC236}">
                  <a16:creationId xmlns:a16="http://schemas.microsoft.com/office/drawing/2014/main" id="{2B36B7F0-397B-3C06-39F5-F9BE04D5154C}"/>
                </a:ext>
              </a:extLst>
            </p:cNvPr>
            <p:cNvSpPr txBox="1"/>
            <p:nvPr/>
          </p:nvSpPr>
          <p:spPr>
            <a:xfrm>
              <a:off x="4333149" y="4833205"/>
              <a:ext cx="1730822" cy="191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t-LT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Finansų ministerija</a:t>
              </a:r>
            </a:p>
          </p:txBody>
        </p:sp>
        <p:sp>
          <p:nvSpPr>
            <p:cNvPr id="52" name="Stačiakampis 36">
              <a:extLst>
                <a:ext uri="{FF2B5EF4-FFF2-40B4-BE49-F238E27FC236}">
                  <a16:creationId xmlns:a16="http://schemas.microsoft.com/office/drawing/2014/main" id="{5E66238A-C168-09BB-B6A6-5846169C559A}"/>
                </a:ext>
              </a:extLst>
            </p:cNvPr>
            <p:cNvSpPr/>
            <p:nvPr/>
          </p:nvSpPr>
          <p:spPr>
            <a:xfrm>
              <a:off x="4083965" y="4833205"/>
              <a:ext cx="350306" cy="173699"/>
            </a:xfrm>
            <a:prstGeom prst="rect">
              <a:avLst/>
            </a:prstGeom>
            <a:solidFill>
              <a:srgbClr val="66669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5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BC36279-976F-CE5F-A13C-B96D4B755E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297" y="388144"/>
            <a:ext cx="7670846" cy="721790"/>
          </a:xfrm>
        </p:spPr>
        <p:txBody>
          <a:bodyPr anchorCtr="0"/>
          <a:lstStyle/>
          <a:p>
            <a:pPr lvl="0" algn="l"/>
            <a:r>
              <a:rPr lang="en-US" sz="2800" b="1">
                <a:solidFill>
                  <a:srgbClr val="252E3D"/>
                </a:solidFill>
                <a:latin typeface="Segoe UI" pitchFamily="34"/>
                <a:cs typeface="Segoe UI" pitchFamily="34"/>
              </a:rPr>
              <a:t>SPECIALIEJI </a:t>
            </a:r>
            <a:r>
              <a:rPr lang="lt-LT" sz="2800" b="1">
                <a:solidFill>
                  <a:srgbClr val="252E3D"/>
                </a:solidFill>
                <a:latin typeface="Segoe UI" pitchFamily="34"/>
                <a:cs typeface="Segoe UI" pitchFamily="34"/>
              </a:rPr>
              <a:t>ĮPAREIGOJIMAI</a:t>
            </a:r>
          </a:p>
        </p:txBody>
      </p:sp>
      <p:graphicFrame>
        <p:nvGraphicFramePr>
          <p:cNvPr id="3" name="Diagrama 1">
            <a:extLst>
              <a:ext uri="{FF2B5EF4-FFF2-40B4-BE49-F238E27FC236}">
                <a16:creationId xmlns:a16="http://schemas.microsoft.com/office/drawing/2014/main" id="{238F1C85-C143-D2B7-B11B-985076E98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736444"/>
              </p:ext>
            </p:extLst>
          </p:nvPr>
        </p:nvGraphicFramePr>
        <p:xfrm>
          <a:off x="225884" y="2035408"/>
          <a:ext cx="5939786" cy="39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DFF9F783-DB93-494E-3806-D3697144D8BE}"/>
              </a:ext>
            </a:extLst>
          </p:cNvPr>
          <p:cNvSpPr txBox="1"/>
          <p:nvPr/>
        </p:nvSpPr>
        <p:spPr>
          <a:xfrm>
            <a:off x="709949" y="6192856"/>
            <a:ext cx="5025835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000" b="0" i="1" u="none" strike="noStrike" kern="1200" cap="none" spc="0" baseline="0">
                <a:solidFill>
                  <a:srgbClr val="7F7F7F"/>
                </a:solidFill>
                <a:uFillTx/>
                <a:latin typeface="Segoe UI" pitchFamily="34"/>
                <a:cs typeface="Segoe UI" pitchFamily="34"/>
              </a:rPr>
              <a:t>*Iš jų 32,4 proc. tiesiogiai neatsispindėjo įmonių FA</a:t>
            </a:r>
            <a:r>
              <a:rPr lang="lt-LT" sz="1000" b="0" i="0" u="none" strike="noStrike" kern="1200" cap="none" spc="0" baseline="0">
                <a:solidFill>
                  <a:srgbClr val="000000"/>
                </a:solidFill>
                <a:uFillTx/>
                <a:latin typeface="Segoe UI" pitchFamily="34"/>
                <a:cs typeface="Segoe UI" pitchFamily="34"/>
              </a:rPr>
              <a:t> </a:t>
            </a:r>
          </a:p>
        </p:txBody>
      </p:sp>
      <p:sp>
        <p:nvSpPr>
          <p:cNvPr id="7" name="Пятиугольник 71">
            <a:extLst>
              <a:ext uri="{FF2B5EF4-FFF2-40B4-BE49-F238E27FC236}">
                <a16:creationId xmlns:a16="http://schemas.microsoft.com/office/drawing/2014/main" id="{5F2391BC-E38A-FDA8-078B-B5ADE7FFB79C}"/>
              </a:ext>
            </a:extLst>
          </p:cNvPr>
          <p:cNvSpPr/>
          <p:nvPr/>
        </p:nvSpPr>
        <p:spPr>
          <a:xfrm>
            <a:off x="0" y="1277160"/>
            <a:ext cx="7523061" cy="5780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93021"/>
              <a:gd name="f7" fmla="val 1635463"/>
              <a:gd name="f8" fmla="val 4341196"/>
              <a:gd name="f9" fmla="val 812916"/>
              <a:gd name="f10" fmla="+- 0 0 -90"/>
              <a:gd name="f11" fmla="*/ f3 1 4493021"/>
              <a:gd name="f12" fmla="*/ f4 1 1635463"/>
              <a:gd name="f13" fmla="+- f7 0 f5"/>
              <a:gd name="f14" fmla="+- f6 0 f5"/>
              <a:gd name="f15" fmla="*/ f10 f0 1"/>
              <a:gd name="f16" fmla="*/ f14 1 4493021"/>
              <a:gd name="f17" fmla="*/ f13 1 1635463"/>
              <a:gd name="f18" fmla="*/ 0 f13 1"/>
              <a:gd name="f19" fmla="*/ 1635463 f13 1"/>
              <a:gd name="f20" fmla="*/ 0 f14 1"/>
              <a:gd name="f21" fmla="*/ 4341196 f14 1"/>
              <a:gd name="f22" fmla="*/ 4493021 f14 1"/>
              <a:gd name="f23" fmla="*/ 812916 f13 1"/>
              <a:gd name="f24" fmla="*/ f15 1 f2"/>
              <a:gd name="f25" fmla="*/ f18 1 1635463"/>
              <a:gd name="f26" fmla="*/ f19 1 1635463"/>
              <a:gd name="f27" fmla="*/ f20 1 4493021"/>
              <a:gd name="f28" fmla="*/ f21 1 4493021"/>
              <a:gd name="f29" fmla="*/ f22 1 4493021"/>
              <a:gd name="f30" fmla="*/ f23 1 1635463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7 1 f16"/>
              <a:gd name="f37" fmla="*/ f25 1 f17"/>
              <a:gd name="f38" fmla="*/ f28 1 f16"/>
              <a:gd name="f39" fmla="*/ f29 1 f16"/>
              <a:gd name="f40" fmla="*/ f30 1 f17"/>
              <a:gd name="f41" fmla="*/ f26 1 f17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1 1"/>
              <a:gd name="f50" fmla="*/ f40 f12 1"/>
              <a:gd name="f51" fmla="*/ f4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9" y="f50"/>
              </a:cxn>
              <a:cxn ang="f35">
                <a:pos x="f48" y="f51"/>
              </a:cxn>
              <a:cxn ang="f35">
                <a:pos x="f46" y="f51"/>
              </a:cxn>
              <a:cxn ang="f35">
                <a:pos x="f46" y="f47"/>
              </a:cxn>
            </a:cxnLst>
            <a:rect l="f42" t="f45" r="f43" b="f44"/>
            <a:pathLst>
              <a:path w="4493021" h="1635463">
                <a:moveTo>
                  <a:pt x="f5" y="f5"/>
                </a:moveTo>
                <a:lnTo>
                  <a:pt x="f8" y="f5"/>
                </a:lnTo>
                <a:lnTo>
                  <a:pt x="f6" y="f9"/>
                </a:lnTo>
                <a:lnTo>
                  <a:pt x="f8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5AA2A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>
                <a:solidFill>
                  <a:srgbClr val="FFFFFF"/>
                </a:solidFill>
                <a:uFillTx/>
                <a:latin typeface="Segoe UI" pitchFamily="34"/>
                <a:cs typeface="Segoe UI" pitchFamily="34"/>
              </a:rPr>
              <a:t>2021 m. SPECIALIUOSIUS ĮPAREIGOJIMUS VYKDĖ BEVEIK PUSĖ VVĮ</a:t>
            </a:r>
          </a:p>
        </p:txBody>
      </p:sp>
      <p:sp>
        <p:nvSpPr>
          <p:cNvPr id="8" name="Arrow: Chevron 9">
            <a:extLst>
              <a:ext uri="{FF2B5EF4-FFF2-40B4-BE49-F238E27FC236}">
                <a16:creationId xmlns:a16="http://schemas.microsoft.com/office/drawing/2014/main" id="{1291F68A-A31D-FCFB-A3D8-339ED24A0C3C}"/>
              </a:ext>
            </a:extLst>
          </p:cNvPr>
          <p:cNvSpPr/>
          <p:nvPr/>
        </p:nvSpPr>
        <p:spPr>
          <a:xfrm rot="10800009" flipH="1">
            <a:off x="7405965" y="1273631"/>
            <a:ext cx="530672" cy="5780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1F4E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A1A58-F04E-8DD1-4FD4-3C4DA9257828}"/>
              </a:ext>
            </a:extLst>
          </p:cNvPr>
          <p:cNvSpPr txBox="1"/>
          <p:nvPr/>
        </p:nvSpPr>
        <p:spPr>
          <a:xfrm>
            <a:off x="6096000" y="2045983"/>
            <a:ext cx="527011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Specialiuosius įpareigojimus </a:t>
            </a: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vykdo ½ vvį </a:t>
            </a:r>
          </a:p>
          <a:p>
            <a:pPr marL="742950" lvl="1" indent="-285750">
              <a:spcBef>
                <a:spcPts val="6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VVĮ vykdė išimtinai tik spec. įpareigojimus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14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Spec. įpareigojimų </a:t>
            </a: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sąnaudos</a:t>
            </a: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sudaro 1</a:t>
            </a:r>
            <a:r>
              <a:rPr lang="en-US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proc. </a:t>
            </a: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viso vvį portfelio sąnaudų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Daugiau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nei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pus</a:t>
            </a: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ė sąnaudų yra dengiama dotacijomis arba apskaitoma per valdomų fondų apskaitą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14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Spec. įpareigojimams </a:t>
            </a: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priskirtas turtas sudaro iki 45 proc.</a:t>
            </a: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viso vvį portfelio turto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Daugiau nei pusė priklauso Kelių direkcijai ir Lietuvos geležinkeliams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lt-LT" sz="14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Nevisais atvejais vykdomos spec. funkcijos tinkamai </a:t>
            </a: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finansuojamos</a:t>
            </a: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(nepilnai padengiami kaštai arba nenumatomos pelno maržos)</a:t>
            </a:r>
            <a:endParaRPr lang="lt-LT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BA00689-1280-090A-700F-4512D5A91A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297" y="388144"/>
            <a:ext cx="7670846" cy="721790"/>
          </a:xfrm>
        </p:spPr>
        <p:txBody>
          <a:bodyPr anchorCtr="0"/>
          <a:lstStyle/>
          <a:p>
            <a:pPr lvl="0" algn="l"/>
            <a:r>
              <a:rPr lang="lt-LT" sz="2800" b="1">
                <a:solidFill>
                  <a:srgbClr val="252E3D"/>
                </a:solidFill>
                <a:latin typeface="Segoe UI" pitchFamily="34"/>
                <a:cs typeface="Segoe UI" pitchFamily="34"/>
              </a:rPr>
              <a:t>VVĮ VADOVŲ ATLYGIS</a:t>
            </a:r>
            <a:r>
              <a:rPr lang="en-US" sz="2800" b="1">
                <a:solidFill>
                  <a:srgbClr val="252E3D"/>
                </a:solidFill>
                <a:latin typeface="Segoe UI" pitchFamily="34"/>
                <a:cs typeface="Segoe UI" pitchFamily="34"/>
              </a:rPr>
              <a:t> 2021 METAIS</a:t>
            </a:r>
            <a:endParaRPr lang="lt-LT" sz="2800" b="1">
              <a:solidFill>
                <a:srgbClr val="252E3D"/>
              </a:solidFill>
              <a:latin typeface="Segoe UI" pitchFamily="34"/>
              <a:cs typeface="Segoe UI" pitchFamily="34"/>
            </a:endParaRP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527A7366-6436-133A-686A-4A5554D84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715118"/>
              </p:ext>
            </p:extLst>
          </p:nvPr>
        </p:nvGraphicFramePr>
        <p:xfrm>
          <a:off x="171267" y="753744"/>
          <a:ext cx="6513647" cy="535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rrow: Chevron 5">
            <a:extLst>
              <a:ext uri="{FF2B5EF4-FFF2-40B4-BE49-F238E27FC236}">
                <a16:creationId xmlns:a16="http://schemas.microsoft.com/office/drawing/2014/main" id="{97350126-90D7-9006-47F6-471256316024}"/>
              </a:ext>
            </a:extLst>
          </p:cNvPr>
          <p:cNvSpPr/>
          <p:nvPr/>
        </p:nvSpPr>
        <p:spPr>
          <a:xfrm rot="18929526" flipH="1">
            <a:off x="5783920" y="2678636"/>
            <a:ext cx="586844" cy="5780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1F4E7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B4231B3-597E-A084-ACF0-F4101A9BB72B}"/>
              </a:ext>
            </a:extLst>
          </p:cNvPr>
          <p:cNvSpPr/>
          <p:nvPr/>
        </p:nvSpPr>
        <p:spPr>
          <a:xfrm>
            <a:off x="6058683" y="1420732"/>
            <a:ext cx="2826273" cy="1513957"/>
          </a:xfrm>
          <a:prstGeom prst="rect">
            <a:avLst/>
          </a:prstGeom>
          <a:solidFill>
            <a:srgbClr val="C3DFDE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586A18E-EF40-8950-605E-335BD687DE60}"/>
              </a:ext>
            </a:extLst>
          </p:cNvPr>
          <p:cNvSpPr txBox="1"/>
          <p:nvPr/>
        </p:nvSpPr>
        <p:spPr>
          <a:xfrm>
            <a:off x="6096000" y="1420732"/>
            <a:ext cx="2788956" cy="15799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0" i="0" u="none" strike="noStrike" kern="120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Calibri" pitchFamily="34"/>
                <a:cs typeface="Segoe UI" panose="020B0502040204020203" pitchFamily="34" charset="0"/>
              </a:rPr>
              <a:t>Vidutinis mėnesinis VVĮ vadovų darbo užmokestis 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Segoe UI" panose="020B0502040204020203" pitchFamily="34" charset="0"/>
              <a:ea typeface="Calibri" pitchFamily="34"/>
              <a:cs typeface="Segoe UI" panose="020B0502040204020203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800" b="1" i="0" u="none" strike="noStrike" kern="120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Calibri" pitchFamily="34"/>
                <a:cs typeface="Segoe UI" panose="020B0502040204020203" pitchFamily="34" charset="0"/>
              </a:rPr>
              <a:t>per 2021 m</a:t>
            </a:r>
            <a:r>
              <a:rPr lang="en-US" sz="1800" b="1" i="0" u="none" strike="noStrike" kern="120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Calibri" pitchFamily="34"/>
                <a:cs typeface="Segoe UI" panose="020B0502040204020203" pitchFamily="34" charset="0"/>
              </a:rPr>
              <a:t>.</a:t>
            </a:r>
            <a:r>
              <a:rPr lang="lt-LT" sz="1800" b="1" i="0" u="none" strike="noStrike" kern="120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Calibri" pitchFamily="34"/>
                <a:cs typeface="Segoe UI" panose="020B0502040204020203" pitchFamily="34" charset="0"/>
              </a:rPr>
              <a:t> padidėjo 7,8 proc. ir siekė 6 448 eurus </a:t>
            </a:r>
            <a:endParaRPr lang="lt-LT" sz="1800" b="0" i="0" u="none" strike="noStrike" kern="1200" cap="none" spc="0" baseline="0" dirty="0">
              <a:solidFill>
                <a:srgbClr val="000000"/>
              </a:solidFill>
              <a:uFillTx/>
              <a:latin typeface="Segoe UI" panose="020B0502040204020203" pitchFamily="34" charset="0"/>
              <a:ea typeface="Calibri" pitchFamily="34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C0C60-B901-A9E7-DDA0-61B211C69CC1}"/>
              </a:ext>
            </a:extLst>
          </p:cNvPr>
          <p:cNvSpPr txBox="1"/>
          <p:nvPr/>
        </p:nvSpPr>
        <p:spPr>
          <a:xfrm>
            <a:off x="6526528" y="2934689"/>
            <a:ext cx="498289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Kintamo atlygio dalis vis dar išlieka didesnė</a:t>
            </a: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nei įprastai taikoma rinkoje</a:t>
            </a:r>
          </a:p>
          <a:p>
            <a:pPr algn="just">
              <a:spcBef>
                <a:spcPts val="600"/>
              </a:spcBef>
            </a:pPr>
            <a:endParaRPr lang="lt-LT" sz="14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t-LT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Vvį dėl talentų pritraukimo konkuruoja ir su </a:t>
            </a:r>
            <a:r>
              <a:rPr lang="lt-LT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privačiu sektoriumi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lt-LT" sz="1400" cap="al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21A06-1B38-8D45-42E4-159A00510E94}"/>
              </a:ext>
            </a:extLst>
          </p:cNvPr>
          <p:cNvSpPr/>
          <p:nvPr/>
        </p:nvSpPr>
        <p:spPr>
          <a:xfrm>
            <a:off x="6743883" y="4861314"/>
            <a:ext cx="4982895" cy="1615826"/>
          </a:xfrm>
          <a:prstGeom prst="rect">
            <a:avLst/>
          </a:prstGeom>
          <a:solidFill>
            <a:srgbClr val="C3DFDE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400" b="1" cap="all" dirty="0">
                <a:latin typeface="Segoe UI" panose="020B0502040204020203" pitchFamily="34" charset="0"/>
                <a:cs typeface="Segoe UI" panose="020B0502040204020203" pitchFamily="34" charset="0"/>
              </a:rPr>
              <a:t>KO narių atveju: 3 </a:t>
            </a:r>
            <a:r>
              <a:rPr lang="lt-LT" sz="1400" cap="all" dirty="0">
                <a:latin typeface="Segoe UI" panose="020B0502040204020203" pitchFamily="34" charset="0"/>
                <a:cs typeface="Segoe UI" panose="020B0502040204020203" pitchFamily="34" charset="0"/>
              </a:rPr>
              <a:t>iš</a:t>
            </a:r>
            <a:r>
              <a:rPr lang="lt-LT" sz="1400" b="1" cap="all" dirty="0">
                <a:latin typeface="Segoe UI" panose="020B0502040204020203" pitchFamily="34" charset="0"/>
                <a:cs typeface="Segoe UI" panose="020B0502040204020203" pitchFamily="34" charset="0"/>
              </a:rPr>
              <a:t> 38 </a:t>
            </a:r>
            <a:r>
              <a:rPr lang="lt-LT" sz="1400" cap="all" dirty="0">
                <a:latin typeface="Segoe UI" panose="020B0502040204020203" pitchFamily="34" charset="0"/>
                <a:cs typeface="Segoe UI" panose="020B0502040204020203" pitchFamily="34" charset="0"/>
              </a:rPr>
              <a:t>VVĮ taiko valandinę ar posėdinę atlygio sistemas (valandinė atlygio sistema yra neefektyvi ir kuria perteklinę administracinę naštą bei pasaulinėje praktikoje nataikoma) </a:t>
            </a:r>
            <a:endParaRPr lang="en-US" sz="1400" b="1" i="0" u="none" strike="noStrike" kern="1200" cap="none" spc="0" baseline="0" dirty="0">
              <a:uFillTx/>
              <a:latin typeface="Segoe UI" pitchFamily="34"/>
              <a:cs typeface="Segoe UI" pitchFamily="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">
            <a:extLst>
              <a:ext uri="{FF2B5EF4-FFF2-40B4-BE49-F238E27FC236}">
                <a16:creationId xmlns:a16="http://schemas.microsoft.com/office/drawing/2014/main" id="{3FCE15DD-82C9-8DC8-F240-4AF7F0BB381E}"/>
              </a:ext>
            </a:extLst>
          </p:cNvPr>
          <p:cNvGrpSpPr/>
          <p:nvPr/>
        </p:nvGrpSpPr>
        <p:grpSpPr>
          <a:xfrm>
            <a:off x="5246251" y="3391747"/>
            <a:ext cx="5560146" cy="2183962"/>
            <a:chOff x="5246251" y="3391747"/>
            <a:chExt cx="5560146" cy="2183962"/>
          </a:xfrm>
        </p:grpSpPr>
        <p:sp>
          <p:nvSpPr>
            <p:cNvPr id="4" name="Rectangle 43">
              <a:extLst>
                <a:ext uri="{FF2B5EF4-FFF2-40B4-BE49-F238E27FC236}">
                  <a16:creationId xmlns:a16="http://schemas.microsoft.com/office/drawing/2014/main" id="{E6E6EFB1-2958-6508-7911-51AA3C3A9117}"/>
                </a:ext>
              </a:extLst>
            </p:cNvPr>
            <p:cNvSpPr/>
            <p:nvPr/>
          </p:nvSpPr>
          <p:spPr>
            <a:xfrm>
              <a:off x="5316111" y="4828105"/>
              <a:ext cx="5490286" cy="74760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215968"/>
                  </a:solidFill>
                  <a:uFillTx/>
                  <a:latin typeface="Calibri"/>
                </a:rPr>
                <a:t>+370 620 73679</a:t>
              </a:r>
            </a:p>
          </p:txBody>
        </p:sp>
        <p:sp>
          <p:nvSpPr>
            <p:cNvPr id="5" name="Rectangle 44">
              <a:extLst>
                <a:ext uri="{FF2B5EF4-FFF2-40B4-BE49-F238E27FC236}">
                  <a16:creationId xmlns:a16="http://schemas.microsoft.com/office/drawing/2014/main" id="{2BEBD06D-BB1C-6901-B8A0-52C187D793F0}"/>
                </a:ext>
              </a:extLst>
            </p:cNvPr>
            <p:cNvSpPr/>
            <p:nvPr/>
          </p:nvSpPr>
          <p:spPr>
            <a:xfrm>
              <a:off x="5246251" y="3391747"/>
              <a:ext cx="5560146" cy="649598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215968"/>
                  </a:solidFill>
                  <a:uFillTx/>
                  <a:latin typeface="Calibri"/>
                </a:rPr>
                <a:t>www.governance.lt</a:t>
              </a:r>
            </a:p>
          </p:txBody>
        </p:sp>
        <p:sp>
          <p:nvSpPr>
            <p:cNvPr id="6" name="Rectangle 45">
              <a:extLst>
                <a:ext uri="{FF2B5EF4-FFF2-40B4-BE49-F238E27FC236}">
                  <a16:creationId xmlns:a16="http://schemas.microsoft.com/office/drawing/2014/main" id="{84294C32-EF66-2CA4-509E-680A28FB64B8}"/>
                </a:ext>
              </a:extLst>
            </p:cNvPr>
            <p:cNvSpPr/>
            <p:nvPr/>
          </p:nvSpPr>
          <p:spPr>
            <a:xfrm>
              <a:off x="5281181" y="4074447"/>
              <a:ext cx="5490286" cy="74760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215968"/>
                  </a:solidFill>
                  <a:uFillTx/>
                  <a:latin typeface="Calibri"/>
                </a:rPr>
                <a:t>info@governance.lt</a:t>
              </a:r>
            </a:p>
          </p:txBody>
        </p:sp>
      </p:grpSp>
      <p:grpSp>
        <p:nvGrpSpPr>
          <p:cNvPr id="7" name="Group 1">
            <a:extLst>
              <a:ext uri="{FF2B5EF4-FFF2-40B4-BE49-F238E27FC236}">
                <a16:creationId xmlns:a16="http://schemas.microsoft.com/office/drawing/2014/main" id="{FFFEBC67-175C-CD7F-D3B6-B179CC3F52DB}"/>
              </a:ext>
            </a:extLst>
          </p:cNvPr>
          <p:cNvGrpSpPr/>
          <p:nvPr/>
        </p:nvGrpSpPr>
        <p:grpSpPr>
          <a:xfrm>
            <a:off x="751609" y="3430252"/>
            <a:ext cx="4291443" cy="2110819"/>
            <a:chOff x="751609" y="3430252"/>
            <a:chExt cx="4291443" cy="2110819"/>
          </a:xfrm>
        </p:grpSpPr>
        <p:sp>
          <p:nvSpPr>
            <p:cNvPr id="8" name="Stačiakampis 1">
              <a:extLst>
                <a:ext uri="{FF2B5EF4-FFF2-40B4-BE49-F238E27FC236}">
                  <a16:creationId xmlns:a16="http://schemas.microsoft.com/office/drawing/2014/main" id="{F8F9B950-B8F0-8919-CC78-B70ED970AFBD}"/>
                </a:ext>
              </a:extLst>
            </p:cNvPr>
            <p:cNvSpPr/>
            <p:nvPr/>
          </p:nvSpPr>
          <p:spPr>
            <a:xfrm>
              <a:off x="751609" y="3430252"/>
              <a:ext cx="4291443" cy="2110819"/>
            </a:xfrm>
            <a:prstGeom prst="rect">
              <a:avLst/>
            </a:prstGeom>
            <a:solidFill>
              <a:srgbClr val="9CC7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lt-L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9" name="Picture 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1C8742E7-7FC1-00F0-8ED5-D089BDA2C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906033" y="3883219"/>
              <a:ext cx="3010607" cy="1313864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0" name="Straight Connector 39">
              <a:extLst>
                <a:ext uri="{FF2B5EF4-FFF2-40B4-BE49-F238E27FC236}">
                  <a16:creationId xmlns:a16="http://schemas.microsoft.com/office/drawing/2014/main" id="{9DFD1DF0-73A5-3D62-5A41-D4949C3C66D1}"/>
                </a:ext>
              </a:extLst>
            </p:cNvPr>
            <p:cNvCxnSpPr/>
            <p:nvPr/>
          </p:nvCxnSpPr>
          <p:spPr>
            <a:xfrm>
              <a:off x="4141921" y="3641625"/>
              <a:ext cx="0" cy="1712945"/>
            </a:xfrm>
            <a:prstGeom prst="straightConnector1">
              <a:avLst/>
            </a:pr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</p:cxnSp>
        <p:pic>
          <p:nvPicPr>
            <p:cNvPr id="11" name="Graphic 40" descr="@">
              <a:extLst>
                <a:ext uri="{FF2B5EF4-FFF2-40B4-BE49-F238E27FC236}">
                  <a16:creationId xmlns:a16="http://schemas.microsoft.com/office/drawing/2014/main" id="{08025A17-4A65-C44F-B3C4-59ED8B2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65419" y="4195843"/>
              <a:ext cx="627278" cy="56677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Graphic 41" descr="Envelope">
              <a:extLst>
                <a:ext uri="{FF2B5EF4-FFF2-40B4-BE49-F238E27FC236}">
                  <a16:creationId xmlns:a16="http://schemas.microsoft.com/office/drawing/2014/main" id="{4A3FDC9D-B34A-D335-9C49-6FA0A0D5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77736" y="3540328"/>
              <a:ext cx="627278" cy="56677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Graphic 42" descr="Telephone">
              <a:extLst>
                <a:ext uri="{FF2B5EF4-FFF2-40B4-BE49-F238E27FC236}">
                  <a16:creationId xmlns:a16="http://schemas.microsoft.com/office/drawing/2014/main" id="{5C1DDE5F-1183-9366-7392-1DFEAF107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65419" y="4866528"/>
              <a:ext cx="627278" cy="591955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C2723AFDCCF4CA6C7EEC604096041" ma:contentTypeVersion="16" ma:contentTypeDescription="Create a new document." ma:contentTypeScope="" ma:versionID="fae353d5bb40fee0c73ea644dd8e22c9">
  <xsd:schema xmlns:xsd="http://www.w3.org/2001/XMLSchema" xmlns:xs="http://www.w3.org/2001/XMLSchema" xmlns:p="http://schemas.microsoft.com/office/2006/metadata/properties" xmlns:ns2="f1908bf9-2dc4-4e3d-b4b9-4cf147fe6e6e" xmlns:ns3="9288e34c-c45f-4c56-ac4f-9af36a368a0a" targetNamespace="http://schemas.microsoft.com/office/2006/metadata/properties" ma:root="true" ma:fieldsID="05c647139718894f99b56ab289dd61a4" ns2:_="" ns3:_="">
    <xsd:import namespace="f1908bf9-2dc4-4e3d-b4b9-4cf147fe6e6e"/>
    <xsd:import namespace="9288e34c-c45f-4c56-ac4f-9af36a368a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08bf9-2dc4-4e3d-b4b9-4cf147fe6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0315e9-bf3b-4d56-9aa6-089adcc4e3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8e34c-c45f-4c56-ac4f-9af36a368a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69547a-5bcb-42bf-96bb-e8e2eda65ccb}" ma:internalName="TaxCatchAll" ma:showField="CatchAllData" ma:web="9288e34c-c45f-4c56-ac4f-9af36a368a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908bf9-2dc4-4e3d-b4b9-4cf147fe6e6e">
      <Terms xmlns="http://schemas.microsoft.com/office/infopath/2007/PartnerControls"/>
    </lcf76f155ced4ddcb4097134ff3c332f>
    <TaxCatchAll xmlns="9288e34c-c45f-4c56-ac4f-9af36a368a0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405ABD-1320-452C-A8C5-B761FC562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908bf9-2dc4-4e3d-b4b9-4cf147fe6e6e"/>
    <ds:schemaRef ds:uri="9288e34c-c45f-4c56-ac4f-9af36a368a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4543F-D771-4C6E-98CB-B5C686AB9D77}">
  <ds:schemaRefs>
    <ds:schemaRef ds:uri="f1908bf9-2dc4-4e3d-b4b9-4cf147fe6e6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9288e34c-c45f-4c56-ac4f-9af36a368a0a"/>
  </ds:schemaRefs>
</ds:datastoreItem>
</file>

<file path=customXml/itemProps3.xml><?xml version="1.0" encoding="utf-8"?>
<ds:datastoreItem xmlns:ds="http://schemas.openxmlformats.org/officeDocument/2006/customXml" ds:itemID="{EDF68BF5-7174-42DF-85F0-D70EF289DC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8672</TotalTime>
  <Words>460</Words>
  <Application>Microsoft Office PowerPoint</Application>
  <PresentationFormat>Plačiaekranė</PresentationFormat>
  <Paragraphs>93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Wingdings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Morkūnė | VKC</dc:creator>
  <cp:lastModifiedBy>Edita Karaliūtė</cp:lastModifiedBy>
  <cp:revision>59</cp:revision>
  <cp:lastPrinted>2022-06-27T11:49:49Z</cp:lastPrinted>
  <dcterms:created xsi:type="dcterms:W3CDTF">2022-06-16T13:03:08Z</dcterms:created>
  <dcterms:modified xsi:type="dcterms:W3CDTF">2022-11-15T06:17:17Z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0x010100656C2723AFDCCF4CA6C7EEC604096041</vt:lpwstr>
  </property>
</Properties>
</file>